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8A :</a:t>
            </a:r>
            <a:r>
              <a:rPr lang="fr-CA" b="1" i="1" dirty="0" err="1"/>
              <a:t>webgl</a:t>
            </a:r>
            <a:r>
              <a:rPr lang="fr-CA" b="1" i="1" dirty="0"/>
              <a:t> </a:t>
            </a:r>
            <a:r>
              <a:rPr lang="fr-CA" b="1" dirty="0"/>
              <a:t>et les couleurs</a:t>
            </a:r>
            <a:endParaRPr lang="fr-CA" b="1" i="1" dirty="0"/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3 – CARRÉ PLEIN dégradé linéaire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84784"/>
            <a:ext cx="4060977" cy="433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3888432" cy="17281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3816424" cy="16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4 – carré PLEIN dégradé radial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3888432" cy="190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25144"/>
            <a:ext cx="6768752" cy="120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9412" y="1556792"/>
            <a:ext cx="298501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5 – CERCLE PLEIN dégradé radial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628800"/>
            <a:ext cx="7560840" cy="115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5616624" cy="116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068960"/>
            <a:ext cx="29101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i="1" dirty="0" err="1"/>
              <a:t>Webgl</a:t>
            </a:r>
            <a:r>
              <a:rPr lang="fr-CA" b="1" i="1" dirty="0"/>
              <a:t> </a:t>
            </a:r>
            <a:r>
              <a:rPr lang="fr-CA" i="1" dirty="0"/>
              <a:t>et les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En </a:t>
            </a:r>
            <a:r>
              <a:rPr lang="fr-CA" sz="2000" b="1" i="1" dirty="0" err="1"/>
              <a:t>WebGL</a:t>
            </a:r>
            <a:r>
              <a:rPr lang="fr-CA" sz="2000" dirty="0"/>
              <a:t>, c’est toujours le </a:t>
            </a:r>
            <a:r>
              <a:rPr lang="fr-CA" sz="2000" b="1" i="1" dirty="0"/>
              <a:t>fragment </a:t>
            </a:r>
            <a:r>
              <a:rPr lang="fr-CA" sz="2000" b="1" i="1" dirty="0" err="1"/>
              <a:t>shader</a:t>
            </a:r>
            <a:r>
              <a:rPr lang="fr-CA" sz="2000" b="1" i="1" dirty="0"/>
              <a:t> </a:t>
            </a:r>
            <a:r>
              <a:rPr lang="fr-CA" sz="2000" dirty="0"/>
              <a:t>qui est responsable de la coloration des pixels d’un objet 3D. </a:t>
            </a:r>
          </a:p>
          <a:p>
            <a:r>
              <a:rPr lang="fr-CA" sz="2000" dirty="0"/>
              <a:t>Dans le laboratoire 7, tous les objets étaient de la même couleur (en blanc).</a:t>
            </a:r>
            <a:endParaRPr lang="fr-CA" sz="2000" i="1" dirty="0"/>
          </a:p>
          <a:p>
            <a:r>
              <a:rPr lang="fr-CA" sz="2000" dirty="0"/>
              <a:t>À partir de maintenant, pour colorier nos objets 3D, nous allons procéder de la manière suivante:</a:t>
            </a:r>
          </a:p>
          <a:p>
            <a:pPr lvl="1"/>
            <a:r>
              <a:rPr lang="fr-CA" sz="2000" dirty="0"/>
              <a:t>Tout d’abord, le programmeur va attribuer une couleur à chaque vertex à l’intérieur du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dirty="0"/>
              <a:t>.</a:t>
            </a:r>
          </a:p>
          <a:p>
            <a:pPr lvl="1"/>
            <a:r>
              <a:rPr lang="fr-CA" sz="2000" dirty="0"/>
              <a:t>Puis, le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b="1" i="1" dirty="0"/>
              <a:t> </a:t>
            </a:r>
            <a:r>
              <a:rPr lang="fr-CA" sz="2000" dirty="0"/>
              <a:t>va passer cette couleur au </a:t>
            </a:r>
            <a:r>
              <a:rPr lang="fr-CA" sz="2000" b="1" i="1" dirty="0"/>
              <a:t>fragment </a:t>
            </a:r>
            <a:r>
              <a:rPr lang="fr-CA" sz="2000" b="1" i="1" dirty="0" err="1"/>
              <a:t>shader</a:t>
            </a:r>
            <a:r>
              <a:rPr lang="fr-CA" sz="2000" dirty="0"/>
              <a:t>.</a:t>
            </a:r>
          </a:p>
          <a:p>
            <a:r>
              <a:rPr lang="fr-CA" sz="2000" dirty="0"/>
              <a:t>Chaque vertex va avoir sa propre couleur. La coloration des pixels entre deux vertex va être interpolée par le </a:t>
            </a:r>
            <a:r>
              <a:rPr lang="fr-CA" sz="2000" b="1" i="1" dirty="0"/>
              <a:t>fragment </a:t>
            </a:r>
            <a:r>
              <a:rPr lang="fr-CA" sz="2000" b="1" i="1" dirty="0" err="1"/>
              <a:t>shader</a:t>
            </a:r>
            <a:r>
              <a:rPr lang="fr-CA" sz="2000" b="1" i="1" dirty="0"/>
              <a:t>. </a:t>
            </a:r>
            <a:r>
              <a:rPr lang="fr-CA" sz="2000" dirty="0"/>
              <a:t>Cela va produire un dégradé.</a:t>
            </a:r>
            <a:endParaRPr lang="fr-CA" sz="20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b="1" i="1" dirty="0" err="1"/>
              <a:t>shaders</a:t>
            </a:r>
            <a:r>
              <a:rPr lang="fr-CA" dirty="0"/>
              <a:t> pour dessiner en couleurs</a:t>
            </a:r>
            <a:endParaRPr lang="fr-CA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4656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8424936" cy="9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11560" y="4653136"/>
            <a:ext cx="8210872" cy="1440160"/>
          </a:xfrm>
        </p:spPr>
        <p:txBody>
          <a:bodyPr>
            <a:normAutofit lnSpcReduction="10000"/>
          </a:bodyPr>
          <a:lstStyle/>
          <a:p>
            <a:r>
              <a:rPr lang="fr-CA" sz="2000" b="1" dirty="0" err="1">
                <a:solidFill>
                  <a:srgbClr val="FFFF00"/>
                </a:solidFill>
              </a:rPr>
              <a:t>vertexColor</a:t>
            </a:r>
            <a:r>
              <a:rPr lang="fr-CA" sz="2000" dirty="0"/>
              <a:t> contient la couleur du vertex (chaque vertex a sa propre couleur).</a:t>
            </a:r>
          </a:p>
          <a:p>
            <a:r>
              <a:rPr lang="fr-CA" sz="2000" b="1" dirty="0" err="1">
                <a:solidFill>
                  <a:srgbClr val="FFFF00"/>
                </a:solidFill>
              </a:rPr>
              <a:t>vColor</a:t>
            </a:r>
            <a:r>
              <a:rPr lang="fr-CA" sz="2000" dirty="0"/>
              <a:t> contient également la couleur du vertex. Cette couleur va être passée au </a:t>
            </a:r>
            <a:r>
              <a:rPr lang="fr-CA" sz="2000" b="1" dirty="0"/>
              <a:t>fragment </a:t>
            </a:r>
            <a:r>
              <a:rPr lang="fr-CA" sz="2000" b="1" dirty="0" err="1"/>
              <a:t>shader</a:t>
            </a:r>
            <a:r>
              <a:rPr lang="fr-CA" sz="2000" dirty="0"/>
              <a:t>. Le </a:t>
            </a:r>
            <a:r>
              <a:rPr lang="fr-CA" sz="2000" b="1" dirty="0"/>
              <a:t>fragment </a:t>
            </a:r>
            <a:r>
              <a:rPr lang="fr-CA" sz="2000" b="1" dirty="0" err="1"/>
              <a:t>shader</a:t>
            </a:r>
            <a:r>
              <a:rPr lang="fr-CA" sz="2000" b="1" dirty="0"/>
              <a:t> </a:t>
            </a:r>
            <a:r>
              <a:rPr lang="fr-CA" sz="2000" dirty="0"/>
              <a:t>va interpoler les couleurs des vertex (</a:t>
            </a:r>
            <a:r>
              <a:rPr lang="fr-CA" sz="2000" b="1" i="1" dirty="0" err="1">
                <a:solidFill>
                  <a:srgbClr val="FFFF00"/>
                </a:solidFill>
              </a:rPr>
              <a:t>varying</a:t>
            </a:r>
            <a:r>
              <a:rPr lang="fr-CA" sz="2000" dirty="0"/>
              <a:t>).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1187624" y="3861048"/>
            <a:ext cx="288032" cy="1800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1979712" y="2996952"/>
            <a:ext cx="792088" cy="237626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051720" y="3861048"/>
            <a:ext cx="720080" cy="1512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Liaison des variables pour la couleur</a:t>
            </a:r>
            <a:endParaRPr lang="fr-CA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4656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8208912" cy="7920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2195736" y="1988840"/>
            <a:ext cx="0" cy="19442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39552" y="4725144"/>
            <a:ext cx="8210872" cy="1296144"/>
          </a:xfrm>
        </p:spPr>
        <p:txBody>
          <a:bodyPr>
            <a:normAutofit fontScale="92500" lnSpcReduction="10000"/>
          </a:bodyPr>
          <a:lstStyle/>
          <a:p>
            <a:r>
              <a:rPr lang="fr-CA" sz="2000" b="1" dirty="0" err="1">
                <a:solidFill>
                  <a:srgbClr val="FFFF00"/>
                </a:solidFill>
              </a:rPr>
              <a:t>objProgShaders.couleurVertex</a:t>
            </a:r>
            <a:r>
              <a:rPr lang="fr-CA" sz="2000" dirty="0"/>
              <a:t> est liée à la variable </a:t>
            </a:r>
            <a:r>
              <a:rPr lang="fr-CA" sz="2000" b="1" dirty="0" err="1">
                <a:solidFill>
                  <a:srgbClr val="FFFF00"/>
                </a:solidFill>
              </a:rPr>
              <a:t>vertexColor</a:t>
            </a:r>
            <a:r>
              <a:rPr lang="fr-CA" sz="2000" dirty="0"/>
              <a:t>. </a:t>
            </a:r>
          </a:p>
          <a:p>
            <a:r>
              <a:rPr lang="fr-CA" sz="2000" b="1" i="1" dirty="0" err="1">
                <a:solidFill>
                  <a:srgbClr val="FFFF00"/>
                </a:solidFill>
              </a:rPr>
              <a:t>objgl.enableVertexAttribArray</a:t>
            </a:r>
            <a:r>
              <a:rPr lang="fr-CA" sz="2000" b="1" i="1" dirty="0">
                <a:solidFill>
                  <a:srgbClr val="FFFF00"/>
                </a:solidFill>
              </a:rPr>
              <a:t>(</a:t>
            </a:r>
            <a:r>
              <a:rPr lang="fr-CA" sz="2000" b="1" i="1" dirty="0" err="1">
                <a:solidFill>
                  <a:srgbClr val="FFFF00"/>
                </a:solidFill>
              </a:rPr>
              <a:t>o</a:t>
            </a:r>
            <a:r>
              <a:rPr lang="fr-CA" sz="2000" b="1" dirty="0" err="1">
                <a:solidFill>
                  <a:srgbClr val="FFFF00"/>
                </a:solidFill>
              </a:rPr>
              <a:t>bjProgShaders.couleurVertex</a:t>
            </a:r>
            <a:r>
              <a:rPr lang="fr-CA" sz="2000" b="1" dirty="0">
                <a:solidFill>
                  <a:srgbClr val="FFFF00"/>
                </a:solidFill>
              </a:rPr>
              <a:t>) </a:t>
            </a:r>
            <a:r>
              <a:rPr lang="fr-CA" sz="2000" dirty="0"/>
              <a:t>nous donne la possibilité de mettre ces couleurs dans un tableau (comme nous l’avons fait pour les positions des vertex).</a:t>
            </a:r>
            <a:endParaRPr lang="fr-CA" sz="20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coloration des objets 3D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Pour colorier nos objets 3D, dans notre programme </a:t>
            </a:r>
            <a:r>
              <a:rPr lang="fr-CA" sz="2000" b="1" dirty="0" err="1"/>
              <a:t>Javascript</a:t>
            </a:r>
            <a:r>
              <a:rPr lang="fr-CA" sz="2000" dirty="0"/>
              <a:t>, nous allons créer deux tampons:</a:t>
            </a:r>
          </a:p>
          <a:p>
            <a:pPr lvl="1"/>
            <a:r>
              <a:rPr lang="fr-CA" sz="2000" dirty="0"/>
              <a:t>Un premier tampon qui contient le tableau de vertex de l’objet 3D</a:t>
            </a:r>
          </a:p>
          <a:p>
            <a:pPr lvl="1"/>
            <a:r>
              <a:rPr lang="fr-CA" sz="2000" dirty="0"/>
              <a:t>Un deuxième tampon qui contient le tableau de couleurs des vertex.</a:t>
            </a:r>
          </a:p>
          <a:p>
            <a:r>
              <a:rPr lang="fr-CA" sz="2000" dirty="0"/>
              <a:t>Il doit y avoir autant de couleurs qu’il y a de vertex et la correspondance doit se faire une à une. Par exemple, le carré a 4 vertex. Par conséquent, le carré doit avoir 4 couleurs (une couleur par vertex).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coloration </a:t>
            </a:r>
            <a:r>
              <a:rPr lang="fr-CA"/>
              <a:t>des objets 3D </a:t>
            </a:r>
            <a:r>
              <a:rPr lang="fr-CA" dirty="0"/>
              <a:t>(2) 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3905250" cy="177165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/>
          <a:srcRect r="30556" b="53571"/>
          <a:stretch>
            <a:fillRect/>
          </a:stretch>
        </p:blipFill>
        <p:spPr>
          <a:xfrm>
            <a:off x="827584" y="3717032"/>
            <a:ext cx="3960440" cy="151216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628800"/>
            <a:ext cx="417726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coloration des objets 3D (3)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Dans la fonction </a:t>
            </a:r>
            <a:r>
              <a:rPr lang="fr-CA" sz="2000" b="1" dirty="0"/>
              <a:t>dessiner()</a:t>
            </a:r>
            <a:r>
              <a:rPr lang="fr-CA" sz="2000" dirty="0"/>
              <a:t>, en plus de passer les vertex de l’objet 3D au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dirty="0"/>
              <a:t>, on doit également passer ses couleurs.</a:t>
            </a:r>
          </a:p>
          <a:p>
            <a:r>
              <a:rPr lang="fr-CA" sz="2000" dirty="0"/>
              <a:t>Ici, 4 est le nombre d’éléments qu’il y </a:t>
            </a:r>
            <a:r>
              <a:rPr lang="fr-CA" sz="2000"/>
              <a:t>a dans chacune </a:t>
            </a:r>
            <a:r>
              <a:rPr lang="fr-CA" sz="2000" dirty="0"/>
              <a:t>des couleurs.</a:t>
            </a:r>
          </a:p>
          <a:p>
            <a:endParaRPr lang="fr-CA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6931076" cy="161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1 – carré vide monochrome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3600400" cy="165618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/>
          <a:srcRect r="30556" b="53571"/>
          <a:stretch>
            <a:fillRect/>
          </a:stretch>
        </p:blipFill>
        <p:spPr>
          <a:xfrm>
            <a:off x="755576" y="3645024"/>
            <a:ext cx="3600400" cy="12241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484784"/>
            <a:ext cx="4032448" cy="437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2 – CARRÉ VIDE POLYCHROME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3600400" cy="165618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 bwMode="auto">
          <a:xfrm>
            <a:off x="611560" y="3573016"/>
            <a:ext cx="3960440" cy="158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556792"/>
            <a:ext cx="3816424" cy="390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5535</TotalTime>
  <Words>412</Words>
  <Application>Microsoft Office PowerPoint</Application>
  <PresentationFormat>Affichage à l'écran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Arial Narrow</vt:lpstr>
      <vt:lpstr>Horizon</vt:lpstr>
      <vt:lpstr>8A :webgl et les couleurs</vt:lpstr>
      <vt:lpstr>Webgl et les couleurs</vt:lpstr>
      <vt:lpstr>Les shaders pour dessiner en couleurs</vt:lpstr>
      <vt:lpstr>Liaison des variables pour la couleur</vt:lpstr>
      <vt:lpstr>la coloration des objets 3D </vt:lpstr>
      <vt:lpstr>la coloration des objets 3D (2) </vt:lpstr>
      <vt:lpstr>la coloration des objets 3D (3) </vt:lpstr>
      <vt:lpstr>EXEMPLE 1 – carré vide monochrome</vt:lpstr>
      <vt:lpstr>EXEMPLE 2 – CARRÉ VIDE POLYCHROME</vt:lpstr>
      <vt:lpstr>EXEMPLE 3 – CARRÉ PLEIN dégradé linéaire</vt:lpstr>
      <vt:lpstr>EXEMPLE 4 – carré PLEIN dégradé radial</vt:lpstr>
      <vt:lpstr>EXEMPLE 5 – CERCLE PLEIN dégradé radial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Ronald Jean-Julien</cp:lastModifiedBy>
  <cp:revision>539</cp:revision>
  <dcterms:created xsi:type="dcterms:W3CDTF">2013-01-17T15:51:46Z</dcterms:created>
  <dcterms:modified xsi:type="dcterms:W3CDTF">2020-03-19T22:04:18Z</dcterms:modified>
</cp:coreProperties>
</file>