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sldIdLst>
    <p:sldId id="256" r:id="rId2"/>
    <p:sldId id="280" r:id="rId3"/>
    <p:sldId id="298" r:id="rId4"/>
    <p:sldId id="281" r:id="rId5"/>
    <p:sldId id="282" r:id="rId6"/>
    <p:sldId id="296" r:id="rId7"/>
    <p:sldId id="297" r:id="rId8"/>
    <p:sldId id="283" r:id="rId9"/>
    <p:sldId id="284" r:id="rId10"/>
    <p:sldId id="285" r:id="rId11"/>
    <p:sldId id="286" r:id="rId12"/>
    <p:sldId id="287" r:id="rId13"/>
    <p:sldId id="288" r:id="rId14"/>
    <p:sldId id="290" r:id="rId15"/>
    <p:sldId id="291" r:id="rId16"/>
    <p:sldId id="295" r:id="rId17"/>
    <p:sldId id="292" r:id="rId18"/>
    <p:sldId id="293" r:id="rId19"/>
    <p:sldId id="294"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67"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tent Placeholder 7"/>
          <p:cNvSpPr>
            <a:spLocks noGrp="1"/>
          </p:cNvSpPr>
          <p:nvPr>
            <p:ph sz="quarter" idx="13"/>
          </p:nvPr>
        </p:nvSpPr>
        <p:spPr>
          <a:xfrm>
            <a:off x="609600" y="1600200"/>
            <a:ext cx="7924800" cy="4114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04/02/2020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A309A6D-C09C-4548-B29A-6CF363A7E532}" type="datetimeFigureOut">
              <a:rPr lang="fr-FR" smtClean="0"/>
              <a:pPr/>
              <a:t>04/02/2020</a:t>
            </a:fld>
            <a:endParaRPr lang="fr-BE"/>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BE"/>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Th&#233;orie%207B-4.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Th&#233;orie%207B-5.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Th&#233;orie%207B-1.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org/2002/09/tests/key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Th&#233;orie%207B-1.1.htm"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Th&#233;orie%207B-2.htm"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z="2400" dirty="0"/>
              <a:t>Présenté par Ronald Jean-Julien</a:t>
            </a:r>
          </a:p>
          <a:p>
            <a:r>
              <a:rPr lang="fr-CA" sz="2400" dirty="0"/>
              <a:t>420-P46: Programmation 3D </a:t>
            </a:r>
          </a:p>
          <a:p>
            <a:r>
              <a:rPr lang="fr-CA" sz="2400" dirty="0"/>
              <a:t>Hiver 2020</a:t>
            </a:r>
          </a:p>
        </p:txBody>
      </p:sp>
      <p:sp>
        <p:nvSpPr>
          <p:cNvPr id="2" name="Titre 1"/>
          <p:cNvSpPr>
            <a:spLocks noGrp="1"/>
          </p:cNvSpPr>
          <p:nvPr>
            <p:ph type="ctrTitle"/>
          </p:nvPr>
        </p:nvSpPr>
        <p:spPr/>
        <p:txBody>
          <a:bodyPr/>
          <a:lstStyle/>
          <a:p>
            <a:r>
              <a:rPr lang="fr-CA" dirty="0"/>
              <a:t>4B- l’interactivité</a:t>
            </a:r>
          </a:p>
        </p:txBody>
      </p:sp>
    </p:spTree>
    <p:extLst>
      <p:ext uri="{BB962C8B-B14F-4D97-AF65-F5344CB8AC3E}">
        <p14:creationId xmlns:p14="http://schemas.microsoft.com/office/powerpoint/2010/main" val="58615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l’interactivité:</a:t>
            </a:r>
            <a:br>
              <a:rPr lang="fr-CA" dirty="0"/>
            </a:br>
            <a:r>
              <a:rPr lang="fr-CA" dirty="0"/>
              <a:t>Les événements du glisser-déposer (1)</a:t>
            </a:r>
          </a:p>
        </p:txBody>
      </p:sp>
      <p:sp>
        <p:nvSpPr>
          <p:cNvPr id="3" name="Espace réservé du contenu 2"/>
          <p:cNvSpPr>
            <a:spLocks noGrp="1"/>
          </p:cNvSpPr>
          <p:nvPr>
            <p:ph sz="quarter" idx="13"/>
          </p:nvPr>
        </p:nvSpPr>
        <p:spPr>
          <a:xfrm>
            <a:off x="609600" y="1600200"/>
            <a:ext cx="7634808" cy="4114800"/>
          </a:xfrm>
        </p:spPr>
        <p:txBody>
          <a:bodyPr>
            <a:normAutofit/>
          </a:bodyPr>
          <a:lstStyle/>
          <a:p>
            <a:r>
              <a:rPr lang="fr-CA" dirty="0" err="1">
                <a:solidFill>
                  <a:schemeClr val="tx2"/>
                </a:solidFill>
              </a:rPr>
              <a:t>ondragstart</a:t>
            </a:r>
            <a:r>
              <a:rPr lang="fr-CA" b="1" dirty="0"/>
              <a:t> </a:t>
            </a:r>
            <a:r>
              <a:rPr lang="fr-CA" dirty="0"/>
              <a:t>: Lorsqu’une opération de type « glisser-déposer » s’amorce.</a:t>
            </a:r>
          </a:p>
          <a:p>
            <a:r>
              <a:rPr lang="fr-CA" dirty="0" err="1">
                <a:solidFill>
                  <a:schemeClr val="tx2"/>
                </a:solidFill>
              </a:rPr>
              <a:t>ondragend</a:t>
            </a:r>
            <a:r>
              <a:rPr lang="fr-CA" b="1" dirty="0"/>
              <a:t> </a:t>
            </a:r>
            <a:r>
              <a:rPr lang="fr-CA" dirty="0"/>
              <a:t>: Lorsqu’une opération de type « glisser-déposer » se termine.</a:t>
            </a:r>
          </a:p>
          <a:p>
            <a:r>
              <a:rPr lang="fr-CA" dirty="0" err="1">
                <a:solidFill>
                  <a:schemeClr val="tx2"/>
                </a:solidFill>
              </a:rPr>
              <a:t>ondrag</a:t>
            </a:r>
            <a:r>
              <a:rPr lang="fr-CA" b="1" dirty="0"/>
              <a:t> </a:t>
            </a:r>
            <a:r>
              <a:rPr lang="fr-CA" dirty="0"/>
              <a:t>: Appelé régulièrement tout au long de l’opération de type  « glisser-déposer ».</a:t>
            </a:r>
          </a:p>
          <a:p>
            <a:r>
              <a:rPr lang="fr-CA" dirty="0" err="1">
                <a:solidFill>
                  <a:schemeClr val="tx2"/>
                </a:solidFill>
              </a:rPr>
              <a:t>ondragenter</a:t>
            </a:r>
            <a:r>
              <a:rPr lang="fr-CA" b="1" dirty="0"/>
              <a:t> </a:t>
            </a:r>
            <a:r>
              <a:rPr lang="fr-CA" dirty="0"/>
              <a:t>: Lorsque la souris pénètre à l’intérieur des frontières d’un élément dans lequel l’objet glissé peut être déposé.</a:t>
            </a:r>
          </a:p>
          <a:p>
            <a:r>
              <a:rPr lang="fr-CA" dirty="0" err="1">
                <a:solidFill>
                  <a:schemeClr val="tx2"/>
                </a:solidFill>
              </a:rPr>
              <a:t>ondragleave</a:t>
            </a:r>
            <a:r>
              <a:rPr lang="fr-CA" b="1" dirty="0"/>
              <a:t> </a:t>
            </a:r>
            <a:r>
              <a:rPr lang="fr-CA" dirty="0"/>
              <a:t>: Lorsque la souris quitte les frontières d’un élément dans lequel l’objet glissé peut être déposé.</a:t>
            </a:r>
          </a:p>
          <a:p>
            <a:r>
              <a:rPr lang="fr-CA" dirty="0" err="1">
                <a:solidFill>
                  <a:schemeClr val="tx2"/>
                </a:solidFill>
              </a:rPr>
              <a:t>ondragover</a:t>
            </a:r>
            <a:r>
              <a:rPr lang="fr-CA" b="1" dirty="0"/>
              <a:t> </a:t>
            </a:r>
            <a:r>
              <a:rPr lang="fr-CA" dirty="0"/>
              <a:t>: Lorsque la souris se déplace à l’intérieur des frontières d’un élément dans lequel l’objet glissé peut être déposé. Cet événement est appelé régulièrement tout au long du glisser.</a:t>
            </a:r>
          </a:p>
          <a:p>
            <a:r>
              <a:rPr lang="fr-CA" dirty="0" err="1">
                <a:solidFill>
                  <a:schemeClr val="tx2"/>
                </a:solidFill>
              </a:rPr>
              <a:t>ondrop</a:t>
            </a:r>
            <a:r>
              <a:rPr lang="fr-CA" b="1" dirty="0"/>
              <a:t> </a:t>
            </a:r>
            <a:r>
              <a:rPr lang="fr-CA" dirty="0"/>
              <a:t>: Lorsque l’objet glissé est relâché.</a:t>
            </a:r>
          </a:p>
          <a:p>
            <a:endParaRPr lang="fr-CA" dirty="0"/>
          </a:p>
          <a:p>
            <a:endParaRPr lang="fr-CA" dirty="0"/>
          </a:p>
          <a:p>
            <a:pPr>
              <a:buNone/>
            </a:pPr>
            <a:endParaRPr lang="fr-CA" dirty="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l’interactivité:</a:t>
            </a:r>
            <a:br>
              <a:rPr lang="fr-CA" dirty="0"/>
            </a:br>
            <a:r>
              <a:rPr lang="fr-CA" dirty="0"/>
              <a:t>Les événements du glisser-déposer (2)</a:t>
            </a:r>
          </a:p>
        </p:txBody>
      </p:sp>
      <p:sp>
        <p:nvSpPr>
          <p:cNvPr id="3" name="Espace réservé du contenu 2"/>
          <p:cNvSpPr>
            <a:spLocks noGrp="1"/>
          </p:cNvSpPr>
          <p:nvPr>
            <p:ph sz="quarter" idx="13"/>
          </p:nvPr>
        </p:nvSpPr>
        <p:spPr>
          <a:xfrm>
            <a:off x="609600" y="1600200"/>
            <a:ext cx="7634808" cy="4114800"/>
          </a:xfrm>
        </p:spPr>
        <p:txBody>
          <a:bodyPr>
            <a:normAutofit/>
          </a:bodyPr>
          <a:lstStyle/>
          <a:p>
            <a:r>
              <a:rPr lang="fr-CA" dirty="0"/>
              <a:t>Lorsqu’on programme le glisser-déposer, il faut toujours se poser deux questions :</a:t>
            </a:r>
          </a:p>
          <a:p>
            <a:pPr lvl="1"/>
            <a:r>
              <a:rPr lang="fr-CA" dirty="0"/>
              <a:t>Quelle est la source (c’est-à-dire quel élément veut-on déposer)?</a:t>
            </a:r>
          </a:p>
          <a:p>
            <a:pPr lvl="1"/>
            <a:r>
              <a:rPr lang="fr-CA" dirty="0"/>
              <a:t>Quelle est la cible (c’est-à-dire dans quel élément veut-on déposer cet élément)?</a:t>
            </a:r>
          </a:p>
          <a:p>
            <a:r>
              <a:rPr lang="fr-CA" dirty="0"/>
              <a:t>Habituellement, les événements suivants doivent être programmés dans l’élément source : </a:t>
            </a:r>
            <a:r>
              <a:rPr lang="fr-CA" b="1" i="1" dirty="0" err="1">
                <a:solidFill>
                  <a:schemeClr val="tx2"/>
                </a:solidFill>
              </a:rPr>
              <a:t>ondragstart</a:t>
            </a:r>
            <a:r>
              <a:rPr lang="fr-CA" b="1" dirty="0"/>
              <a:t> </a:t>
            </a:r>
            <a:r>
              <a:rPr lang="fr-CA" dirty="0"/>
              <a:t>et </a:t>
            </a:r>
            <a:r>
              <a:rPr lang="fr-CA" b="1" i="1" dirty="0" err="1">
                <a:solidFill>
                  <a:schemeClr val="tx2"/>
                </a:solidFill>
              </a:rPr>
              <a:t>ondragend</a:t>
            </a:r>
            <a:r>
              <a:rPr lang="fr-CA" dirty="0"/>
              <a:t>. </a:t>
            </a:r>
          </a:p>
          <a:p>
            <a:r>
              <a:rPr lang="fr-CA" dirty="0"/>
              <a:t>De plus, l’élément source doit être « </a:t>
            </a:r>
            <a:r>
              <a:rPr lang="fr-CA" dirty="0" err="1"/>
              <a:t>glissable</a:t>
            </a:r>
            <a:r>
              <a:rPr lang="fr-CA" dirty="0"/>
              <a:t> » (attribut </a:t>
            </a:r>
            <a:r>
              <a:rPr lang="fr-CA" b="1" i="1" dirty="0" err="1">
                <a:solidFill>
                  <a:schemeClr val="tx2"/>
                </a:solidFill>
              </a:rPr>
              <a:t>draggable</a:t>
            </a:r>
            <a:r>
              <a:rPr lang="fr-CA" b="1" i="1" dirty="0">
                <a:solidFill>
                  <a:schemeClr val="tx2"/>
                </a:solidFill>
              </a:rPr>
              <a:t>="</a:t>
            </a:r>
            <a:r>
              <a:rPr lang="fr-CA" b="1" i="1" dirty="0" err="1">
                <a:solidFill>
                  <a:schemeClr val="tx2"/>
                </a:solidFill>
              </a:rPr>
              <a:t>true</a:t>
            </a:r>
            <a:r>
              <a:rPr lang="fr-CA" b="1" dirty="0">
                <a:solidFill>
                  <a:schemeClr val="tx2"/>
                </a:solidFill>
              </a:rPr>
              <a:t>"</a:t>
            </a:r>
            <a:r>
              <a:rPr lang="fr-CA" dirty="0"/>
              <a:t>); tous les autres événements du glisser-déposer doivent être programmés dans l’élément cible.</a:t>
            </a:r>
          </a:p>
          <a:p>
            <a:pPr>
              <a:buNone/>
            </a:pPr>
            <a:endParaRPr lang="fr-CA" dirty="0"/>
          </a:p>
          <a:p>
            <a:pPr>
              <a:buNone/>
            </a:pPr>
            <a:endParaRPr lang="fr-CA"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PROGRAMMATION DES ÉVÉNEMENTS du glisser-déposer (Exemple 1)</a:t>
            </a:r>
          </a:p>
        </p:txBody>
      </p:sp>
      <p:sp>
        <p:nvSpPr>
          <p:cNvPr id="3" name="Espace réservé du contenu 2"/>
          <p:cNvSpPr>
            <a:spLocks noGrp="1"/>
          </p:cNvSpPr>
          <p:nvPr>
            <p:ph sz="quarter" idx="13"/>
          </p:nvPr>
        </p:nvSpPr>
        <p:spPr>
          <a:xfrm>
            <a:off x="609600" y="1600200"/>
            <a:ext cx="7274768" cy="4114800"/>
          </a:xfrm>
        </p:spPr>
        <p:txBody>
          <a:bodyPr>
            <a:normAutofit/>
          </a:bodyPr>
          <a:lstStyle/>
          <a:p>
            <a:r>
              <a:rPr lang="fr-CA" dirty="0"/>
              <a:t>Démo : </a:t>
            </a:r>
            <a:r>
              <a:rPr lang="fr-CA" dirty="0">
                <a:hlinkClick r:id="rId2" action="ppaction://hlinkfile"/>
              </a:rPr>
              <a:t>Théorie 4B-4.htm</a:t>
            </a:r>
            <a:br>
              <a:rPr lang="fr-CA" dirty="0"/>
            </a:br>
            <a:endParaRPr lang="fr-CA" dirty="0"/>
          </a:p>
          <a:p>
            <a:pPr>
              <a:buNone/>
            </a:pPr>
            <a:endParaRPr lang="fr-CA" dirty="0"/>
          </a:p>
          <a:p>
            <a:r>
              <a:rPr lang="fr-CA" dirty="0"/>
              <a:t>Ici, le canevas est, à la fois, l’élément source et l’élément cible (car on veut prendre et déposer le cercle à l’intérieur du canevas). Le canevas est « </a:t>
            </a:r>
            <a:r>
              <a:rPr lang="fr-CA" dirty="0" err="1"/>
              <a:t>glissable</a:t>
            </a:r>
            <a:r>
              <a:rPr lang="fr-CA" dirty="0"/>
              <a:t> ».</a:t>
            </a:r>
          </a:p>
          <a:p>
            <a:r>
              <a:rPr lang="fr-CA" dirty="0"/>
              <a:t>Au début du glisser-déposer on prend le cercle et, lorsque le cercle est relâché, on dépose le cercle.</a:t>
            </a:r>
          </a:p>
          <a:p>
            <a:r>
              <a:rPr lang="fr-CA" dirty="0"/>
              <a:t>Tout au long du glisser, on permet le dépôt.</a:t>
            </a:r>
          </a:p>
          <a:p>
            <a:r>
              <a:rPr lang="fr-CA" dirty="0"/>
              <a:t>Les autres événements n’ont pas été programmés car, ici, ce n’est pas nécessaire.</a:t>
            </a:r>
          </a:p>
          <a:p>
            <a:endParaRPr lang="fr-CA" dirty="0"/>
          </a:p>
          <a:p>
            <a:pPr>
              <a:buNone/>
            </a:pPr>
            <a:endParaRPr lang="fr-CA" dirty="0"/>
          </a:p>
          <a:p>
            <a:pPr>
              <a:buNone/>
            </a:pPr>
            <a:endParaRPr lang="fr-CA" dirty="0"/>
          </a:p>
        </p:txBody>
      </p:sp>
      <p:pic>
        <p:nvPicPr>
          <p:cNvPr id="11" name="Image 10"/>
          <p:cNvPicPr/>
          <p:nvPr/>
        </p:nvPicPr>
        <p:blipFill>
          <a:blip r:embed="rId3" cstate="print"/>
          <a:stretch>
            <a:fillRect/>
          </a:stretch>
        </p:blipFill>
        <p:spPr>
          <a:xfrm>
            <a:off x="755576" y="2060848"/>
            <a:ext cx="7834579" cy="5268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cap="none" dirty="0" err="1">
                <a:solidFill>
                  <a:schemeClr val="tx2"/>
                </a:solidFill>
              </a:rPr>
              <a:t>ondragstart</a:t>
            </a:r>
            <a:r>
              <a:rPr lang="fr-CA" dirty="0"/>
              <a:t>: Pour Prendre le cercle (1)</a:t>
            </a:r>
          </a:p>
        </p:txBody>
      </p:sp>
      <p:sp>
        <p:nvSpPr>
          <p:cNvPr id="3" name="Espace réservé du contenu 2"/>
          <p:cNvSpPr>
            <a:spLocks noGrp="1"/>
          </p:cNvSpPr>
          <p:nvPr>
            <p:ph sz="quarter" idx="13"/>
          </p:nvPr>
        </p:nvSpPr>
        <p:spPr>
          <a:xfrm>
            <a:off x="609600" y="1600200"/>
            <a:ext cx="3746376" cy="4114800"/>
          </a:xfrm>
        </p:spPr>
        <p:txBody>
          <a:bodyPr>
            <a:normAutofit/>
          </a:bodyPr>
          <a:lstStyle/>
          <a:p>
            <a:r>
              <a:rPr lang="fr-CA" dirty="0"/>
              <a:t>Avant de prendre le cercle, il faut s’assurer que la souris est située au-dessus du cercle. </a:t>
            </a:r>
          </a:p>
          <a:p>
            <a:r>
              <a:rPr lang="fr-CA" dirty="0"/>
              <a:t>Pour ce faire, il faut aller chercher la position de la souris à l’intérieur du canevas. A l’aide de (</a:t>
            </a:r>
            <a:r>
              <a:rPr lang="fr-CA" dirty="0" err="1">
                <a:solidFill>
                  <a:schemeClr val="tx2"/>
                </a:solidFill>
              </a:rPr>
              <a:t>event.clientX</a:t>
            </a:r>
            <a:r>
              <a:rPr lang="fr-CA" dirty="0">
                <a:solidFill>
                  <a:schemeClr val="tx2"/>
                </a:solidFill>
              </a:rPr>
              <a:t>, </a:t>
            </a:r>
            <a:r>
              <a:rPr lang="fr-CA" dirty="0" err="1">
                <a:solidFill>
                  <a:schemeClr val="tx2"/>
                </a:solidFill>
              </a:rPr>
              <a:t>event.clientY</a:t>
            </a:r>
            <a:r>
              <a:rPr lang="fr-CA" dirty="0"/>
              <a:t>), il est possible de connaître cette position. Le problème est que cette position est par rapport à la fenêtre et non pas par rapport au canevas.</a:t>
            </a:r>
            <a:br>
              <a:rPr lang="fr-CA" dirty="0"/>
            </a:br>
            <a:endParaRPr lang="fr-CA" dirty="0"/>
          </a:p>
          <a:p>
            <a:pPr>
              <a:buNone/>
            </a:pPr>
            <a:endParaRPr lang="fr-CA" dirty="0"/>
          </a:p>
          <a:p>
            <a:endParaRPr lang="fr-CA" dirty="0"/>
          </a:p>
          <a:p>
            <a:pPr>
              <a:buNone/>
            </a:pPr>
            <a:endParaRPr lang="fr-CA" dirty="0"/>
          </a:p>
          <a:p>
            <a:pPr>
              <a:buNone/>
            </a:pPr>
            <a:endParaRPr lang="fr-CA" dirty="0"/>
          </a:p>
        </p:txBody>
      </p:sp>
      <p:pic>
        <p:nvPicPr>
          <p:cNvPr id="4" name="Image 3"/>
          <p:cNvPicPr/>
          <p:nvPr/>
        </p:nvPicPr>
        <p:blipFill>
          <a:blip r:embed="rId2" cstate="print">
            <a:extLst>
              <a:ext uri="{28A0092B-C50C-407E-A947-70E740481C1C}">
                <a14:useLocalDpi xmlns:a14="http://schemas.microsoft.com/office/drawing/2010/main" val="0"/>
              </a:ext>
            </a:extLst>
          </a:blip>
          <a:stretch>
            <a:fillRect/>
          </a:stretch>
        </p:blipFill>
        <p:spPr>
          <a:xfrm>
            <a:off x="4499992" y="1628800"/>
            <a:ext cx="3672408" cy="35283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cap="none" dirty="0" err="1">
                <a:solidFill>
                  <a:schemeClr val="tx2"/>
                </a:solidFill>
              </a:rPr>
              <a:t>ondragstart</a:t>
            </a:r>
            <a:r>
              <a:rPr lang="fr-CA" dirty="0"/>
              <a:t>: Pour Prendre le cercle (2)</a:t>
            </a:r>
          </a:p>
        </p:txBody>
      </p:sp>
      <p:sp>
        <p:nvSpPr>
          <p:cNvPr id="3" name="Espace réservé du contenu 2"/>
          <p:cNvSpPr>
            <a:spLocks noGrp="1"/>
          </p:cNvSpPr>
          <p:nvPr>
            <p:ph sz="quarter" idx="13"/>
          </p:nvPr>
        </p:nvSpPr>
        <p:spPr>
          <a:xfrm>
            <a:off x="609600" y="1600200"/>
            <a:ext cx="3746376" cy="4114800"/>
          </a:xfrm>
        </p:spPr>
        <p:txBody>
          <a:bodyPr>
            <a:normAutofit/>
          </a:bodyPr>
          <a:lstStyle/>
          <a:p>
            <a:r>
              <a:rPr lang="fr-CA" dirty="0"/>
              <a:t>Heureusement, il existe la méthode </a:t>
            </a:r>
            <a:r>
              <a:rPr lang="fr-CA" b="1" dirty="0">
                <a:solidFill>
                  <a:schemeClr val="tx2"/>
                </a:solidFill>
              </a:rPr>
              <a:t>.</a:t>
            </a:r>
            <a:r>
              <a:rPr lang="fr-CA" b="1" dirty="0" err="1">
                <a:solidFill>
                  <a:schemeClr val="tx2"/>
                </a:solidFill>
              </a:rPr>
              <a:t>getBoundingClientRect</a:t>
            </a:r>
            <a:r>
              <a:rPr lang="fr-CA" b="1">
                <a:solidFill>
                  <a:schemeClr val="tx2"/>
                </a:solidFill>
              </a:rPr>
              <a:t>()</a:t>
            </a:r>
            <a:r>
              <a:rPr lang="fr-CA"/>
              <a:t> </a:t>
            </a:r>
            <a:r>
              <a:rPr lang="fr-CA" dirty="0"/>
              <a:t>pour connaître les coordonnées d’un élément conteneur par rapport à la fenêtre. Cette méthode retourne un objet qui contient la position gauche du conteneur (</a:t>
            </a:r>
            <a:r>
              <a:rPr lang="fr-CA" dirty="0">
                <a:solidFill>
                  <a:schemeClr val="tx2"/>
                </a:solidFill>
              </a:rPr>
              <a:t>.</a:t>
            </a:r>
            <a:r>
              <a:rPr lang="fr-CA" dirty="0" err="1">
                <a:solidFill>
                  <a:schemeClr val="tx2"/>
                </a:solidFill>
              </a:rPr>
              <a:t>left</a:t>
            </a:r>
            <a:r>
              <a:rPr lang="fr-CA" dirty="0"/>
              <a:t>), la position droite du conteneur (</a:t>
            </a:r>
            <a:r>
              <a:rPr lang="fr-CA" dirty="0">
                <a:solidFill>
                  <a:schemeClr val="tx2"/>
                </a:solidFill>
              </a:rPr>
              <a:t>.right</a:t>
            </a:r>
            <a:r>
              <a:rPr lang="fr-CA" dirty="0"/>
              <a:t>), la position supérieure du conteneur (</a:t>
            </a:r>
            <a:r>
              <a:rPr lang="fr-CA" dirty="0">
                <a:solidFill>
                  <a:schemeClr val="tx2"/>
                </a:solidFill>
              </a:rPr>
              <a:t>.top</a:t>
            </a:r>
            <a:r>
              <a:rPr lang="fr-CA" dirty="0"/>
              <a:t>) et la position inférieure du conteneur (</a:t>
            </a:r>
            <a:r>
              <a:rPr lang="fr-CA" dirty="0">
                <a:solidFill>
                  <a:schemeClr val="tx2"/>
                </a:solidFill>
              </a:rPr>
              <a:t>.</a:t>
            </a:r>
            <a:r>
              <a:rPr lang="fr-CA" dirty="0" err="1">
                <a:solidFill>
                  <a:schemeClr val="tx2"/>
                </a:solidFill>
              </a:rPr>
              <a:t>bottom</a:t>
            </a:r>
            <a:r>
              <a:rPr lang="fr-CA" dirty="0"/>
              <a:t>) par rapport à la fenêtre.</a:t>
            </a:r>
            <a:br>
              <a:rPr lang="fr-CA" dirty="0"/>
            </a:br>
            <a:endParaRPr lang="fr-CA" dirty="0"/>
          </a:p>
          <a:p>
            <a:pPr>
              <a:buNone/>
            </a:pPr>
            <a:endParaRPr lang="fr-CA" dirty="0"/>
          </a:p>
          <a:p>
            <a:endParaRPr lang="fr-CA" dirty="0"/>
          </a:p>
          <a:p>
            <a:pPr>
              <a:buNone/>
            </a:pPr>
            <a:endParaRPr lang="fr-CA" dirty="0"/>
          </a:p>
          <a:p>
            <a:pPr>
              <a:buNone/>
            </a:pPr>
            <a:endParaRPr lang="fr-CA" dirty="0"/>
          </a:p>
        </p:txBody>
      </p:sp>
      <p:pic>
        <p:nvPicPr>
          <p:cNvPr id="5" name="Image 4"/>
          <p:cNvPicPr/>
          <p:nvPr/>
        </p:nvPicPr>
        <p:blipFill rotWithShape="1">
          <a:blip r:embed="rId2" cstate="print">
            <a:extLst>
              <a:ext uri="{28A0092B-C50C-407E-A947-70E740481C1C}">
                <a14:useLocalDpi xmlns:a14="http://schemas.microsoft.com/office/drawing/2010/main" val="0"/>
              </a:ext>
            </a:extLst>
          </a:blip>
          <a:srcRect r="30237"/>
          <a:stretch/>
        </p:blipFill>
        <p:spPr bwMode="auto">
          <a:xfrm>
            <a:off x="4427984" y="1700808"/>
            <a:ext cx="4248472" cy="338437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cap="none" dirty="0" err="1">
                <a:solidFill>
                  <a:schemeClr val="tx2"/>
                </a:solidFill>
              </a:rPr>
              <a:t>ondragstart</a:t>
            </a:r>
            <a:r>
              <a:rPr lang="fr-CA" dirty="0"/>
              <a:t>: Pour Prendre le cercle (3)</a:t>
            </a:r>
          </a:p>
        </p:txBody>
      </p:sp>
      <p:sp>
        <p:nvSpPr>
          <p:cNvPr id="3" name="Espace réservé du contenu 2"/>
          <p:cNvSpPr>
            <a:spLocks noGrp="1"/>
          </p:cNvSpPr>
          <p:nvPr>
            <p:ph sz="quarter" idx="13"/>
          </p:nvPr>
        </p:nvSpPr>
        <p:spPr>
          <a:xfrm>
            <a:off x="609600" y="1600200"/>
            <a:ext cx="7058744" cy="4114800"/>
          </a:xfrm>
        </p:spPr>
        <p:txBody>
          <a:bodyPr>
            <a:normAutofit/>
          </a:bodyPr>
          <a:lstStyle/>
          <a:p>
            <a:r>
              <a:rPr lang="fr-CA" dirty="0"/>
              <a:t>Par conséquent, pour connaître la position de la souris à l’intérieur du canevas, il suffit d’effectuer les opérations suivantes.</a:t>
            </a:r>
          </a:p>
          <a:p>
            <a:endParaRPr lang="fr-CA" dirty="0"/>
          </a:p>
          <a:p>
            <a:endParaRPr lang="fr-CA" dirty="0"/>
          </a:p>
          <a:p>
            <a:pPr>
              <a:buNone/>
            </a:pPr>
            <a:endParaRPr lang="fr-CA" dirty="0"/>
          </a:p>
          <a:p>
            <a:r>
              <a:rPr lang="fr-CA" dirty="0"/>
              <a:t>Ici, il faut utiliser cette position pour vérifier si la souris est située sur le cercle. Si ce n’est pas le cas, on annule l’événement (</a:t>
            </a:r>
            <a:r>
              <a:rPr lang="fr-CA" dirty="0" err="1">
                <a:solidFill>
                  <a:schemeClr val="tx2"/>
                </a:solidFill>
              </a:rPr>
              <a:t>event.preventDefault</a:t>
            </a:r>
            <a:r>
              <a:rPr lang="fr-CA" dirty="0">
                <a:solidFill>
                  <a:schemeClr val="tx2"/>
                </a:solidFill>
              </a:rPr>
              <a:t>()</a:t>
            </a:r>
            <a:r>
              <a:rPr lang="fr-CA" dirty="0"/>
              <a:t>). L’événement ici est </a:t>
            </a:r>
            <a:r>
              <a:rPr lang="fr-CA" dirty="0" err="1">
                <a:solidFill>
                  <a:schemeClr val="tx2"/>
                </a:solidFill>
              </a:rPr>
              <a:t>ondragstart</a:t>
            </a:r>
            <a:r>
              <a:rPr lang="fr-CA" dirty="0"/>
              <a:t>. Cela va faire en sorte que le glisser-déposer va être annulé: L’événement </a:t>
            </a:r>
            <a:r>
              <a:rPr lang="fr-CA" dirty="0" err="1">
                <a:solidFill>
                  <a:schemeClr val="tx2"/>
                </a:solidFill>
              </a:rPr>
              <a:t>ondragover</a:t>
            </a:r>
            <a:r>
              <a:rPr lang="fr-CA" dirty="0"/>
              <a:t> ne sera pas appelé.</a:t>
            </a:r>
          </a:p>
          <a:p>
            <a:pPr>
              <a:buNone/>
            </a:pPr>
            <a:endParaRPr lang="fr-CA" dirty="0"/>
          </a:p>
          <a:p>
            <a:pPr>
              <a:buNone/>
            </a:pPr>
            <a:br>
              <a:rPr lang="fr-CA" dirty="0"/>
            </a:br>
            <a:endParaRPr lang="fr-CA" dirty="0"/>
          </a:p>
          <a:p>
            <a:pPr>
              <a:buNone/>
            </a:pPr>
            <a:endParaRPr lang="fr-CA" dirty="0"/>
          </a:p>
          <a:p>
            <a:endParaRPr lang="fr-CA" dirty="0"/>
          </a:p>
          <a:p>
            <a:pPr>
              <a:buNone/>
            </a:pPr>
            <a:endParaRPr lang="fr-CA" dirty="0"/>
          </a:p>
          <a:p>
            <a:pPr>
              <a:buNone/>
            </a:pPr>
            <a:endParaRPr lang="fr-CA" dirty="0"/>
          </a:p>
        </p:txBody>
      </p:sp>
      <p:pic>
        <p:nvPicPr>
          <p:cNvPr id="6" name="Image 5"/>
          <p:cNvPicPr/>
          <p:nvPr/>
        </p:nvPicPr>
        <p:blipFill>
          <a:blip r:embed="rId2" cstate="print">
            <a:extLst>
              <a:ext uri="{28A0092B-C50C-407E-A947-70E740481C1C}">
                <a14:useLocalDpi xmlns:a14="http://schemas.microsoft.com/office/drawing/2010/main" val="0"/>
              </a:ext>
            </a:extLst>
          </a:blip>
          <a:stretch>
            <a:fillRect/>
          </a:stretch>
        </p:blipFill>
        <p:spPr>
          <a:xfrm>
            <a:off x="1043608" y="2204864"/>
            <a:ext cx="6120680" cy="1080120"/>
          </a:xfrm>
          <a:prstGeom prst="rect">
            <a:avLst/>
          </a:prstGeom>
        </p:spPr>
      </p:pic>
      <p:pic>
        <p:nvPicPr>
          <p:cNvPr id="7" name="Image 6"/>
          <p:cNvPicPr/>
          <p:nvPr/>
        </p:nvPicPr>
        <p:blipFill>
          <a:blip r:embed="rId3" cstate="print">
            <a:extLst>
              <a:ext uri="{28A0092B-C50C-407E-A947-70E740481C1C}">
                <a14:useLocalDpi xmlns:a14="http://schemas.microsoft.com/office/drawing/2010/main" val="0"/>
              </a:ext>
            </a:extLst>
          </a:blip>
          <a:stretch>
            <a:fillRect/>
          </a:stretch>
        </p:blipFill>
        <p:spPr>
          <a:xfrm>
            <a:off x="1043608" y="4581128"/>
            <a:ext cx="6624736" cy="9361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cap="none" dirty="0" err="1">
                <a:solidFill>
                  <a:schemeClr val="tx2"/>
                </a:solidFill>
              </a:rPr>
              <a:t>ondragstart</a:t>
            </a:r>
            <a:r>
              <a:rPr lang="fr-CA" dirty="0"/>
              <a:t>: Pour Prendre le cercle (4)</a:t>
            </a:r>
          </a:p>
        </p:txBody>
      </p:sp>
      <p:sp>
        <p:nvSpPr>
          <p:cNvPr id="3" name="Espace réservé du contenu 2"/>
          <p:cNvSpPr>
            <a:spLocks noGrp="1"/>
          </p:cNvSpPr>
          <p:nvPr>
            <p:ph sz="quarter" idx="13"/>
          </p:nvPr>
        </p:nvSpPr>
        <p:spPr>
          <a:xfrm>
            <a:off x="609600" y="1600200"/>
            <a:ext cx="7058744" cy="4114800"/>
          </a:xfrm>
        </p:spPr>
        <p:txBody>
          <a:bodyPr>
            <a:normAutofit/>
          </a:bodyPr>
          <a:lstStyle/>
          <a:p>
            <a:r>
              <a:rPr lang="fr-CA" dirty="0"/>
              <a:t>Dans le cas contraire, le glisser-déposer fonctionne. Il faut donner au système  une image fantôme qui guidera l’utilisateur tout au long du glisser. Ici mon image fantôme, c’est le canevas au complet (mais on pourrait mettre une autre image fantôme si on le désire).</a:t>
            </a:r>
          </a:p>
          <a:p>
            <a:endParaRPr lang="fr-CA" dirty="0"/>
          </a:p>
          <a:p>
            <a:endParaRPr lang="fr-CA" dirty="0"/>
          </a:p>
          <a:p>
            <a:endParaRPr lang="fr-CA" dirty="0"/>
          </a:p>
          <a:p>
            <a:endParaRPr lang="fr-CA" dirty="0"/>
          </a:p>
          <a:p>
            <a:r>
              <a:rPr lang="fr-CA" dirty="0"/>
              <a:t>Ici, l’événement </a:t>
            </a:r>
            <a:r>
              <a:rPr lang="fr-CA" dirty="0" err="1">
                <a:solidFill>
                  <a:schemeClr val="tx2"/>
                </a:solidFill>
              </a:rPr>
              <a:t>ondragover</a:t>
            </a:r>
            <a:r>
              <a:rPr lang="fr-CA" dirty="0"/>
              <a:t> est appelé car on n’a pas annulé le glisser-déposer.</a:t>
            </a:r>
          </a:p>
          <a:p>
            <a:endParaRPr lang="fr-CA" dirty="0"/>
          </a:p>
          <a:p>
            <a:endParaRPr lang="fr-CA" dirty="0"/>
          </a:p>
          <a:p>
            <a:endParaRPr lang="fr-CA" dirty="0"/>
          </a:p>
          <a:p>
            <a:pPr>
              <a:buNone/>
            </a:pPr>
            <a:endParaRPr lang="fr-CA" dirty="0"/>
          </a:p>
          <a:p>
            <a:pPr>
              <a:buNone/>
            </a:pPr>
            <a:endParaRPr lang="fr-CA" dirty="0"/>
          </a:p>
          <a:p>
            <a:pPr>
              <a:buNone/>
            </a:pPr>
            <a:endParaRPr lang="fr-CA" dirty="0"/>
          </a:p>
          <a:p>
            <a:endParaRPr lang="fr-CA" dirty="0"/>
          </a:p>
          <a:p>
            <a:pPr>
              <a:buNone/>
            </a:pPr>
            <a:endParaRPr lang="fr-CA" dirty="0"/>
          </a:p>
          <a:p>
            <a:pPr>
              <a:buNone/>
            </a:pPr>
            <a:endParaRPr lang="fr-CA" dirty="0"/>
          </a:p>
        </p:txBody>
      </p:sp>
      <p:pic>
        <p:nvPicPr>
          <p:cNvPr id="8" name="Image 7"/>
          <p:cNvPicPr/>
          <p:nvPr/>
        </p:nvPicPr>
        <p:blipFill>
          <a:blip r:embed="rId2" cstate="print">
            <a:extLst>
              <a:ext uri="{28A0092B-C50C-407E-A947-70E740481C1C}">
                <a14:useLocalDpi xmlns:a14="http://schemas.microsoft.com/office/drawing/2010/main" val="0"/>
              </a:ext>
            </a:extLst>
          </a:blip>
          <a:stretch>
            <a:fillRect/>
          </a:stretch>
        </p:blipFill>
        <p:spPr>
          <a:xfrm>
            <a:off x="1115616" y="2924944"/>
            <a:ext cx="6480720" cy="12241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cap="none" dirty="0" err="1">
                <a:solidFill>
                  <a:schemeClr val="tx2"/>
                </a:solidFill>
              </a:rPr>
              <a:t>ondragover</a:t>
            </a:r>
            <a:r>
              <a:rPr lang="fr-CA" dirty="0"/>
              <a:t>: pour PERMETTRE LE dépôt</a:t>
            </a:r>
          </a:p>
        </p:txBody>
      </p:sp>
      <p:sp>
        <p:nvSpPr>
          <p:cNvPr id="3" name="Espace réservé du contenu 2"/>
          <p:cNvSpPr>
            <a:spLocks noGrp="1"/>
          </p:cNvSpPr>
          <p:nvPr>
            <p:ph sz="quarter" idx="13"/>
          </p:nvPr>
        </p:nvSpPr>
        <p:spPr>
          <a:xfrm>
            <a:off x="609600" y="1600200"/>
            <a:ext cx="7058744" cy="4114800"/>
          </a:xfrm>
        </p:spPr>
        <p:txBody>
          <a:bodyPr>
            <a:normAutofit lnSpcReduction="10000"/>
          </a:bodyPr>
          <a:lstStyle/>
          <a:p>
            <a:r>
              <a:rPr lang="fr-CA" dirty="0"/>
              <a:t>Tout au long du glisser (</a:t>
            </a:r>
            <a:r>
              <a:rPr lang="fr-CA" dirty="0" err="1">
                <a:solidFill>
                  <a:schemeClr val="tx2"/>
                </a:solidFill>
              </a:rPr>
              <a:t>ondragover</a:t>
            </a:r>
            <a:r>
              <a:rPr lang="fr-CA" dirty="0"/>
              <a:t>), il faut indiquer si le dépôt est permis ou non. Si le dépôt n’est pas permis, l’événement </a:t>
            </a:r>
            <a:r>
              <a:rPr lang="fr-CA" dirty="0" err="1">
                <a:solidFill>
                  <a:schemeClr val="tx2"/>
                </a:solidFill>
              </a:rPr>
              <a:t>ondrop</a:t>
            </a:r>
            <a:r>
              <a:rPr lang="fr-CA" dirty="0"/>
              <a:t> n’est pas appelé. Par défaut, dans l’événement </a:t>
            </a:r>
            <a:r>
              <a:rPr lang="fr-CA" dirty="0" err="1">
                <a:solidFill>
                  <a:schemeClr val="tx2"/>
                </a:solidFill>
              </a:rPr>
              <a:t>ondragover</a:t>
            </a:r>
            <a:r>
              <a:rPr lang="fr-CA" dirty="0"/>
              <a:t>, le dépôt n’est pas permis.</a:t>
            </a:r>
          </a:p>
          <a:p>
            <a:r>
              <a:rPr lang="fr-CA" dirty="0"/>
              <a:t>Ici, cette instruction fait en sorte que le dépôt est permis partout sur le canevas.</a:t>
            </a:r>
          </a:p>
          <a:p>
            <a:endParaRPr lang="fr-CA" dirty="0"/>
          </a:p>
          <a:p>
            <a:endParaRPr lang="fr-CA" dirty="0"/>
          </a:p>
          <a:p>
            <a:pPr>
              <a:buNone/>
            </a:pPr>
            <a:endParaRPr lang="fr-CA" dirty="0"/>
          </a:p>
          <a:p>
            <a:r>
              <a:rPr lang="fr-CA" dirty="0"/>
              <a:t>Si on ne met pas cette instruction, </a:t>
            </a:r>
            <a:br>
              <a:rPr lang="fr-CA" dirty="0"/>
            </a:br>
            <a:r>
              <a:rPr lang="fr-CA" dirty="0"/>
              <a:t>le dépôt n’est pas permis à cet endroit. </a:t>
            </a:r>
            <a:br>
              <a:rPr lang="fr-CA" dirty="0"/>
            </a:br>
            <a:r>
              <a:rPr lang="fr-CA" dirty="0"/>
              <a:t>La souris prend cette forme.</a:t>
            </a:r>
          </a:p>
          <a:p>
            <a:r>
              <a:rPr lang="fr-CA" dirty="0"/>
              <a:t>Ici, la programmation du glisser est très simple mais, dans certains cas, la programmation du glisser est un peu plus complexe. </a:t>
            </a:r>
          </a:p>
        </p:txBody>
      </p:sp>
      <p:pic>
        <p:nvPicPr>
          <p:cNvPr id="9" name="Image 8"/>
          <p:cNvPicPr/>
          <p:nvPr/>
        </p:nvPicPr>
        <p:blipFill>
          <a:blip r:embed="rId2" cstate="print">
            <a:extLst>
              <a:ext uri="{28A0092B-C50C-407E-A947-70E740481C1C}">
                <a14:useLocalDpi xmlns:a14="http://schemas.microsoft.com/office/drawing/2010/main" val="0"/>
              </a:ext>
            </a:extLst>
          </a:blip>
          <a:stretch>
            <a:fillRect/>
          </a:stretch>
        </p:blipFill>
        <p:spPr>
          <a:xfrm>
            <a:off x="1043608" y="3068960"/>
            <a:ext cx="2819400" cy="90170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6012160" y="4005064"/>
            <a:ext cx="768350" cy="7810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cap="none" dirty="0" err="1">
                <a:solidFill>
                  <a:schemeClr val="tx2"/>
                </a:solidFill>
              </a:rPr>
              <a:t>ondrop</a:t>
            </a:r>
            <a:r>
              <a:rPr lang="fr-CA" dirty="0"/>
              <a:t>: Pour Déposer le cercle</a:t>
            </a:r>
          </a:p>
        </p:txBody>
      </p:sp>
      <p:sp>
        <p:nvSpPr>
          <p:cNvPr id="3" name="Espace réservé du contenu 2"/>
          <p:cNvSpPr>
            <a:spLocks noGrp="1"/>
          </p:cNvSpPr>
          <p:nvPr>
            <p:ph sz="quarter" idx="13"/>
          </p:nvPr>
        </p:nvSpPr>
        <p:spPr>
          <a:xfrm>
            <a:off x="609600" y="1600200"/>
            <a:ext cx="7058744" cy="4114800"/>
          </a:xfrm>
        </p:spPr>
        <p:txBody>
          <a:bodyPr>
            <a:normAutofit/>
          </a:bodyPr>
          <a:lstStyle/>
          <a:p>
            <a:r>
              <a:rPr lang="fr-CA" dirty="0"/>
              <a:t>Déposer le cercle est simple, il suffit d’aller chercher la nouvelle position de la souris par rapport au canevas puis de l’appliquer au cercle. </a:t>
            </a:r>
          </a:p>
          <a:p>
            <a:r>
              <a:rPr lang="fr-CA" dirty="0"/>
              <a:t>Finalement, on redessine le tout. </a:t>
            </a:r>
          </a:p>
          <a:p>
            <a:pPr>
              <a:buNone/>
            </a:pPr>
            <a:endParaRPr lang="fr-CA" dirty="0"/>
          </a:p>
          <a:p>
            <a:pPr>
              <a:buNone/>
            </a:pPr>
            <a:endParaRPr lang="fr-CA" dirty="0"/>
          </a:p>
          <a:p>
            <a:pPr>
              <a:buNone/>
            </a:pPr>
            <a:endParaRPr lang="fr-CA" dirty="0"/>
          </a:p>
          <a:p>
            <a:pPr>
              <a:buNone/>
            </a:pPr>
            <a:br>
              <a:rPr lang="fr-CA" dirty="0"/>
            </a:br>
            <a:endParaRPr lang="fr-CA" dirty="0"/>
          </a:p>
          <a:p>
            <a:pPr>
              <a:buNone/>
            </a:pPr>
            <a:endParaRPr lang="fr-CA" dirty="0"/>
          </a:p>
          <a:p>
            <a:endParaRPr lang="fr-CA" dirty="0"/>
          </a:p>
          <a:p>
            <a:pPr>
              <a:buNone/>
            </a:pPr>
            <a:endParaRPr lang="fr-CA" dirty="0"/>
          </a:p>
          <a:p>
            <a:pPr>
              <a:buNone/>
            </a:pPr>
            <a:endParaRPr lang="fr-CA" dirty="0"/>
          </a:p>
        </p:txBody>
      </p:sp>
      <p:pic>
        <p:nvPicPr>
          <p:cNvPr id="8" name="Image 7"/>
          <p:cNvPicPr/>
          <p:nvPr/>
        </p:nvPicPr>
        <p:blipFill>
          <a:blip r:embed="rId2" cstate="print">
            <a:extLst>
              <a:ext uri="{28A0092B-C50C-407E-A947-70E740481C1C}">
                <a14:useLocalDpi xmlns:a14="http://schemas.microsoft.com/office/drawing/2010/main" val="0"/>
              </a:ext>
            </a:extLst>
          </a:blip>
          <a:stretch>
            <a:fillRect/>
          </a:stretch>
        </p:blipFill>
        <p:spPr>
          <a:xfrm>
            <a:off x="971600" y="2780928"/>
            <a:ext cx="6264696" cy="194421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PROGRAMMATION DES ÉVÉNEMENTS du glisser-déposer (exemple 2)</a:t>
            </a:r>
          </a:p>
        </p:txBody>
      </p:sp>
      <p:sp>
        <p:nvSpPr>
          <p:cNvPr id="3" name="Espace réservé du contenu 2"/>
          <p:cNvSpPr>
            <a:spLocks noGrp="1"/>
          </p:cNvSpPr>
          <p:nvPr>
            <p:ph sz="quarter" idx="13"/>
          </p:nvPr>
        </p:nvSpPr>
        <p:spPr>
          <a:xfrm>
            <a:off x="609600" y="1600200"/>
            <a:ext cx="7274768" cy="4114800"/>
          </a:xfrm>
        </p:spPr>
        <p:txBody>
          <a:bodyPr>
            <a:normAutofit/>
          </a:bodyPr>
          <a:lstStyle/>
          <a:p>
            <a:r>
              <a:rPr lang="fr-CA" dirty="0"/>
              <a:t>Démo : </a:t>
            </a:r>
            <a:r>
              <a:rPr lang="fr-CA" dirty="0">
                <a:hlinkClick r:id="rId2" action="ppaction://hlinkfile"/>
              </a:rPr>
              <a:t>Théorie 4B-5.htm</a:t>
            </a:r>
            <a:br>
              <a:rPr lang="fr-CA" dirty="0"/>
            </a:br>
            <a:endParaRPr lang="fr-CA" dirty="0"/>
          </a:p>
          <a:p>
            <a:pPr>
              <a:buNone/>
            </a:pPr>
            <a:endParaRPr lang="fr-CA" dirty="0"/>
          </a:p>
          <a:p>
            <a:endParaRPr lang="fr-CA" dirty="0"/>
          </a:p>
          <a:p>
            <a:r>
              <a:rPr lang="fr-CA" dirty="0"/>
              <a:t>Ici, la programmation du glisser-déposer est un peu plus complexe. Lire la théorie du laboratoire 4B pour comprendre. Vous allez en avoir de besoin pour faire les exercices.</a:t>
            </a:r>
          </a:p>
          <a:p>
            <a:pPr>
              <a:buNone/>
            </a:pPr>
            <a:endParaRPr lang="fr-CA" dirty="0"/>
          </a:p>
          <a:p>
            <a:pPr>
              <a:buNone/>
            </a:pPr>
            <a:endParaRPr lang="fr-CA" dirty="0"/>
          </a:p>
        </p:txBody>
      </p:sp>
      <p:pic>
        <p:nvPicPr>
          <p:cNvPr id="5" name="Image 4"/>
          <p:cNvPicPr/>
          <p:nvPr/>
        </p:nvPicPr>
        <p:blipFill>
          <a:blip r:embed="rId3" cstate="print"/>
          <a:stretch>
            <a:fillRect/>
          </a:stretch>
        </p:blipFill>
        <p:spPr>
          <a:xfrm>
            <a:off x="755576" y="2132856"/>
            <a:ext cx="7527341" cy="6586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L’interactivité:</a:t>
            </a:r>
            <a:br>
              <a:rPr lang="fr-CA" dirty="0"/>
            </a:br>
            <a:r>
              <a:rPr lang="fr-CA" dirty="0"/>
              <a:t>Les événements du clavier (1)</a:t>
            </a:r>
          </a:p>
        </p:txBody>
      </p:sp>
      <p:sp>
        <p:nvSpPr>
          <p:cNvPr id="3" name="Espace réservé du contenu 2"/>
          <p:cNvSpPr>
            <a:spLocks noGrp="1"/>
          </p:cNvSpPr>
          <p:nvPr>
            <p:ph sz="quarter" idx="13"/>
          </p:nvPr>
        </p:nvSpPr>
        <p:spPr>
          <a:xfrm>
            <a:off x="609600" y="1600200"/>
            <a:ext cx="7634808" cy="4114800"/>
          </a:xfrm>
        </p:spPr>
        <p:txBody>
          <a:bodyPr>
            <a:normAutofit/>
          </a:bodyPr>
          <a:lstStyle/>
          <a:p>
            <a:r>
              <a:rPr lang="fr-CA" dirty="0"/>
              <a:t>Démo : </a:t>
            </a:r>
            <a:r>
              <a:rPr lang="fr-CA" dirty="0">
                <a:hlinkClick r:id="rId2" action="ppaction://hlinkfile"/>
              </a:rPr>
              <a:t>Théorie 4B-1.htm</a:t>
            </a:r>
            <a:endParaRPr lang="fr-CA" dirty="0">
              <a:solidFill>
                <a:schemeClr val="tx2"/>
              </a:solidFill>
            </a:endParaRPr>
          </a:p>
          <a:p>
            <a:r>
              <a:rPr lang="fr-CA" dirty="0" err="1">
                <a:solidFill>
                  <a:schemeClr val="tx2"/>
                </a:solidFill>
              </a:rPr>
              <a:t>onkeyup</a:t>
            </a:r>
            <a:r>
              <a:rPr lang="fr-CA" dirty="0">
                <a:solidFill>
                  <a:schemeClr val="tx2"/>
                </a:solidFill>
              </a:rPr>
              <a:t>:</a:t>
            </a:r>
            <a:r>
              <a:rPr lang="fr-CA" dirty="0"/>
              <a:t> Lorsque l’utilisateur relâche la touche. Réagit aux touches qui ont un code de touche (donc à toutes les touches).</a:t>
            </a:r>
          </a:p>
          <a:p>
            <a:r>
              <a:rPr lang="fr-CA" dirty="0" err="1">
                <a:solidFill>
                  <a:schemeClr val="tx2"/>
                </a:solidFill>
              </a:rPr>
              <a:t>onkeydown</a:t>
            </a:r>
            <a:r>
              <a:rPr lang="fr-CA" dirty="0"/>
              <a:t>: Lorsque l’utilisateur appuie sur une des touches du clavier. Si l’utilisateur maintient la touche appuyée, l’événement </a:t>
            </a:r>
            <a:r>
              <a:rPr lang="fr-CA" b="1" i="1" dirty="0" err="1"/>
              <a:t>onkeydown</a:t>
            </a:r>
            <a:r>
              <a:rPr lang="fr-CA" dirty="0"/>
              <a:t> est appelé à plusieurs reprises. Réagit aux touches qui ont un code de touche.</a:t>
            </a:r>
          </a:p>
          <a:p>
            <a:r>
              <a:rPr lang="fr-CA" dirty="0" err="1">
                <a:solidFill>
                  <a:schemeClr val="tx2"/>
                </a:solidFill>
              </a:rPr>
              <a:t>onkeypress</a:t>
            </a:r>
            <a:r>
              <a:rPr lang="fr-CA" dirty="0"/>
              <a:t> Lorsque l’utilisateur appuie sur une des touches du clavier. Si l’utilisateur maintient la touche appuyée, l’événement </a:t>
            </a:r>
            <a:r>
              <a:rPr lang="fr-CA" b="1" i="1" dirty="0" err="1"/>
              <a:t>onkeypress</a:t>
            </a:r>
            <a:r>
              <a:rPr lang="fr-CA" dirty="0"/>
              <a:t> est appelé à plusieurs reprises. Réagit seulement aux touches qui ont un code de caractère.</a:t>
            </a:r>
          </a:p>
          <a:p>
            <a:r>
              <a:rPr lang="fr-CA" dirty="0"/>
              <a:t>Cette démo a été programmée dans l’événement </a:t>
            </a:r>
            <a:r>
              <a:rPr lang="fr-CA" dirty="0" err="1">
                <a:solidFill>
                  <a:schemeClr val="tx2"/>
                </a:solidFill>
              </a:rPr>
              <a:t>onkeyup</a:t>
            </a:r>
            <a:endParaRPr lang="fr-CA" dirty="0">
              <a:solidFill>
                <a:schemeClr val="tx2"/>
              </a:solidFill>
            </a:endParaRPr>
          </a:p>
          <a:p>
            <a:pPr>
              <a:buNone/>
            </a:pPr>
            <a:endParaRPr lang="fr-CA" dirty="0">
              <a:solidFill>
                <a:schemeClr val="tx2"/>
              </a:solidFill>
            </a:endParaRPr>
          </a:p>
          <a:p>
            <a:pPr>
              <a:buNone/>
            </a:pPr>
            <a:endParaRPr lang="fr-CA" dirty="0">
              <a:solidFill>
                <a:schemeClr val="tx2"/>
              </a:solidFill>
            </a:endParaRPr>
          </a:p>
        </p:txBody>
      </p:sp>
      <p:pic>
        <p:nvPicPr>
          <p:cNvPr id="4" name="Image 3"/>
          <p:cNvPicPr/>
          <p:nvPr/>
        </p:nvPicPr>
        <p:blipFill>
          <a:blip r:embed="rId3" cstate="print"/>
          <a:stretch>
            <a:fillRect/>
          </a:stretch>
        </p:blipFill>
        <p:spPr>
          <a:xfrm>
            <a:off x="611560" y="5013176"/>
            <a:ext cx="7922362" cy="2989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L’interactivité:</a:t>
            </a:r>
            <a:br>
              <a:rPr lang="fr-CA" dirty="0"/>
            </a:br>
            <a:r>
              <a:rPr lang="fr-CA" dirty="0"/>
              <a:t>Les événements du clavier (2)</a:t>
            </a:r>
          </a:p>
        </p:txBody>
      </p:sp>
      <p:sp>
        <p:nvSpPr>
          <p:cNvPr id="3" name="Espace réservé du contenu 2"/>
          <p:cNvSpPr>
            <a:spLocks noGrp="1"/>
          </p:cNvSpPr>
          <p:nvPr>
            <p:ph sz="quarter" idx="13"/>
          </p:nvPr>
        </p:nvSpPr>
        <p:spPr>
          <a:xfrm>
            <a:off x="609600" y="1600200"/>
            <a:ext cx="7634808" cy="4114800"/>
          </a:xfrm>
        </p:spPr>
        <p:txBody>
          <a:bodyPr>
            <a:normAutofit/>
          </a:bodyPr>
          <a:lstStyle/>
          <a:p>
            <a:pPr>
              <a:buNone/>
            </a:pPr>
            <a:endParaRPr lang="fr-CA" dirty="0">
              <a:solidFill>
                <a:schemeClr val="tx2"/>
              </a:solidFill>
            </a:endParaRPr>
          </a:p>
          <a:p>
            <a:r>
              <a:rPr lang="fr-CA" dirty="0"/>
              <a:t>Observez l’attribut </a:t>
            </a:r>
            <a:r>
              <a:rPr lang="fr-CA" b="1" i="1" dirty="0" err="1"/>
              <a:t>tabIndex</a:t>
            </a:r>
            <a:r>
              <a:rPr lang="fr-CA" b="1" i="1" dirty="0"/>
              <a:t>="1"</a:t>
            </a:r>
            <a:r>
              <a:rPr lang="fr-CA" dirty="0"/>
              <a:t>. La raison c’est que, par défaut,  en</a:t>
            </a:r>
            <a:r>
              <a:rPr lang="fr-CA" b="1" dirty="0"/>
              <a:t> HTML</a:t>
            </a:r>
            <a:r>
              <a:rPr lang="fr-CA" dirty="0"/>
              <a:t>, les canevas ne peuvent pas recevoir le focus. Pour donner la possibilité à un canevas de recevoir le focus, il faut lui assigner un « </a:t>
            </a:r>
            <a:r>
              <a:rPr lang="fr-CA" b="1" dirty="0" err="1"/>
              <a:t>tabIndex</a:t>
            </a:r>
            <a:r>
              <a:rPr lang="fr-CA" dirty="0"/>
              <a:t> ». </a:t>
            </a:r>
          </a:p>
          <a:p>
            <a:r>
              <a:rPr lang="fr-CA" dirty="0"/>
              <a:t>Une des manières de donner le focus à un élément Web c’est de cliquer sur cet élément mais une autre manière de le faire c’est de lui donner le focus de manière automatique (par programmation).</a:t>
            </a:r>
          </a:p>
          <a:p>
            <a:pPr>
              <a:buNone/>
            </a:pPr>
            <a:endParaRPr lang="fr-CA" dirty="0">
              <a:solidFill>
                <a:schemeClr val="tx2"/>
              </a:solidFill>
            </a:endParaRPr>
          </a:p>
          <a:p>
            <a:pPr>
              <a:buNone/>
            </a:pPr>
            <a:endParaRPr lang="fr-CA" dirty="0">
              <a:solidFill>
                <a:schemeClr val="tx2"/>
              </a:solidFill>
            </a:endParaRPr>
          </a:p>
        </p:txBody>
      </p:sp>
      <p:pic>
        <p:nvPicPr>
          <p:cNvPr id="4" name="Image 3"/>
          <p:cNvPicPr/>
          <p:nvPr/>
        </p:nvPicPr>
        <p:blipFill>
          <a:blip r:embed="rId2" cstate="print"/>
          <a:stretch>
            <a:fillRect/>
          </a:stretch>
        </p:blipFill>
        <p:spPr>
          <a:xfrm>
            <a:off x="611560" y="1556792"/>
            <a:ext cx="7922362" cy="298922"/>
          </a:xfrm>
          <a:prstGeom prst="rect">
            <a:avLst/>
          </a:prstGeom>
        </p:spPr>
      </p:pic>
      <p:pic>
        <p:nvPicPr>
          <p:cNvPr id="5" name="Image 4"/>
          <p:cNvPicPr/>
          <p:nvPr/>
        </p:nvPicPr>
        <p:blipFill>
          <a:blip r:embed="rId3" cstate="print"/>
          <a:srcRect/>
          <a:stretch>
            <a:fillRect/>
          </a:stretch>
        </p:blipFill>
        <p:spPr bwMode="auto">
          <a:xfrm>
            <a:off x="1115616" y="3861048"/>
            <a:ext cx="4032448" cy="129614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L’objet </a:t>
            </a:r>
            <a:r>
              <a:rPr lang="fr-CA" cap="none" dirty="0" err="1"/>
              <a:t>event</a:t>
            </a:r>
            <a:endParaRPr lang="fr-CA" cap="none" dirty="0"/>
          </a:p>
        </p:txBody>
      </p:sp>
      <p:sp>
        <p:nvSpPr>
          <p:cNvPr id="3" name="Espace réservé du contenu 2"/>
          <p:cNvSpPr>
            <a:spLocks noGrp="1"/>
          </p:cNvSpPr>
          <p:nvPr>
            <p:ph sz="quarter" idx="13"/>
          </p:nvPr>
        </p:nvSpPr>
        <p:spPr>
          <a:xfrm>
            <a:off x="609600" y="1600200"/>
            <a:ext cx="7490792" cy="4114800"/>
          </a:xfrm>
        </p:spPr>
        <p:txBody>
          <a:bodyPr>
            <a:normAutofit fontScale="92500"/>
          </a:bodyPr>
          <a:lstStyle/>
          <a:p>
            <a:r>
              <a:rPr lang="fr-CA" dirty="0"/>
              <a:t>L’objet </a:t>
            </a:r>
            <a:r>
              <a:rPr lang="fr-CA" dirty="0" err="1">
                <a:solidFill>
                  <a:schemeClr val="tx2"/>
                </a:solidFill>
              </a:rPr>
              <a:t>event</a:t>
            </a:r>
            <a:r>
              <a:rPr lang="fr-CA" dirty="0">
                <a:solidFill>
                  <a:schemeClr val="tx2"/>
                </a:solidFill>
              </a:rPr>
              <a:t> </a:t>
            </a:r>
            <a:r>
              <a:rPr lang="fr-CA" dirty="0"/>
              <a:t>en HTML nous donne des informations sur l’événement qui vient de se produire. </a:t>
            </a:r>
          </a:p>
          <a:p>
            <a:r>
              <a:rPr lang="fr-CA" dirty="0"/>
              <a:t>Par exemple, </a:t>
            </a:r>
            <a:r>
              <a:rPr lang="fr-CA" dirty="0" err="1">
                <a:solidFill>
                  <a:schemeClr val="tx2"/>
                </a:solidFill>
              </a:rPr>
              <a:t>event.keycode</a:t>
            </a:r>
            <a:r>
              <a:rPr lang="fr-CA" dirty="0">
                <a:solidFill>
                  <a:schemeClr val="tx2"/>
                </a:solidFill>
              </a:rPr>
              <a:t> </a:t>
            </a:r>
            <a:r>
              <a:rPr lang="fr-CA" dirty="0"/>
              <a:t>contient le code de la touche. Par exemple, </a:t>
            </a:r>
            <a:r>
              <a:rPr lang="fr-CA" dirty="0" err="1">
                <a:solidFill>
                  <a:schemeClr val="tx2"/>
                </a:solidFill>
              </a:rPr>
              <a:t>event.charcode</a:t>
            </a:r>
            <a:r>
              <a:rPr lang="fr-CA" dirty="0">
                <a:solidFill>
                  <a:schemeClr val="tx2"/>
                </a:solidFill>
              </a:rPr>
              <a:t> </a:t>
            </a:r>
            <a:r>
              <a:rPr lang="fr-CA" dirty="0"/>
              <a:t>contient le code du caractère. </a:t>
            </a:r>
          </a:p>
          <a:p>
            <a:r>
              <a:rPr lang="fr-CA" dirty="0"/>
              <a:t>Il faut bien faire le différence entre les deux codes. </a:t>
            </a:r>
          </a:p>
          <a:p>
            <a:pPr lvl="1"/>
            <a:r>
              <a:rPr lang="fr-CA" dirty="0"/>
              <a:t>Le code de la touche A est 65. Le code du caractère A majuscule est 65, et le code du caractère a minuscule est 97.</a:t>
            </a:r>
          </a:p>
          <a:p>
            <a:pPr lvl="1"/>
            <a:r>
              <a:rPr lang="fr-CA" dirty="0"/>
              <a:t>Le code du caractère = est 61. Le code du caractère + est 43. Le code de cette touche (ces 2 caractères sont sur la même touche) est 187.</a:t>
            </a:r>
          </a:p>
          <a:p>
            <a:pPr lvl="1"/>
            <a:r>
              <a:rPr lang="fr-CA" dirty="0"/>
              <a:t>Les flèches ne sont pas des caractères. Ils n’ont donc pas de code de caractère. </a:t>
            </a:r>
          </a:p>
          <a:p>
            <a:r>
              <a:rPr lang="fr-CA" dirty="0"/>
              <a:t>Pour connaître un code de touche et/ou un code de caractère particulier, allez sur le site web: </a:t>
            </a:r>
            <a:br>
              <a:rPr lang="fr-CA" dirty="0"/>
            </a:br>
            <a:r>
              <a:rPr lang="fr-CA" u="sng" dirty="0">
                <a:hlinkClick r:id="rId2"/>
              </a:rPr>
              <a:t>https://www.w3.org/2002/09/tests/keys.html</a:t>
            </a:r>
            <a:endParaRPr lang="fr-CA" dirty="0"/>
          </a:p>
          <a:p>
            <a:endParaRPr lang="fr-CA" u="sng" dirty="0"/>
          </a:p>
          <a:p>
            <a:pPr>
              <a:buNone/>
            </a:pPr>
            <a:endParaRPr lang="fr-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Programmation des événements du clavier (1)</a:t>
            </a:r>
          </a:p>
        </p:txBody>
      </p:sp>
      <p:sp>
        <p:nvSpPr>
          <p:cNvPr id="3" name="Espace réservé du contenu 2"/>
          <p:cNvSpPr>
            <a:spLocks noGrp="1"/>
          </p:cNvSpPr>
          <p:nvPr>
            <p:ph sz="quarter" idx="13"/>
          </p:nvPr>
        </p:nvSpPr>
        <p:spPr>
          <a:xfrm>
            <a:off x="609600" y="1600200"/>
            <a:ext cx="7274768" cy="4114800"/>
          </a:xfrm>
        </p:spPr>
        <p:txBody>
          <a:bodyPr>
            <a:normAutofit/>
          </a:bodyPr>
          <a:lstStyle/>
          <a:p>
            <a:pPr>
              <a:buNone/>
            </a:pPr>
            <a:endParaRPr lang="fr-CA" dirty="0"/>
          </a:p>
          <a:p>
            <a:pPr>
              <a:buNone/>
            </a:pPr>
            <a:endParaRPr lang="fr-CA" dirty="0"/>
          </a:p>
        </p:txBody>
      </p:sp>
      <p:pic>
        <p:nvPicPr>
          <p:cNvPr id="5" name="Image 4"/>
          <p:cNvPicPr/>
          <p:nvPr/>
        </p:nvPicPr>
        <p:blipFill>
          <a:blip r:embed="rId2" cstate="print">
            <a:extLst>
              <a:ext uri="{28A0092B-C50C-407E-A947-70E740481C1C}">
                <a14:useLocalDpi xmlns:a14="http://schemas.microsoft.com/office/drawing/2010/main" val="0"/>
              </a:ext>
            </a:extLst>
          </a:blip>
          <a:stretch>
            <a:fillRect/>
          </a:stretch>
        </p:blipFill>
        <p:spPr>
          <a:xfrm>
            <a:off x="3347864" y="1916832"/>
            <a:ext cx="2641600" cy="2476500"/>
          </a:xfrm>
          <a:prstGeom prst="rect">
            <a:avLst/>
          </a:prstGeom>
        </p:spPr>
      </p:pic>
      <p:pic>
        <p:nvPicPr>
          <p:cNvPr id="6" name="Image 5"/>
          <p:cNvPicPr/>
          <p:nvPr/>
        </p:nvPicPr>
        <p:blipFill>
          <a:blip r:embed="rId3" cstate="print">
            <a:extLst>
              <a:ext uri="{28A0092B-C50C-407E-A947-70E740481C1C}">
                <a14:useLocalDpi xmlns:a14="http://schemas.microsoft.com/office/drawing/2010/main" val="0"/>
              </a:ext>
            </a:extLst>
          </a:blip>
          <a:stretch>
            <a:fillRect/>
          </a:stretch>
        </p:blipFill>
        <p:spPr>
          <a:xfrm>
            <a:off x="4788024" y="4653136"/>
            <a:ext cx="3962400" cy="939800"/>
          </a:xfrm>
          <a:prstGeom prst="rect">
            <a:avLst/>
          </a:prstGeom>
        </p:spPr>
      </p:pic>
      <p:pic>
        <p:nvPicPr>
          <p:cNvPr id="7" name="Image 6"/>
          <p:cNvPicPr/>
          <p:nvPr/>
        </p:nvPicPr>
        <p:blipFill>
          <a:blip r:embed="rId4" cstate="print">
            <a:extLst>
              <a:ext uri="{28A0092B-C50C-407E-A947-70E740481C1C}">
                <a14:useLocalDpi xmlns:a14="http://schemas.microsoft.com/office/drawing/2010/main" val="0"/>
              </a:ext>
            </a:extLst>
          </a:blip>
          <a:stretch>
            <a:fillRect/>
          </a:stretch>
        </p:blipFill>
        <p:spPr>
          <a:xfrm>
            <a:off x="395536" y="1988840"/>
            <a:ext cx="2882900" cy="2279650"/>
          </a:xfrm>
          <a:prstGeom prst="rect">
            <a:avLst/>
          </a:prstGeom>
        </p:spPr>
      </p:pic>
      <p:pic>
        <p:nvPicPr>
          <p:cNvPr id="9" name="Image 8"/>
          <p:cNvPicPr/>
          <p:nvPr/>
        </p:nvPicPr>
        <p:blipFill>
          <a:blip r:embed="rId5" cstate="print"/>
          <a:stretch>
            <a:fillRect/>
          </a:stretch>
        </p:blipFill>
        <p:spPr>
          <a:xfrm>
            <a:off x="467544" y="1484784"/>
            <a:ext cx="7922362" cy="298922"/>
          </a:xfrm>
          <a:prstGeom prst="rect">
            <a:avLst/>
          </a:prstGeom>
        </p:spPr>
      </p:pic>
      <p:pic>
        <p:nvPicPr>
          <p:cNvPr id="1026" name="Picture 2"/>
          <p:cNvPicPr>
            <a:picLocks noChangeAspect="1" noChangeArrowheads="1"/>
          </p:cNvPicPr>
          <p:nvPr/>
        </p:nvPicPr>
        <p:blipFill>
          <a:blip r:embed="rId6" cstate="print"/>
          <a:srcRect/>
          <a:stretch>
            <a:fillRect/>
          </a:stretch>
        </p:blipFill>
        <p:spPr bwMode="auto">
          <a:xfrm>
            <a:off x="395536" y="4437112"/>
            <a:ext cx="3729211" cy="1339964"/>
          </a:xfrm>
          <a:prstGeom prst="rect">
            <a:avLst/>
          </a:prstGeom>
          <a:noFill/>
          <a:ln w="9525">
            <a:noFill/>
            <a:miter lim="800000"/>
            <a:headEnd/>
            <a:tailEnd/>
          </a:ln>
        </p:spPr>
      </p:pic>
      <p:pic>
        <p:nvPicPr>
          <p:cNvPr id="1027" name="Picture 3"/>
          <p:cNvPicPr>
            <a:picLocks noChangeAspect="1" noChangeArrowheads="1"/>
          </p:cNvPicPr>
          <p:nvPr/>
        </p:nvPicPr>
        <p:blipFill>
          <a:blip r:embed="rId7" cstate="print"/>
          <a:srcRect/>
          <a:stretch>
            <a:fillRect/>
          </a:stretch>
        </p:blipFill>
        <p:spPr bwMode="auto">
          <a:xfrm>
            <a:off x="6084168" y="1988840"/>
            <a:ext cx="3152851" cy="93610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Programmation des événements du clavier (2)</a:t>
            </a:r>
          </a:p>
        </p:txBody>
      </p:sp>
      <p:sp>
        <p:nvSpPr>
          <p:cNvPr id="3" name="Espace réservé du contenu 2"/>
          <p:cNvSpPr>
            <a:spLocks noGrp="1"/>
          </p:cNvSpPr>
          <p:nvPr>
            <p:ph sz="quarter" idx="13"/>
          </p:nvPr>
        </p:nvSpPr>
        <p:spPr>
          <a:xfrm>
            <a:off x="609600" y="3068960"/>
            <a:ext cx="7924800" cy="2646040"/>
          </a:xfrm>
        </p:spPr>
        <p:txBody>
          <a:bodyPr>
            <a:normAutofit lnSpcReduction="10000"/>
          </a:bodyPr>
          <a:lstStyle/>
          <a:p>
            <a:r>
              <a:rPr lang="fr-CA" dirty="0"/>
              <a:t>Pour démarrer l’animation, nous appelons la fonction </a:t>
            </a:r>
            <a:r>
              <a:rPr lang="fr-CA" b="1" i="1" dirty="0" err="1"/>
              <a:t>requestAnimationFrame</a:t>
            </a:r>
            <a:r>
              <a:rPr lang="fr-CA" b="1" i="1" dirty="0"/>
              <a:t> </a:t>
            </a:r>
            <a:r>
              <a:rPr lang="fr-CA" dirty="0"/>
              <a:t>et pour arrêter l’animation, nous appelons la fonction </a:t>
            </a:r>
            <a:r>
              <a:rPr lang="fr-CA" b="1" i="1" dirty="0" err="1"/>
              <a:t>cancelAnimationFrame</a:t>
            </a:r>
            <a:r>
              <a:rPr lang="fr-CA" dirty="0"/>
              <a:t>. Cette dernière fonction annule la requête d’animation. Elle prend en paramètre la requête en tant que tel. </a:t>
            </a:r>
          </a:p>
          <a:p>
            <a:r>
              <a:rPr lang="fr-CA" dirty="0"/>
              <a:t>Pourquoi, lorsqu’on tourne vers la droite ou vers la gauche, faut-il arrêter l’animation avant de changer de direction? </a:t>
            </a:r>
          </a:p>
          <a:p>
            <a:r>
              <a:rPr lang="fr-CA" dirty="0"/>
              <a:t>La raison, c’est que la requête d’animation est un objet autonome. Si cette requête n’est pas annulée, elle va poursuivre son exécution et cette requête va créer une nouvelle requête d’animation. Cela va avoir comme conséquence que plusieurs requêtes d’animation vont s’exécuter dans le même laps de temps.</a:t>
            </a:r>
          </a:p>
          <a:p>
            <a:endParaRPr lang="fr-CA" dirty="0"/>
          </a:p>
        </p:txBody>
      </p:sp>
      <p:pic>
        <p:nvPicPr>
          <p:cNvPr id="5" name="Picture 2"/>
          <p:cNvPicPr>
            <a:picLocks noChangeAspect="1" noChangeArrowheads="1"/>
          </p:cNvPicPr>
          <p:nvPr/>
        </p:nvPicPr>
        <p:blipFill>
          <a:blip r:embed="rId2" cstate="print"/>
          <a:srcRect/>
          <a:stretch>
            <a:fillRect/>
          </a:stretch>
        </p:blipFill>
        <p:spPr bwMode="auto">
          <a:xfrm>
            <a:off x="755576" y="1412776"/>
            <a:ext cx="3729211" cy="1339964"/>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4932040" y="1556792"/>
            <a:ext cx="3152851" cy="93610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Programmation des événements du clavier (3)</a:t>
            </a:r>
          </a:p>
        </p:txBody>
      </p:sp>
      <p:sp>
        <p:nvSpPr>
          <p:cNvPr id="3" name="Espace réservé du contenu 2"/>
          <p:cNvSpPr>
            <a:spLocks noGrp="1"/>
          </p:cNvSpPr>
          <p:nvPr>
            <p:ph sz="quarter" idx="13"/>
          </p:nvPr>
        </p:nvSpPr>
        <p:spPr>
          <a:xfrm>
            <a:off x="609600" y="3140968"/>
            <a:ext cx="7924800" cy="2574032"/>
          </a:xfrm>
        </p:spPr>
        <p:txBody>
          <a:bodyPr>
            <a:normAutofit/>
          </a:bodyPr>
          <a:lstStyle/>
          <a:p>
            <a:r>
              <a:rPr lang="fr-CA" dirty="0"/>
              <a:t>Voici un exemple dans lequel l’animation n’est pas arrêtée. À chaque fois, dans </a:t>
            </a:r>
            <a:r>
              <a:rPr lang="fr-CA" dirty="0">
                <a:solidFill>
                  <a:schemeClr val="tx2"/>
                </a:solidFill>
              </a:rPr>
              <a:t>animer() </a:t>
            </a:r>
            <a:r>
              <a:rPr lang="fr-CA" dirty="0"/>
              <a:t>une nouvelle requête d’animation est appelée. Cette requête n’est jamais annulée. À chaque fois, le nouvel appel fait appel à d’autres requêtes.</a:t>
            </a:r>
          </a:p>
          <a:p>
            <a:r>
              <a:rPr lang="fr-CA" dirty="0">
                <a:hlinkClick r:id="rId2" action="ppaction://hlinkfile"/>
              </a:rPr>
              <a:t>Théorie 4B-1.1.htm</a:t>
            </a:r>
            <a:endParaRPr lang="fr-CA" dirty="0"/>
          </a:p>
        </p:txBody>
      </p:sp>
      <p:pic>
        <p:nvPicPr>
          <p:cNvPr id="2050" name="Picture 2"/>
          <p:cNvPicPr>
            <a:picLocks noChangeAspect="1" noChangeArrowheads="1"/>
          </p:cNvPicPr>
          <p:nvPr/>
        </p:nvPicPr>
        <p:blipFill>
          <a:blip r:embed="rId3" cstate="print"/>
          <a:srcRect/>
          <a:stretch>
            <a:fillRect/>
          </a:stretch>
        </p:blipFill>
        <p:spPr bwMode="auto">
          <a:xfrm>
            <a:off x="4644008" y="1556792"/>
            <a:ext cx="3448050" cy="12192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755576" y="1628800"/>
            <a:ext cx="3333750" cy="10858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l’interactivité:</a:t>
            </a:r>
            <a:br>
              <a:rPr lang="fr-CA" dirty="0"/>
            </a:br>
            <a:r>
              <a:rPr lang="fr-CA" dirty="0"/>
              <a:t>Les événements DE LA SOURIS</a:t>
            </a:r>
          </a:p>
        </p:txBody>
      </p:sp>
      <p:sp>
        <p:nvSpPr>
          <p:cNvPr id="3" name="Espace réservé du contenu 2"/>
          <p:cNvSpPr>
            <a:spLocks noGrp="1"/>
          </p:cNvSpPr>
          <p:nvPr>
            <p:ph sz="quarter" idx="13"/>
          </p:nvPr>
        </p:nvSpPr>
        <p:spPr>
          <a:xfrm>
            <a:off x="609600" y="1600200"/>
            <a:ext cx="7634808" cy="4114800"/>
          </a:xfrm>
        </p:spPr>
        <p:txBody>
          <a:bodyPr>
            <a:normAutofit/>
          </a:bodyPr>
          <a:lstStyle/>
          <a:p>
            <a:r>
              <a:rPr lang="fr-CA" dirty="0" err="1">
                <a:solidFill>
                  <a:schemeClr val="tx2"/>
                </a:solidFill>
              </a:rPr>
              <a:t>onclick</a:t>
            </a:r>
            <a:r>
              <a:rPr lang="fr-CA" dirty="0"/>
              <a:t>: Lorsque l’utilisateur clique sur l’élément.</a:t>
            </a:r>
          </a:p>
          <a:p>
            <a:r>
              <a:rPr lang="fr-CA" dirty="0" err="1">
                <a:solidFill>
                  <a:schemeClr val="tx2"/>
                </a:solidFill>
              </a:rPr>
              <a:t>ondblclick</a:t>
            </a:r>
            <a:r>
              <a:rPr lang="fr-CA" dirty="0">
                <a:solidFill>
                  <a:schemeClr val="tx2"/>
                </a:solidFill>
              </a:rPr>
              <a:t>: </a:t>
            </a:r>
            <a:r>
              <a:rPr lang="fr-CA" dirty="0"/>
              <a:t>Lorsque l’utilisateur double-clique </a:t>
            </a:r>
            <a:r>
              <a:rPr lang="fr-CA"/>
              <a:t>sur l’élément.</a:t>
            </a:r>
            <a:endParaRPr lang="fr-CA" dirty="0"/>
          </a:p>
          <a:p>
            <a:r>
              <a:rPr lang="fr-CA" dirty="0" err="1">
                <a:solidFill>
                  <a:schemeClr val="tx2"/>
                </a:solidFill>
              </a:rPr>
              <a:t>onmousedown</a:t>
            </a:r>
            <a:r>
              <a:rPr lang="fr-CA" dirty="0">
                <a:solidFill>
                  <a:schemeClr val="tx2"/>
                </a:solidFill>
              </a:rPr>
              <a:t>:</a:t>
            </a:r>
            <a:r>
              <a:rPr lang="fr-CA" dirty="0"/>
              <a:t> Lorsque l’utilisateur appuie sur un des boutons de la souris. Si l’utilisateur maintient le bouton appuyé, cet événement est appelé à plusieurs reprises.</a:t>
            </a:r>
          </a:p>
          <a:p>
            <a:r>
              <a:rPr lang="fr-CA" dirty="0" err="1">
                <a:solidFill>
                  <a:schemeClr val="tx2"/>
                </a:solidFill>
              </a:rPr>
              <a:t>onmouseup</a:t>
            </a:r>
            <a:r>
              <a:rPr lang="fr-CA" dirty="0">
                <a:solidFill>
                  <a:schemeClr val="tx2"/>
                </a:solidFill>
              </a:rPr>
              <a:t>:</a:t>
            </a:r>
            <a:r>
              <a:rPr lang="fr-CA" dirty="0"/>
              <a:t> Lorsque l’utilisateur relâche un des boutons de la souris.</a:t>
            </a:r>
          </a:p>
          <a:p>
            <a:r>
              <a:rPr lang="fr-CA" dirty="0" err="1">
                <a:solidFill>
                  <a:schemeClr val="tx2"/>
                </a:solidFill>
              </a:rPr>
              <a:t>onmouseover</a:t>
            </a:r>
            <a:r>
              <a:rPr lang="fr-CA" b="1" dirty="0"/>
              <a:t> </a:t>
            </a:r>
            <a:r>
              <a:rPr lang="fr-CA" dirty="0"/>
              <a:t>: Lorsque la souris pénètre à l’intérieur des frontières d’un élément.  </a:t>
            </a:r>
          </a:p>
          <a:p>
            <a:r>
              <a:rPr lang="fr-CA" dirty="0" err="1">
                <a:solidFill>
                  <a:schemeClr val="tx2"/>
                </a:solidFill>
              </a:rPr>
              <a:t>onmouseout</a:t>
            </a:r>
            <a:r>
              <a:rPr lang="fr-CA" b="1" dirty="0"/>
              <a:t> </a:t>
            </a:r>
            <a:r>
              <a:rPr lang="fr-CA" dirty="0"/>
              <a:t>: Lorsque la souris quitte les frontières d’un élément.  </a:t>
            </a:r>
          </a:p>
          <a:p>
            <a:r>
              <a:rPr lang="fr-CA" dirty="0" err="1">
                <a:solidFill>
                  <a:schemeClr val="tx2"/>
                </a:solidFill>
              </a:rPr>
              <a:t>onmousemove</a:t>
            </a:r>
            <a:r>
              <a:rPr lang="fr-CA" b="1" dirty="0"/>
              <a:t> </a:t>
            </a:r>
            <a:r>
              <a:rPr lang="fr-CA" dirty="0"/>
              <a:t>: Lorsque la souris se déplace à l’intérieur des frontières d’un élément. Cet événement est appelé régulièrement tout au long du déplacement.</a:t>
            </a:r>
          </a:p>
          <a:p>
            <a:r>
              <a:rPr lang="fr-CA" dirty="0" err="1">
                <a:solidFill>
                  <a:schemeClr val="tx2"/>
                </a:solidFill>
              </a:rPr>
              <a:t>onmousewheel</a:t>
            </a:r>
            <a:r>
              <a:rPr lang="fr-CA" dirty="0">
                <a:solidFill>
                  <a:schemeClr val="tx2"/>
                </a:solidFill>
              </a:rPr>
              <a:t>: </a:t>
            </a:r>
            <a:r>
              <a:rPr lang="fr-CA" dirty="0"/>
              <a:t>Lorsque l’utilisateur tourne la roulette de la souris.</a:t>
            </a:r>
          </a:p>
          <a:p>
            <a:endParaRPr lang="fr-CA" dirty="0"/>
          </a:p>
          <a:p>
            <a:endParaRPr lang="fr-CA" dirty="0"/>
          </a:p>
          <a:p>
            <a:pPr>
              <a:buNone/>
            </a:pPr>
            <a:endParaRPr lang="fr-CA"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PROGRAMMATION DES ÉVÉNEMENTS de la souris</a:t>
            </a:r>
          </a:p>
        </p:txBody>
      </p:sp>
      <p:sp>
        <p:nvSpPr>
          <p:cNvPr id="3" name="Espace réservé du contenu 2"/>
          <p:cNvSpPr>
            <a:spLocks noGrp="1"/>
          </p:cNvSpPr>
          <p:nvPr>
            <p:ph sz="quarter" idx="13"/>
          </p:nvPr>
        </p:nvSpPr>
        <p:spPr>
          <a:xfrm>
            <a:off x="609600" y="1600200"/>
            <a:ext cx="7274768" cy="4114800"/>
          </a:xfrm>
        </p:spPr>
        <p:txBody>
          <a:bodyPr>
            <a:normAutofit/>
          </a:bodyPr>
          <a:lstStyle/>
          <a:p>
            <a:r>
              <a:rPr lang="fr-CA" dirty="0"/>
              <a:t>Démo : </a:t>
            </a:r>
            <a:r>
              <a:rPr lang="fr-CA" dirty="0">
                <a:hlinkClick r:id="rId2" action="ppaction://hlinkfile"/>
              </a:rPr>
              <a:t>Théorie 4B-2.htm</a:t>
            </a:r>
            <a:endParaRPr lang="fr-CA" dirty="0"/>
          </a:p>
          <a:p>
            <a:pPr>
              <a:buNone/>
            </a:pPr>
            <a:endParaRPr lang="fr-CA" dirty="0"/>
          </a:p>
          <a:p>
            <a:pPr>
              <a:buNone/>
            </a:pPr>
            <a:endParaRPr lang="fr-CA" dirty="0"/>
          </a:p>
        </p:txBody>
      </p:sp>
      <p:pic>
        <p:nvPicPr>
          <p:cNvPr id="7" name="Image 6"/>
          <p:cNvPicPr/>
          <p:nvPr/>
        </p:nvPicPr>
        <p:blipFill>
          <a:blip r:embed="rId3" cstate="print"/>
          <a:stretch>
            <a:fillRect/>
          </a:stretch>
        </p:blipFill>
        <p:spPr>
          <a:xfrm>
            <a:off x="827584" y="2060848"/>
            <a:ext cx="8010144" cy="523811"/>
          </a:xfrm>
          <a:prstGeom prst="rect">
            <a:avLst/>
          </a:prstGeom>
        </p:spPr>
      </p:pic>
      <p:pic>
        <p:nvPicPr>
          <p:cNvPr id="8" name="Image 7"/>
          <p:cNvPicPr/>
          <p:nvPr/>
        </p:nvPicPr>
        <p:blipFill>
          <a:blip r:embed="rId4" cstate="print">
            <a:extLst>
              <a:ext uri="{28A0092B-C50C-407E-A947-70E740481C1C}">
                <a14:useLocalDpi xmlns:a14="http://schemas.microsoft.com/office/drawing/2010/main" val="0"/>
              </a:ext>
            </a:extLst>
          </a:blip>
          <a:stretch>
            <a:fillRect/>
          </a:stretch>
        </p:blipFill>
        <p:spPr>
          <a:xfrm>
            <a:off x="899592" y="3068960"/>
            <a:ext cx="2705100" cy="2495550"/>
          </a:xfrm>
          <a:prstGeom prst="rect">
            <a:avLst/>
          </a:prstGeom>
        </p:spPr>
      </p:pic>
      <p:sp>
        <p:nvSpPr>
          <p:cNvPr id="9" name="Rectangle 8"/>
          <p:cNvSpPr/>
          <p:nvPr/>
        </p:nvSpPr>
        <p:spPr>
          <a:xfrm>
            <a:off x="3851920" y="4149080"/>
            <a:ext cx="4572000" cy="1477328"/>
          </a:xfrm>
          <a:prstGeom prst="rect">
            <a:avLst/>
          </a:prstGeom>
        </p:spPr>
        <p:txBody>
          <a:bodyPr>
            <a:spAutoFit/>
          </a:bodyPr>
          <a:lstStyle/>
          <a:p>
            <a:r>
              <a:rPr lang="fr-CA" dirty="0" err="1">
                <a:solidFill>
                  <a:schemeClr val="tx2"/>
                </a:solidFill>
              </a:rPr>
              <a:t>event.button</a:t>
            </a:r>
            <a:r>
              <a:rPr lang="fr-CA" dirty="0">
                <a:solidFill>
                  <a:schemeClr val="tx2"/>
                </a:solidFill>
              </a:rPr>
              <a:t> </a:t>
            </a:r>
            <a:r>
              <a:rPr lang="fr-CA" dirty="0"/>
              <a:t>contient le no du bouton de la souris qui vient d’être relâchée:</a:t>
            </a:r>
          </a:p>
          <a:p>
            <a:r>
              <a:rPr lang="fr-CA" dirty="0"/>
              <a:t>0: Bouton gauche</a:t>
            </a:r>
          </a:p>
          <a:p>
            <a:r>
              <a:rPr lang="fr-CA" dirty="0"/>
              <a:t>1: Bouton du milieu</a:t>
            </a:r>
          </a:p>
          <a:p>
            <a:r>
              <a:rPr lang="fr-CA" dirty="0"/>
              <a:t>2: Bouton droit</a:t>
            </a:r>
          </a:p>
        </p:txBody>
      </p:sp>
      <p:sp>
        <p:nvSpPr>
          <p:cNvPr id="10" name="Rectangle 9"/>
          <p:cNvSpPr/>
          <p:nvPr/>
        </p:nvSpPr>
        <p:spPr>
          <a:xfrm>
            <a:off x="3923928" y="2780928"/>
            <a:ext cx="4572000" cy="1200329"/>
          </a:xfrm>
          <a:prstGeom prst="rect">
            <a:avLst/>
          </a:prstGeom>
        </p:spPr>
        <p:txBody>
          <a:bodyPr>
            <a:spAutoFit/>
          </a:bodyPr>
          <a:lstStyle/>
          <a:p>
            <a:r>
              <a:rPr lang="fr-CA" dirty="0" err="1">
                <a:solidFill>
                  <a:schemeClr val="tx2"/>
                </a:solidFill>
              </a:rPr>
              <a:t>oncontextmenu</a:t>
            </a:r>
            <a:r>
              <a:rPr lang="fr-CA" dirty="0">
                <a:solidFill>
                  <a:schemeClr val="tx2"/>
                </a:solidFill>
              </a:rPr>
              <a:t>="return false" </a:t>
            </a:r>
          </a:p>
          <a:p>
            <a:r>
              <a:rPr lang="fr-CA" dirty="0"/>
              <a:t>Pour éviter que le menu contextuel du navigateur soit affiché lorsque l’utilisateur relâche le bouton droit de la souris</a:t>
            </a:r>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3096</TotalTime>
  <Words>1119</Words>
  <Application>Microsoft Office PowerPoint</Application>
  <PresentationFormat>Affichage à l'écran (4:3)</PresentationFormat>
  <Paragraphs>126</Paragraphs>
  <Slides>19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19</vt:i4>
      </vt:variant>
    </vt:vector>
  </HeadingPairs>
  <TitlesOfParts>
    <vt:vector size="22" baseType="lpstr">
      <vt:lpstr>Arial</vt:lpstr>
      <vt:lpstr>Arial Narrow</vt:lpstr>
      <vt:lpstr>Horizon</vt:lpstr>
      <vt:lpstr>4B- l’interactivité</vt:lpstr>
      <vt:lpstr>L’interactivité: Les événements du clavier (1)</vt:lpstr>
      <vt:lpstr>L’interactivité: Les événements du clavier (2)</vt:lpstr>
      <vt:lpstr>L’objet event</vt:lpstr>
      <vt:lpstr>Programmation des événements du clavier (1)</vt:lpstr>
      <vt:lpstr>Programmation des événements du clavier (2)</vt:lpstr>
      <vt:lpstr>Programmation des événements du clavier (3)</vt:lpstr>
      <vt:lpstr>l’interactivité: Les événements DE LA SOURIS</vt:lpstr>
      <vt:lpstr>PROGRAMMATION DES ÉVÉNEMENTS de la souris</vt:lpstr>
      <vt:lpstr>l’interactivité: Les événements du glisser-déposer (1)</vt:lpstr>
      <vt:lpstr>l’interactivité: Les événements du glisser-déposer (2)</vt:lpstr>
      <vt:lpstr>PROGRAMMATION DES ÉVÉNEMENTS du glisser-déposer (Exemple 1)</vt:lpstr>
      <vt:lpstr>ondragstart: Pour Prendre le cercle (1)</vt:lpstr>
      <vt:lpstr>ondragstart: Pour Prendre le cercle (2)</vt:lpstr>
      <vt:lpstr>ondragstart: Pour Prendre le cercle (3)</vt:lpstr>
      <vt:lpstr>ondragstart: Pour Prendre le cercle (4)</vt:lpstr>
      <vt:lpstr>ondragover: pour PERMETTRE LE dépôt</vt:lpstr>
      <vt:lpstr>ondrop: Pour Déposer le cercle</vt:lpstr>
      <vt:lpstr>PROGRAMMATION DES ÉVÉNEMENTS du glisser-déposer (exemple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dc:creator>
  <cp:lastModifiedBy>Ronald Jean-Julien</cp:lastModifiedBy>
  <cp:revision>344</cp:revision>
  <dcterms:created xsi:type="dcterms:W3CDTF">2013-01-17T15:51:46Z</dcterms:created>
  <dcterms:modified xsi:type="dcterms:W3CDTF">2020-02-05T14:59:30Z</dcterms:modified>
</cp:coreProperties>
</file>