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4" r:id="rId1"/>
  </p:sldMasterIdLst>
  <p:sldIdLst>
    <p:sldId id="256" r:id="rId2"/>
    <p:sldId id="296" r:id="rId3"/>
    <p:sldId id="283" r:id="rId4"/>
    <p:sldId id="284" r:id="rId5"/>
    <p:sldId id="295" r:id="rId6"/>
    <p:sldId id="285" r:id="rId7"/>
    <p:sldId id="291" r:id="rId8"/>
    <p:sldId id="286" r:id="rId9"/>
    <p:sldId id="292" r:id="rId10"/>
    <p:sldId id="287" r:id="rId11"/>
    <p:sldId id="293" r:id="rId12"/>
    <p:sldId id="288" r:id="rId13"/>
    <p:sldId id="289" r:id="rId14"/>
    <p:sldId id="290" r:id="rId15"/>
    <p:sldId id="294"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7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AA309A6D-C09C-4548-B29A-6CF363A7E532}" type="datetimeFigureOut">
              <a:rPr lang="fr-FR" smtClean="0"/>
              <a:pPr/>
              <a:t>14/02/2020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fr-FR"/>
              <a:t>Modifiez le style du titre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pPr/>
              <a:t>14/02/2020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pPr/>
              <a:t>14/02/2020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fr-FR"/>
              <a:t>Modifiez le style du titre</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pPr/>
              <a:t>14/02/2020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
        <p:nvSpPr>
          <p:cNvPr id="8" name="Content Placeholder 7"/>
          <p:cNvSpPr>
            <a:spLocks noGrp="1"/>
          </p:cNvSpPr>
          <p:nvPr>
            <p:ph sz="quarter" idx="13"/>
          </p:nvPr>
        </p:nvSpPr>
        <p:spPr>
          <a:xfrm>
            <a:off x="609600" y="1600200"/>
            <a:ext cx="7924800" cy="41148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fr-FR"/>
              <a:t>Modifiez le style du titre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pPr/>
              <a:t>14/02/2020</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Title 1"/>
          <p:cNvSpPr>
            <a:spLocks noGrp="1"/>
          </p:cNvSpPr>
          <p:nvPr>
            <p:ph type="title"/>
          </p:nvPr>
        </p:nvSpPr>
        <p:spPr>
          <a:xfrm>
            <a:off x="609600" y="274638"/>
            <a:ext cx="7924800" cy="1143000"/>
          </a:xfrm>
        </p:spPr>
        <p:txBody>
          <a:bodyPr/>
          <a:lstStyle/>
          <a:p>
            <a:r>
              <a:rPr lang="fr-FR"/>
              <a:t>Modifiez le style du titre</a:t>
            </a:r>
            <a:endParaRPr lang="en-US" dirty="0"/>
          </a:p>
        </p:txBody>
      </p:sp>
      <p:sp>
        <p:nvSpPr>
          <p:cNvPr id="5" name="Date Placeholder 4"/>
          <p:cNvSpPr>
            <a:spLocks noGrp="1"/>
          </p:cNvSpPr>
          <p:nvPr>
            <p:ph type="dt" sz="half" idx="10"/>
          </p:nvPr>
        </p:nvSpPr>
        <p:spPr/>
        <p:txBody>
          <a:bodyPr/>
          <a:lstStyle/>
          <a:p>
            <a:fld id="{AA309A6D-C09C-4548-B29A-6CF363A7E532}" type="datetimeFigureOut">
              <a:rPr lang="fr-FR" smtClean="0"/>
              <a:pPr/>
              <a:t>14/02/2020</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7" name="Date Placeholder 6"/>
          <p:cNvSpPr>
            <a:spLocks noGrp="1"/>
          </p:cNvSpPr>
          <p:nvPr>
            <p:ph type="dt" sz="half" idx="10"/>
          </p:nvPr>
        </p:nvSpPr>
        <p:spPr/>
        <p:txBody>
          <a:bodyPr/>
          <a:lstStyle/>
          <a:p>
            <a:fld id="{AA309A6D-C09C-4548-B29A-6CF363A7E532}" type="datetimeFigureOut">
              <a:rPr lang="fr-FR" smtClean="0"/>
              <a:pPr/>
              <a:t>14/02/2020</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A309A6D-C09C-4548-B29A-6CF363A7E532}" type="datetimeFigureOut">
              <a:rPr lang="fr-FR" smtClean="0"/>
              <a:pPr/>
              <a:t>14/02/2020</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09A6D-C09C-4548-B29A-6CF363A7E532}" type="datetimeFigureOut">
              <a:rPr lang="fr-FR" smtClean="0"/>
              <a:pPr/>
              <a:t>14/02/2020</a:t>
            </a:fld>
            <a:endParaRPr lang="fr-BE"/>
          </a:p>
        </p:txBody>
      </p:sp>
      <p:sp>
        <p:nvSpPr>
          <p:cNvPr id="3" name="Footer Placeholder 2"/>
          <p:cNvSpPr>
            <a:spLocks noGrp="1"/>
          </p:cNvSpPr>
          <p:nvPr>
            <p:ph type="ftr" sz="quarter" idx="11"/>
          </p:nvPr>
        </p:nvSpPr>
        <p:spPr/>
        <p:txBody>
          <a:bodyPr/>
          <a:lstStyle/>
          <a:p>
            <a:endParaRPr lang="fr-BE"/>
          </a:p>
        </p:txBody>
      </p:sp>
      <p:sp>
        <p:nvSpPr>
          <p:cNvPr id="4" name="Slide Number Placeholder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fr-FR"/>
              <a:t>Modifiez le style du titre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pPr/>
              <a:t>14/02/2020</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fr-FR"/>
              <a:t>Modifiez le style du titre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pPr/>
              <a:t>14/02/2020</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fr-FR"/>
              <a:t>Modifiez le style du titre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AA309A6D-C09C-4548-B29A-6CF363A7E532}" type="datetimeFigureOut">
              <a:rPr lang="fr-FR" smtClean="0"/>
              <a:pPr/>
              <a:t>14/02/2020</a:t>
            </a:fld>
            <a:endParaRPr lang="fr-BE"/>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fr-BE"/>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CF4668DC-857F-487D-BFFA-8C0CA5037977}" type="slidenum">
              <a:rPr lang="fr-BE" smtClean="0"/>
              <a:pPr/>
              <a:t>‹N°›</a:t>
            </a:fld>
            <a:endParaRPr lang="fr-BE"/>
          </a:p>
        </p:txBody>
      </p:sp>
    </p:spTree>
  </p:cSld>
  <p:clrMap bg1="dk1" tx1="lt1" bg2="dk2" tx2="lt2" accent1="accent1" accent2="accent2" accent3="accent3" accent4="accent4" accent5="accent5" accent6="accent6" hlink="hlink" folHlink="folHlink"/>
  <p:sldLayoutIdLst>
    <p:sldLayoutId id="2147484645" r:id="rId1"/>
    <p:sldLayoutId id="2147484646" r:id="rId2"/>
    <p:sldLayoutId id="2147484647" r:id="rId3"/>
    <p:sldLayoutId id="2147484648" r:id="rId4"/>
    <p:sldLayoutId id="2147484649" r:id="rId5"/>
    <p:sldLayoutId id="2147484650" r:id="rId6"/>
    <p:sldLayoutId id="2147484651" r:id="rId7"/>
    <p:sldLayoutId id="2147484652" r:id="rId8"/>
    <p:sldLayoutId id="2147484653" r:id="rId9"/>
    <p:sldLayoutId id="2147484654" r:id="rId10"/>
    <p:sldLayoutId id="2147484655"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Vortex.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normAutofit/>
          </a:bodyPr>
          <a:lstStyle/>
          <a:p>
            <a:r>
              <a:rPr lang="fr-CA" sz="2400" dirty="0"/>
              <a:t>Présenté par Ronald Jean-Julien</a:t>
            </a:r>
          </a:p>
          <a:p>
            <a:r>
              <a:rPr lang="fr-CA" sz="2400" dirty="0"/>
              <a:t>420-P46: Programmation 3D </a:t>
            </a:r>
          </a:p>
          <a:p>
            <a:r>
              <a:rPr lang="fr-CA" sz="2400" dirty="0"/>
              <a:t>Hiver 2020</a:t>
            </a:r>
          </a:p>
        </p:txBody>
      </p:sp>
      <p:sp>
        <p:nvSpPr>
          <p:cNvPr id="2" name="Titre 1"/>
          <p:cNvSpPr>
            <a:spLocks noGrp="1"/>
          </p:cNvSpPr>
          <p:nvPr>
            <p:ph type="ctrTitle"/>
          </p:nvPr>
        </p:nvSpPr>
        <p:spPr/>
        <p:txBody>
          <a:bodyPr/>
          <a:lstStyle/>
          <a:p>
            <a:r>
              <a:rPr lang="fr-CA" dirty="0"/>
              <a:t>9- Techniques pour créer un jeu animé</a:t>
            </a:r>
          </a:p>
        </p:txBody>
      </p:sp>
    </p:spTree>
    <p:extLst>
      <p:ext uri="{BB962C8B-B14F-4D97-AF65-F5344CB8AC3E}">
        <p14:creationId xmlns:p14="http://schemas.microsoft.com/office/powerpoint/2010/main" val="586157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3.3- prévoir une méthode qui va dessiner chaque objet de manière indépendante (1)</a:t>
            </a:r>
          </a:p>
        </p:txBody>
      </p:sp>
      <p:sp>
        <p:nvSpPr>
          <p:cNvPr id="3" name="Espace réservé du contenu 2"/>
          <p:cNvSpPr>
            <a:spLocks noGrp="1"/>
          </p:cNvSpPr>
          <p:nvPr>
            <p:ph sz="quarter" idx="13"/>
          </p:nvPr>
        </p:nvSpPr>
        <p:spPr>
          <a:xfrm>
            <a:off x="609600" y="1600200"/>
            <a:ext cx="7924800" cy="4565104"/>
          </a:xfrm>
        </p:spPr>
        <p:txBody>
          <a:bodyPr>
            <a:normAutofit lnSpcReduction="10000"/>
          </a:bodyPr>
          <a:lstStyle/>
          <a:p>
            <a:r>
              <a:rPr lang="fr-CA" dirty="0"/>
              <a:t>Par exemple, pour la balle :</a:t>
            </a:r>
          </a:p>
          <a:p>
            <a:pPr>
              <a:buNone/>
            </a:pPr>
            <a:endParaRPr lang="fr-CA" dirty="0"/>
          </a:p>
          <a:p>
            <a:pPr>
              <a:buNone/>
            </a:pPr>
            <a:endParaRPr lang="fr-CA" dirty="0"/>
          </a:p>
          <a:p>
            <a:pPr>
              <a:buNone/>
            </a:pPr>
            <a:endParaRPr lang="fr-CA" dirty="0"/>
          </a:p>
          <a:p>
            <a:pPr>
              <a:buNone/>
            </a:pPr>
            <a:endParaRPr lang="fr-CA" dirty="0"/>
          </a:p>
          <a:p>
            <a:pPr>
              <a:buNone/>
            </a:pPr>
            <a:endParaRPr lang="fr-CA" dirty="0"/>
          </a:p>
          <a:p>
            <a:r>
              <a:rPr lang="fr-CA" dirty="0"/>
              <a:t>Le rôle de cette fonction est de dessiner la balle en utilisant l’état actuel de cette balle. </a:t>
            </a:r>
            <a:r>
              <a:rPr lang="fr-CA" sz="2200" u="sng" dirty="0"/>
              <a:t>ELLE NE DOIT RIEN FAIRE D’AUTRES QUE DESSINER</a:t>
            </a:r>
            <a:r>
              <a:rPr lang="fr-CA" sz="2200" dirty="0"/>
              <a:t>.</a:t>
            </a:r>
          </a:p>
          <a:p>
            <a:r>
              <a:rPr lang="fr-CA" sz="1900" dirty="0"/>
              <a:t>Sauf circonstances très exceptionnelles, la fonction qui dessine un objet ne doit PAS modifier l’état de cet objet. Elle doit seulement utiliser les propriétés de cet objet afin de le dessiner.</a:t>
            </a:r>
          </a:p>
          <a:p>
            <a:r>
              <a:rPr lang="fr-CA" sz="1900" dirty="0"/>
              <a:t>Sauf circonstances très exceptionnelles, la fonction qui dessine un objet ne doit PAS utiliser les propriétés des autres objets.</a:t>
            </a:r>
            <a:endParaRPr lang="fr-CA" sz="2400" dirty="0"/>
          </a:p>
        </p:txBody>
      </p:sp>
      <p:pic>
        <p:nvPicPr>
          <p:cNvPr id="3074" name="Picture 2"/>
          <p:cNvPicPr>
            <a:picLocks noChangeAspect="1" noChangeArrowheads="1"/>
          </p:cNvPicPr>
          <p:nvPr/>
        </p:nvPicPr>
        <p:blipFill>
          <a:blip r:embed="rId2" cstate="print"/>
          <a:srcRect/>
          <a:stretch>
            <a:fillRect/>
          </a:stretch>
        </p:blipFill>
        <p:spPr bwMode="auto">
          <a:xfrm>
            <a:off x="827584" y="1916833"/>
            <a:ext cx="7704856" cy="1599014"/>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3.3- prévoir une méthode qui va dessiner chaque objet de manière indépendante (2)</a:t>
            </a:r>
          </a:p>
        </p:txBody>
      </p:sp>
      <p:sp>
        <p:nvSpPr>
          <p:cNvPr id="3" name="Espace réservé du contenu 2"/>
          <p:cNvSpPr>
            <a:spLocks noGrp="1"/>
          </p:cNvSpPr>
          <p:nvPr>
            <p:ph sz="quarter" idx="13"/>
          </p:nvPr>
        </p:nvSpPr>
        <p:spPr>
          <a:xfrm>
            <a:off x="609600" y="1600200"/>
            <a:ext cx="7924800" cy="4565104"/>
          </a:xfrm>
        </p:spPr>
        <p:txBody>
          <a:bodyPr>
            <a:normAutofit/>
          </a:bodyPr>
          <a:lstStyle/>
          <a:p>
            <a:r>
              <a:rPr lang="fr-CA" dirty="0"/>
              <a:t>Par exemple, pour le vortex :</a:t>
            </a:r>
          </a:p>
          <a:p>
            <a:pPr>
              <a:buNone/>
            </a:pPr>
            <a:endParaRPr lang="fr-CA" dirty="0"/>
          </a:p>
          <a:p>
            <a:pPr>
              <a:buNone/>
            </a:pPr>
            <a:endParaRPr lang="fr-CA" dirty="0"/>
          </a:p>
          <a:p>
            <a:pPr>
              <a:buNone/>
            </a:pPr>
            <a:endParaRPr lang="fr-CA" dirty="0"/>
          </a:p>
          <a:p>
            <a:pPr>
              <a:buNone/>
            </a:pPr>
            <a:endParaRPr lang="fr-CA" dirty="0"/>
          </a:p>
          <a:p>
            <a:pPr>
              <a:buNone/>
            </a:pPr>
            <a:endParaRPr lang="fr-CA" dirty="0"/>
          </a:p>
          <a:p>
            <a:pPr>
              <a:buNone/>
            </a:pPr>
            <a:endParaRPr lang="fr-CA" sz="2400" dirty="0"/>
          </a:p>
          <a:p>
            <a:pPr>
              <a:buNone/>
            </a:pPr>
            <a:endParaRPr lang="fr-CA" dirty="0"/>
          </a:p>
        </p:txBody>
      </p:sp>
      <p:pic>
        <p:nvPicPr>
          <p:cNvPr id="2050" name="Picture 2"/>
          <p:cNvPicPr>
            <a:picLocks noChangeAspect="1" noChangeArrowheads="1"/>
          </p:cNvPicPr>
          <p:nvPr/>
        </p:nvPicPr>
        <p:blipFill>
          <a:blip r:embed="rId2" cstate="print"/>
          <a:srcRect/>
          <a:stretch>
            <a:fillRect/>
          </a:stretch>
        </p:blipFill>
        <p:spPr bwMode="auto">
          <a:xfrm>
            <a:off x="395536" y="2132856"/>
            <a:ext cx="8545830" cy="201622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3.4- modifier l’état d’un objet animé dans Des événements</a:t>
            </a:r>
          </a:p>
        </p:txBody>
      </p:sp>
      <p:sp>
        <p:nvSpPr>
          <p:cNvPr id="3" name="Espace réservé du contenu 2"/>
          <p:cNvSpPr>
            <a:spLocks noGrp="1"/>
          </p:cNvSpPr>
          <p:nvPr>
            <p:ph sz="quarter" idx="13"/>
          </p:nvPr>
        </p:nvSpPr>
        <p:spPr>
          <a:xfrm>
            <a:off x="609600" y="1600200"/>
            <a:ext cx="7924800" cy="892696"/>
          </a:xfrm>
        </p:spPr>
        <p:txBody>
          <a:bodyPr>
            <a:normAutofit/>
          </a:bodyPr>
          <a:lstStyle/>
          <a:p>
            <a:r>
              <a:rPr lang="fr-CA" dirty="0"/>
              <a:t>Par exemple, pour la balle :</a:t>
            </a:r>
          </a:p>
          <a:p>
            <a:pPr>
              <a:buNone/>
            </a:pPr>
            <a:r>
              <a:rPr lang="fr-CA" dirty="0"/>
              <a:t>	</a:t>
            </a:r>
          </a:p>
        </p:txBody>
      </p:sp>
      <p:pic>
        <p:nvPicPr>
          <p:cNvPr id="1027" name="Picture 3"/>
          <p:cNvPicPr>
            <a:picLocks noChangeAspect="1" noChangeArrowheads="1"/>
          </p:cNvPicPr>
          <p:nvPr/>
        </p:nvPicPr>
        <p:blipFill>
          <a:blip r:embed="rId2" cstate="print"/>
          <a:srcRect/>
          <a:stretch>
            <a:fillRect/>
          </a:stretch>
        </p:blipFill>
        <p:spPr bwMode="auto">
          <a:xfrm>
            <a:off x="1043608" y="2060847"/>
            <a:ext cx="7271711" cy="864097"/>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1115616" y="4149080"/>
            <a:ext cx="7399784" cy="1242640"/>
          </a:xfrm>
          <a:prstGeom prst="rect">
            <a:avLst/>
          </a:prstGeom>
          <a:noFill/>
          <a:ln w="9525">
            <a:no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1115616" y="3140968"/>
            <a:ext cx="3744416" cy="8667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3.5- modifier l’état d’un objet animé dans la mise à jour de l’animation</a:t>
            </a:r>
          </a:p>
        </p:txBody>
      </p:sp>
      <p:sp>
        <p:nvSpPr>
          <p:cNvPr id="3" name="Espace réservé du contenu 2"/>
          <p:cNvSpPr>
            <a:spLocks noGrp="1"/>
          </p:cNvSpPr>
          <p:nvPr>
            <p:ph sz="quarter" idx="13"/>
          </p:nvPr>
        </p:nvSpPr>
        <p:spPr>
          <a:xfrm>
            <a:off x="609600" y="1600200"/>
            <a:ext cx="7924800" cy="892696"/>
          </a:xfrm>
        </p:spPr>
        <p:txBody>
          <a:bodyPr>
            <a:normAutofit/>
          </a:bodyPr>
          <a:lstStyle/>
          <a:p>
            <a:r>
              <a:rPr lang="fr-CA" dirty="0"/>
              <a:t>Par exemple, pour la balle et le vortex:</a:t>
            </a:r>
          </a:p>
          <a:p>
            <a:pPr>
              <a:buNone/>
            </a:pPr>
            <a:r>
              <a:rPr lang="fr-CA" dirty="0"/>
              <a:t>	</a:t>
            </a:r>
          </a:p>
        </p:txBody>
      </p:sp>
      <p:pic>
        <p:nvPicPr>
          <p:cNvPr id="2050" name="Picture 2"/>
          <p:cNvPicPr>
            <a:picLocks noChangeAspect="1" noChangeArrowheads="1"/>
          </p:cNvPicPr>
          <p:nvPr/>
        </p:nvPicPr>
        <p:blipFill>
          <a:blip r:embed="rId2" cstate="print"/>
          <a:srcRect/>
          <a:stretch>
            <a:fillRect/>
          </a:stretch>
        </p:blipFill>
        <p:spPr bwMode="auto">
          <a:xfrm>
            <a:off x="2339753" y="1988840"/>
            <a:ext cx="3744416" cy="2087199"/>
          </a:xfrm>
          <a:prstGeom prst="rect">
            <a:avLst/>
          </a:prstGeom>
          <a:noFill/>
          <a:ln w="9525">
            <a:noFill/>
            <a:miter lim="800000"/>
            <a:headEnd/>
            <a:tailEnd/>
          </a:ln>
        </p:spPr>
      </p:pic>
      <p:sp>
        <p:nvSpPr>
          <p:cNvPr id="5" name="Espace réservé du contenu 2"/>
          <p:cNvSpPr txBox="1">
            <a:spLocks/>
          </p:cNvSpPr>
          <p:nvPr/>
        </p:nvSpPr>
        <p:spPr>
          <a:xfrm>
            <a:off x="683568" y="4221088"/>
            <a:ext cx="7924800" cy="144016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600"/>
              </a:spcAft>
              <a:buClr>
                <a:schemeClr val="tx2"/>
              </a:buClr>
              <a:buSzTx/>
              <a:buFont typeface="Arial" pitchFamily="34" charset="0"/>
              <a:buChar char="•"/>
              <a:tabLst/>
              <a:defRPr/>
            </a:pPr>
            <a:r>
              <a:rPr lang="fr-CA" spc="30" dirty="0"/>
              <a:t>La mise à jour de l’animation est, habituellement, la partie la plus complexe à programmer car c’est à partir d’elle que toutes les décisions automatiques (qui ne demandent pas l’intervention de l’utilisateur) se prennent. Par exemple, le déplacement de la balle, le rebond de la balle sur le mur et sur le bâton, la collision de la balle avec le vortex, la rotation du vortex et sa disparition progressive).</a:t>
            </a:r>
            <a:endParaRPr kumimoji="0" lang="fr-CA" b="0" i="0" u="none" strike="noStrike" kern="1200" cap="none" spc="3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600"/>
              </a:spcAft>
              <a:buClr>
                <a:schemeClr val="tx2"/>
              </a:buClr>
              <a:buSzTx/>
              <a:buFont typeface="Arial" pitchFamily="34" charset="0"/>
              <a:buNone/>
              <a:tabLst/>
              <a:defRPr/>
            </a:pPr>
            <a:r>
              <a:rPr kumimoji="0" lang="fr-CA" b="0" i="0" u="none" strike="noStrike" kern="1200" cap="none" spc="30" normalizeH="0" baseline="0" noProof="0" dirty="0">
                <a:ln>
                  <a:noFill/>
                </a:ln>
                <a:solidFill>
                  <a:schemeClr val="tx1"/>
                </a:solidFill>
                <a:effectLst/>
                <a:uLnTx/>
                <a:uFillTx/>
                <a:latin typeface="+mn-lt"/>
                <a:ea typeface="+mn-ea"/>
                <a:cs typeface="+mn-cs"/>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4- Ne jamais appeler directement la fonction qui dessine un objet</a:t>
            </a:r>
          </a:p>
        </p:txBody>
      </p:sp>
      <p:sp>
        <p:nvSpPr>
          <p:cNvPr id="3" name="Espace réservé du contenu 2"/>
          <p:cNvSpPr>
            <a:spLocks noGrp="1"/>
          </p:cNvSpPr>
          <p:nvPr>
            <p:ph sz="quarter" idx="13"/>
          </p:nvPr>
        </p:nvSpPr>
        <p:spPr>
          <a:xfrm>
            <a:off x="609600" y="1600200"/>
            <a:ext cx="7924800" cy="1612776"/>
          </a:xfrm>
        </p:spPr>
        <p:txBody>
          <a:bodyPr>
            <a:normAutofit fontScale="92500" lnSpcReduction="10000"/>
          </a:bodyPr>
          <a:lstStyle/>
          <a:p>
            <a:r>
              <a:rPr lang="fr-CA" sz="1900" u="sng" dirty="0"/>
              <a:t>C’est le cycle d’animation qui s’occupe de dessiner</a:t>
            </a:r>
            <a:r>
              <a:rPr lang="fr-CA" sz="1900" dirty="0"/>
              <a:t>. Chaque dessin est appelé AUTOMATIQUEMENT 60 fois par seconde.</a:t>
            </a:r>
          </a:p>
          <a:p>
            <a:r>
              <a:rPr lang="fr-CA" sz="1900" dirty="0"/>
              <a:t>Des circonstances exceptionnelles peuvent faire en sorte qu’on doive appeler directement la fonction qui dessine un objet mais c’est très rare. </a:t>
            </a:r>
          </a:p>
          <a:p>
            <a:pPr>
              <a:buNone/>
            </a:pPr>
            <a:r>
              <a:rPr lang="fr-CA" dirty="0"/>
              <a:t>	</a:t>
            </a:r>
          </a:p>
        </p:txBody>
      </p:sp>
      <p:pic>
        <p:nvPicPr>
          <p:cNvPr id="3074" name="Picture 2"/>
          <p:cNvPicPr>
            <a:picLocks noChangeAspect="1" noChangeArrowheads="1"/>
          </p:cNvPicPr>
          <p:nvPr/>
        </p:nvPicPr>
        <p:blipFill>
          <a:blip r:embed="rId2" cstate="print"/>
          <a:srcRect/>
          <a:stretch>
            <a:fillRect/>
          </a:stretch>
        </p:blipFill>
        <p:spPr bwMode="auto">
          <a:xfrm>
            <a:off x="971600" y="2996952"/>
            <a:ext cx="4176464" cy="1744416"/>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436096" y="2852936"/>
            <a:ext cx="2609850" cy="2105025"/>
          </a:xfrm>
          <a:prstGeom prst="rect">
            <a:avLst/>
          </a:prstGeom>
          <a:noFill/>
          <a:ln w="9525">
            <a:noFill/>
            <a:miter lim="800000"/>
            <a:headEnd/>
            <a:tailEnd/>
          </a:ln>
        </p:spPr>
      </p:pic>
      <p:sp>
        <p:nvSpPr>
          <p:cNvPr id="8" name="Espace réservé du contenu 2"/>
          <p:cNvSpPr txBox="1">
            <a:spLocks/>
          </p:cNvSpPr>
          <p:nvPr/>
        </p:nvSpPr>
        <p:spPr>
          <a:xfrm>
            <a:off x="683568" y="5013176"/>
            <a:ext cx="7924800" cy="9647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600"/>
              </a:spcAft>
              <a:buClr>
                <a:schemeClr val="tx2"/>
              </a:buClr>
              <a:buSzTx/>
              <a:buFont typeface="Arial" pitchFamily="34" charset="0"/>
              <a:buChar char="•"/>
              <a:tabLst/>
              <a:defRPr/>
            </a:pPr>
            <a:r>
              <a:rPr lang="fr-CA" sz="2000" spc="30" dirty="0"/>
              <a:t>Ne jamais oublier que le cœur du programme est le cycle d’animation.</a:t>
            </a:r>
            <a:endParaRPr kumimoji="0" lang="fr-CA" sz="2000" b="0" i="0" u="none" strike="noStrike" kern="1200" cap="none" spc="3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600"/>
              </a:spcAft>
              <a:buClr>
                <a:schemeClr val="tx2"/>
              </a:buClr>
              <a:buSzTx/>
              <a:buFont typeface="Arial" pitchFamily="34" charset="0"/>
              <a:buNone/>
              <a:tabLst/>
              <a:defRPr/>
            </a:pPr>
            <a:r>
              <a:rPr kumimoji="0" lang="fr-CA" sz="1700" b="0" i="0" u="none" strike="noStrike" kern="1200" cap="none" spc="30" normalizeH="0" baseline="0" noProof="0" dirty="0">
                <a:ln>
                  <a:noFill/>
                </a:ln>
                <a:solidFill>
                  <a:schemeClr val="tx1"/>
                </a:solidFill>
                <a:effectLst/>
                <a:uLnTx/>
                <a:uFillTx/>
                <a:latin typeface="+mn-lt"/>
                <a:ea typeface="+mn-ea"/>
                <a:cs typeface="+mn-cs"/>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5- Ne jamais appeler directement la fonction qui met à jour de l’animation</a:t>
            </a:r>
          </a:p>
        </p:txBody>
      </p:sp>
      <p:sp>
        <p:nvSpPr>
          <p:cNvPr id="3" name="Espace réservé du contenu 2"/>
          <p:cNvSpPr>
            <a:spLocks noGrp="1"/>
          </p:cNvSpPr>
          <p:nvPr>
            <p:ph sz="quarter" idx="13"/>
          </p:nvPr>
        </p:nvSpPr>
        <p:spPr>
          <a:xfrm>
            <a:off x="609600" y="1600200"/>
            <a:ext cx="7924800" cy="964704"/>
          </a:xfrm>
        </p:spPr>
        <p:txBody>
          <a:bodyPr>
            <a:normAutofit/>
          </a:bodyPr>
          <a:lstStyle/>
          <a:p>
            <a:r>
              <a:rPr lang="fr-CA" u="sng" dirty="0">
                <a:effectLst>
                  <a:outerShdw blurRad="38100" dist="38100" dir="2700000" algn="tl">
                    <a:srgbClr val="000000">
                      <a:alpha val="43137"/>
                    </a:srgbClr>
                  </a:outerShdw>
                </a:effectLst>
              </a:rPr>
              <a:t>C’est le cycle d’animation qui s’occupe de faire cette mise à jour</a:t>
            </a:r>
            <a:r>
              <a:rPr lang="fr-CA" dirty="0"/>
              <a:t>. Elle est appelée AUTOMATIQUENT 60 fois par seconde. Cela ne sert absolument à rien de l’appeler.</a:t>
            </a:r>
          </a:p>
        </p:txBody>
      </p:sp>
      <p:pic>
        <p:nvPicPr>
          <p:cNvPr id="3074" name="Picture 2"/>
          <p:cNvPicPr>
            <a:picLocks noChangeAspect="1" noChangeArrowheads="1"/>
          </p:cNvPicPr>
          <p:nvPr/>
        </p:nvPicPr>
        <p:blipFill>
          <a:blip r:embed="rId2" cstate="print"/>
          <a:srcRect/>
          <a:stretch>
            <a:fillRect/>
          </a:stretch>
        </p:blipFill>
        <p:spPr bwMode="auto">
          <a:xfrm>
            <a:off x="971600" y="2420888"/>
            <a:ext cx="5184576" cy="2165482"/>
          </a:xfrm>
          <a:prstGeom prst="rect">
            <a:avLst/>
          </a:prstGeom>
          <a:noFill/>
          <a:ln w="9525">
            <a:noFill/>
            <a:miter lim="800000"/>
            <a:headEnd/>
            <a:tailEnd/>
          </a:ln>
        </p:spPr>
      </p:pic>
      <p:sp>
        <p:nvSpPr>
          <p:cNvPr id="8" name="Espace réservé du contenu 2"/>
          <p:cNvSpPr txBox="1">
            <a:spLocks/>
          </p:cNvSpPr>
          <p:nvPr/>
        </p:nvSpPr>
        <p:spPr>
          <a:xfrm>
            <a:off x="683568" y="4869160"/>
            <a:ext cx="7924800" cy="9647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600"/>
              </a:spcAft>
              <a:buClr>
                <a:schemeClr val="tx2"/>
              </a:buClr>
              <a:buSzTx/>
              <a:buFont typeface="Arial" pitchFamily="34" charset="0"/>
              <a:buChar char="•"/>
              <a:tabLst/>
              <a:defRPr/>
            </a:pPr>
            <a:r>
              <a:rPr lang="fr-CA" sz="2000" spc="30" dirty="0"/>
              <a:t>Ne jamais oublier que le cœur du programme est le cycle d’animation.</a:t>
            </a:r>
            <a:endParaRPr kumimoji="0" lang="fr-CA" sz="2000" b="0" i="0" u="none" strike="noStrike" kern="1200" cap="none" spc="3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600"/>
              </a:spcAft>
              <a:buClr>
                <a:schemeClr val="tx2"/>
              </a:buClr>
              <a:buSzTx/>
              <a:buFont typeface="Arial" pitchFamily="34" charset="0"/>
              <a:buNone/>
              <a:tabLst/>
              <a:defRPr/>
            </a:pPr>
            <a:r>
              <a:rPr kumimoji="0" lang="fr-CA" sz="1700" b="0" i="0" u="none" strike="noStrike" kern="1200" cap="none" spc="30" normalizeH="0" baseline="0" noProof="0" dirty="0">
                <a:ln>
                  <a:noFill/>
                </a:ln>
                <a:solidFill>
                  <a:schemeClr val="tx1"/>
                </a:solidFill>
                <a:effectLst/>
                <a:uLnTx/>
                <a:uFillTx/>
                <a:latin typeface="+mn-lt"/>
                <a:ea typeface="+mn-ea"/>
                <a:cs typeface="+mn-cs"/>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Démo: Jeu du vortex</a:t>
            </a:r>
          </a:p>
        </p:txBody>
      </p:sp>
      <p:sp>
        <p:nvSpPr>
          <p:cNvPr id="3" name="Espace réservé du contenu 2"/>
          <p:cNvSpPr>
            <a:spLocks noGrp="1"/>
          </p:cNvSpPr>
          <p:nvPr>
            <p:ph sz="quarter" idx="13"/>
          </p:nvPr>
        </p:nvSpPr>
        <p:spPr/>
        <p:txBody>
          <a:bodyPr>
            <a:normAutofit/>
          </a:bodyPr>
          <a:lstStyle/>
          <a:p>
            <a:r>
              <a:rPr lang="fr-CA" sz="5400" dirty="0">
                <a:hlinkClick r:id="rId2" action="ppaction://hlinkfile"/>
              </a:rPr>
              <a:t>Vortex.htm</a:t>
            </a:r>
            <a:endParaRPr lang="fr-CA" sz="5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1- identifier tous les ÉLÉMENTS du jeu</a:t>
            </a:r>
          </a:p>
        </p:txBody>
      </p:sp>
      <p:pic>
        <p:nvPicPr>
          <p:cNvPr id="1026" name="Picture 2"/>
          <p:cNvPicPr>
            <a:picLocks noGrp="1" noChangeAspect="1" noChangeArrowheads="1"/>
          </p:cNvPicPr>
          <p:nvPr>
            <p:ph sz="quarter" idx="13"/>
          </p:nvPr>
        </p:nvPicPr>
        <p:blipFill>
          <a:blip r:embed="rId2" cstate="print"/>
          <a:srcRect/>
          <a:stretch>
            <a:fillRect/>
          </a:stretch>
        </p:blipFill>
        <p:spPr bwMode="auto">
          <a:xfrm>
            <a:off x="1331787" y="1600200"/>
            <a:ext cx="6189914" cy="4114800"/>
          </a:xfrm>
          <a:prstGeom prst="rect">
            <a:avLst/>
          </a:prstGeom>
          <a:noFill/>
          <a:ln w="9525">
            <a:noFill/>
            <a:miter lim="800000"/>
            <a:headEnd/>
            <a:tailEnd/>
          </a:ln>
        </p:spPr>
      </p:pic>
      <p:sp>
        <p:nvSpPr>
          <p:cNvPr id="5" name="Rectangle à coins arrondis 4"/>
          <p:cNvSpPr/>
          <p:nvPr/>
        </p:nvSpPr>
        <p:spPr>
          <a:xfrm>
            <a:off x="3779912" y="2420888"/>
            <a:ext cx="936104" cy="360040"/>
          </a:xfrm>
          <a:prstGeom prst="wedgeRoundRectCallout">
            <a:avLst>
              <a:gd name="adj1" fmla="val 128454"/>
              <a:gd name="adj2" fmla="val 1041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La balle</a:t>
            </a:r>
          </a:p>
        </p:txBody>
      </p:sp>
      <p:sp>
        <p:nvSpPr>
          <p:cNvPr id="7" name="Rectangle à coins arrondis 6"/>
          <p:cNvSpPr/>
          <p:nvPr/>
        </p:nvSpPr>
        <p:spPr>
          <a:xfrm>
            <a:off x="3491880" y="3212976"/>
            <a:ext cx="936104" cy="360040"/>
          </a:xfrm>
          <a:prstGeom prst="wedgeRoundRectCallout">
            <a:avLst>
              <a:gd name="adj1" fmla="val 136748"/>
              <a:gd name="adj2" fmla="val 1137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Le vortex</a:t>
            </a:r>
          </a:p>
        </p:txBody>
      </p:sp>
      <p:sp>
        <p:nvSpPr>
          <p:cNvPr id="8" name="Rectangle à coins arrondis 7"/>
          <p:cNvSpPr/>
          <p:nvPr/>
        </p:nvSpPr>
        <p:spPr>
          <a:xfrm>
            <a:off x="2555776" y="4293096"/>
            <a:ext cx="936104" cy="360040"/>
          </a:xfrm>
          <a:prstGeom prst="wedgeRoundRectCallout">
            <a:avLst>
              <a:gd name="adj1" fmla="val 136748"/>
              <a:gd name="adj2" fmla="val 1137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Le  bâton</a:t>
            </a:r>
          </a:p>
        </p:txBody>
      </p:sp>
      <p:sp>
        <p:nvSpPr>
          <p:cNvPr id="9" name="Rectangle à coins arrondis 8"/>
          <p:cNvSpPr/>
          <p:nvPr/>
        </p:nvSpPr>
        <p:spPr>
          <a:xfrm>
            <a:off x="3779912" y="1916832"/>
            <a:ext cx="936104" cy="360040"/>
          </a:xfrm>
          <a:prstGeom prst="wedgeRoundRectCallout">
            <a:avLst>
              <a:gd name="adj1" fmla="val 329346"/>
              <a:gd name="adj2" fmla="val 82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Les murs</a:t>
            </a:r>
          </a:p>
        </p:txBody>
      </p:sp>
      <p:sp>
        <p:nvSpPr>
          <p:cNvPr id="10" name="Rectangle à coins arrondis 9"/>
          <p:cNvSpPr/>
          <p:nvPr/>
        </p:nvSpPr>
        <p:spPr>
          <a:xfrm>
            <a:off x="3779912" y="1916832"/>
            <a:ext cx="936104" cy="360040"/>
          </a:xfrm>
          <a:prstGeom prst="wedgeRoundRectCallout">
            <a:avLst>
              <a:gd name="adj1" fmla="val -290840"/>
              <a:gd name="adj2" fmla="val -252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Les murs</a:t>
            </a:r>
          </a:p>
        </p:txBody>
      </p:sp>
      <p:sp>
        <p:nvSpPr>
          <p:cNvPr id="11" name="Rectangle à coins arrondis 10"/>
          <p:cNvSpPr/>
          <p:nvPr/>
        </p:nvSpPr>
        <p:spPr>
          <a:xfrm>
            <a:off x="3779912" y="1916832"/>
            <a:ext cx="936104" cy="360040"/>
          </a:xfrm>
          <a:prstGeom prst="wedgeRoundRectCallout">
            <a:avLst>
              <a:gd name="adj1" fmla="val 19713"/>
              <a:gd name="adj2" fmla="val -827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Les murs</a:t>
            </a:r>
          </a:p>
        </p:txBody>
      </p:sp>
      <p:sp>
        <p:nvSpPr>
          <p:cNvPr id="12" name="Rectangle à coins arrondis 11"/>
          <p:cNvSpPr/>
          <p:nvPr/>
        </p:nvSpPr>
        <p:spPr>
          <a:xfrm>
            <a:off x="1619672" y="2708920"/>
            <a:ext cx="1368152" cy="360040"/>
          </a:xfrm>
          <a:prstGeom prst="wedgeRoundRectCallout">
            <a:avLst>
              <a:gd name="adj1" fmla="val -19911"/>
              <a:gd name="adj2" fmla="val 6216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Le pointage</a:t>
            </a:r>
          </a:p>
        </p:txBody>
      </p:sp>
      <p:sp>
        <p:nvSpPr>
          <p:cNvPr id="13" name="Rectangle à coins arrondis 12"/>
          <p:cNvSpPr/>
          <p:nvPr/>
        </p:nvSpPr>
        <p:spPr>
          <a:xfrm>
            <a:off x="6012160" y="2492896"/>
            <a:ext cx="936104" cy="360040"/>
          </a:xfrm>
          <a:prstGeom prst="wedgeRoundRectCallout">
            <a:avLst>
              <a:gd name="adj1" fmla="val 51968"/>
              <a:gd name="adj2" fmla="val 298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Le fond</a:t>
            </a:r>
          </a:p>
        </p:txBody>
      </p:sp>
      <p:sp>
        <p:nvSpPr>
          <p:cNvPr id="14" name="Rectangle à coins arrondis 13"/>
          <p:cNvSpPr/>
          <p:nvPr/>
        </p:nvSpPr>
        <p:spPr>
          <a:xfrm>
            <a:off x="7596336" y="2348880"/>
            <a:ext cx="936104" cy="360040"/>
          </a:xfrm>
          <a:prstGeom prst="wedgeRoundRectCallout">
            <a:avLst>
              <a:gd name="adj1" fmla="val 51968"/>
              <a:gd name="adj2" fmla="val 298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Les sons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2- Placer chacun des éléments du jeu dans un objet distinct</a:t>
            </a:r>
          </a:p>
        </p:txBody>
      </p:sp>
      <p:sp>
        <p:nvSpPr>
          <p:cNvPr id="4" name="Espace réservé du contenu 2"/>
          <p:cNvSpPr>
            <a:spLocks noGrp="1"/>
          </p:cNvSpPr>
          <p:nvPr>
            <p:ph sz="quarter" idx="13"/>
          </p:nvPr>
        </p:nvSpPr>
        <p:spPr>
          <a:xfrm>
            <a:off x="539552" y="3645024"/>
            <a:ext cx="7924800" cy="892696"/>
          </a:xfrm>
        </p:spPr>
        <p:txBody>
          <a:bodyPr>
            <a:normAutofit/>
          </a:bodyPr>
          <a:lstStyle/>
          <a:p>
            <a:r>
              <a:rPr lang="fr-CA" dirty="0"/>
              <a:t>Ceci implique qu’il faut déclarer le moins de variables globales que possible. Toutes les données qui concernent le jeu doivent être situées à l’intérieur de ces objets.</a:t>
            </a:r>
          </a:p>
          <a:p>
            <a:endParaRPr lang="fr-CA" dirty="0"/>
          </a:p>
          <a:p>
            <a:endParaRPr lang="fr-CA" dirty="0"/>
          </a:p>
        </p:txBody>
      </p:sp>
      <p:pic>
        <p:nvPicPr>
          <p:cNvPr id="3" name="Image 2">
            <a:extLst>
              <a:ext uri="{FF2B5EF4-FFF2-40B4-BE49-F238E27FC236}">
                <a16:creationId xmlns:a16="http://schemas.microsoft.com/office/drawing/2014/main" id="{8875232D-EB73-41A0-BF5B-D6A3FB703077}"/>
              </a:ext>
            </a:extLst>
          </p:cNvPr>
          <p:cNvPicPr>
            <a:picLocks noChangeAspect="1"/>
          </p:cNvPicPr>
          <p:nvPr/>
        </p:nvPicPr>
        <p:blipFill>
          <a:blip r:embed="rId2"/>
          <a:stretch>
            <a:fillRect/>
          </a:stretch>
        </p:blipFill>
        <p:spPr>
          <a:xfrm>
            <a:off x="1187624" y="1484785"/>
            <a:ext cx="2736304" cy="18799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3- l’état des objets </a:t>
            </a:r>
          </a:p>
        </p:txBody>
      </p:sp>
      <p:sp>
        <p:nvSpPr>
          <p:cNvPr id="3" name="Espace réservé du contenu 2"/>
          <p:cNvSpPr>
            <a:spLocks noGrp="1"/>
          </p:cNvSpPr>
          <p:nvPr>
            <p:ph sz="quarter" idx="13"/>
          </p:nvPr>
        </p:nvSpPr>
        <p:spPr/>
        <p:txBody>
          <a:bodyPr>
            <a:normAutofit/>
          </a:bodyPr>
          <a:lstStyle/>
          <a:p>
            <a:r>
              <a:rPr lang="fr-CA" dirty="0"/>
              <a:t>Lorsqu’on programme un jeu animé, il faut se rappeler que le cœur du jeu est le </a:t>
            </a:r>
            <a:r>
              <a:rPr lang="fr-CA" u="sng" dirty="0"/>
              <a:t>cycle d’animation</a:t>
            </a:r>
            <a:r>
              <a:rPr lang="fr-CA" dirty="0"/>
              <a:t>, c’est-à-dire que l’image se redessine automatiquement 60 fois par seconde. </a:t>
            </a:r>
          </a:p>
          <a:p>
            <a:r>
              <a:rPr lang="fr-CA" dirty="0"/>
              <a:t>Pour savoir ce qu’il faut dessiner, pour chaque objet du jeu, nous devons lui associer des propriétés. L’ensemble des valeurs affectées à ces propriétés portent le nom </a:t>
            </a:r>
            <a:r>
              <a:rPr lang="fr-CA" b="1" u="sng" dirty="0"/>
              <a:t>d’état de l’objet</a:t>
            </a:r>
            <a:r>
              <a:rPr lang="fr-CA" dirty="0"/>
              <a:t>. C’est toujours à partir de cet état qu’un objet est dessiné. Il détermine complètement la manière que l’objet va être dessiné.</a:t>
            </a:r>
          </a:p>
          <a:p>
            <a:r>
              <a:rPr lang="fr-CA" dirty="0"/>
              <a:t>L’état d’un objet peut être modifié à deux endroits:</a:t>
            </a:r>
          </a:p>
          <a:p>
            <a:pPr lvl="1"/>
            <a:r>
              <a:rPr lang="fr-CA" dirty="0"/>
              <a:t>Dans un événement lorsque l’état de l’objet est modifié par l’utilisateur: par exemple, lorsque l’utilisateur déplace le bâton ou lance la balle</a:t>
            </a:r>
          </a:p>
          <a:p>
            <a:pPr lvl="1"/>
            <a:r>
              <a:rPr lang="fr-CA" dirty="0"/>
              <a:t>Dans la mise à jour de l’animation lorsque l’état de l’objet est modifié de manière automatique: par exemple, lorsque la balle se déplace dans les airs, qu’elle rebondit sur les murs, qu’elle entre en collision avec le vortex, </a:t>
            </a:r>
            <a:r>
              <a:rPr lang="fr-CA" dirty="0" err="1"/>
              <a:t>etc</a:t>
            </a:r>
            <a:r>
              <a:rPr lang="fr-CA" dirty="0"/>
              <a:t>…</a:t>
            </a:r>
          </a:p>
          <a:p>
            <a:pPr>
              <a:buNone/>
            </a:pPr>
            <a:endParaRPr lang="fr-C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3.1- décrire l’état de chaque objet à l’aide de propriétés (1)</a:t>
            </a:r>
          </a:p>
        </p:txBody>
      </p:sp>
      <p:sp>
        <p:nvSpPr>
          <p:cNvPr id="3" name="Espace réservé du contenu 2"/>
          <p:cNvSpPr>
            <a:spLocks noGrp="1"/>
          </p:cNvSpPr>
          <p:nvPr>
            <p:ph sz="quarter" idx="13"/>
          </p:nvPr>
        </p:nvSpPr>
        <p:spPr/>
        <p:txBody>
          <a:bodyPr>
            <a:normAutofit/>
          </a:bodyPr>
          <a:lstStyle/>
          <a:p>
            <a:r>
              <a:rPr lang="fr-CA" dirty="0"/>
              <a:t>Par exemple, pour la balle :</a:t>
            </a:r>
          </a:p>
          <a:p>
            <a:pPr>
              <a:buNone/>
            </a:pPr>
            <a:r>
              <a:rPr lang="fr-CA" dirty="0"/>
              <a:t>	</a:t>
            </a:r>
            <a:r>
              <a:rPr lang="fr-CA" dirty="0" err="1">
                <a:solidFill>
                  <a:srgbClr val="FFFF00"/>
                </a:solidFill>
              </a:rPr>
              <a:t>objBalle.intRayon</a:t>
            </a:r>
            <a:r>
              <a:rPr lang="fr-CA" dirty="0"/>
              <a:t>: Le rayon de la balle</a:t>
            </a:r>
            <a:br>
              <a:rPr lang="fr-CA" dirty="0">
                <a:solidFill>
                  <a:srgbClr val="FFFF00"/>
                </a:solidFill>
              </a:rPr>
            </a:br>
            <a:r>
              <a:rPr lang="fr-CA" dirty="0" err="1">
                <a:solidFill>
                  <a:srgbClr val="FFFF00"/>
                </a:solidFill>
              </a:rPr>
              <a:t>objBalle.fltX</a:t>
            </a:r>
            <a:r>
              <a:rPr lang="fr-CA" dirty="0"/>
              <a:t>: La position en X de la balle sur le canevas</a:t>
            </a:r>
            <a:br>
              <a:rPr lang="fr-CA" dirty="0"/>
            </a:br>
            <a:r>
              <a:rPr lang="fr-CA" dirty="0" err="1">
                <a:solidFill>
                  <a:srgbClr val="FFFF00"/>
                </a:solidFill>
              </a:rPr>
              <a:t>objBalle.fltY</a:t>
            </a:r>
            <a:r>
              <a:rPr lang="fr-CA" dirty="0"/>
              <a:t>: La position en Y de la balle sur le canevas</a:t>
            </a:r>
            <a:br>
              <a:rPr lang="fr-CA" dirty="0"/>
            </a:br>
            <a:r>
              <a:rPr lang="fr-CA" dirty="0" err="1">
                <a:solidFill>
                  <a:srgbClr val="FFFF00"/>
                </a:solidFill>
              </a:rPr>
              <a:t>objBalle.strCouleur</a:t>
            </a:r>
            <a:r>
              <a:rPr lang="fr-CA" dirty="0"/>
              <a:t>: La couleur de la balle</a:t>
            </a:r>
            <a:br>
              <a:rPr lang="fr-CA" dirty="0"/>
            </a:br>
            <a:r>
              <a:rPr lang="fr-CA" dirty="0" err="1">
                <a:solidFill>
                  <a:srgbClr val="FFFF00"/>
                </a:solidFill>
              </a:rPr>
              <a:t>objBalle.intVitesse</a:t>
            </a:r>
            <a:r>
              <a:rPr lang="fr-CA" dirty="0"/>
              <a:t>: La vitesse de la balle (le nombre de pixels franchis dans un cycle d’animation) </a:t>
            </a:r>
            <a:br>
              <a:rPr lang="fr-CA" dirty="0"/>
            </a:br>
            <a:r>
              <a:rPr lang="fr-CA" dirty="0" err="1">
                <a:solidFill>
                  <a:srgbClr val="FFFF00"/>
                </a:solidFill>
              </a:rPr>
              <a:t>objBalle.intDirectionDegre</a:t>
            </a:r>
            <a:r>
              <a:rPr lang="fr-CA" dirty="0"/>
              <a:t>: La direction de la balle en degrés</a:t>
            </a:r>
            <a:br>
              <a:rPr lang="fr-CA" dirty="0"/>
            </a:br>
            <a:r>
              <a:rPr lang="fr-CA" dirty="0" err="1">
                <a:solidFill>
                  <a:srgbClr val="FFFF00"/>
                </a:solidFill>
              </a:rPr>
              <a:t>objBalle.binEnMouvement</a:t>
            </a:r>
            <a:r>
              <a:rPr lang="fr-CA" dirty="0"/>
              <a:t>: Si la balle est en mouvement ou non.</a:t>
            </a:r>
          </a:p>
          <a:p>
            <a:r>
              <a:rPr lang="fr-CA" b="1" u="sng" dirty="0"/>
              <a:t>Il est très important</a:t>
            </a:r>
            <a:r>
              <a:rPr lang="fr-CA" b="1" dirty="0"/>
              <a:t> </a:t>
            </a:r>
            <a:r>
              <a:rPr lang="fr-CA" dirty="0"/>
              <a:t>que les propriétés décrivent complètement l’état de l’objet car c’est à l’aide de ces propriétés que l’objet va s’animer et que l’objet va se dessiner et ce, à n’importe quel moment à l’intérieur du jeu.</a:t>
            </a:r>
          </a:p>
          <a:p>
            <a:pPr>
              <a:buNone/>
            </a:pPr>
            <a:endParaRPr lang="fr-CA"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3.1- décrire l’état de chaque objet à l’aide de propriétés (2)</a:t>
            </a:r>
          </a:p>
        </p:txBody>
      </p:sp>
      <p:sp>
        <p:nvSpPr>
          <p:cNvPr id="3" name="Espace réservé du contenu 2"/>
          <p:cNvSpPr>
            <a:spLocks noGrp="1"/>
          </p:cNvSpPr>
          <p:nvPr>
            <p:ph sz="quarter" idx="13"/>
          </p:nvPr>
        </p:nvSpPr>
        <p:spPr/>
        <p:txBody>
          <a:bodyPr>
            <a:normAutofit/>
          </a:bodyPr>
          <a:lstStyle/>
          <a:p>
            <a:r>
              <a:rPr lang="fr-CA" dirty="0"/>
              <a:t>Par exemple, pour le vortex :</a:t>
            </a:r>
          </a:p>
          <a:p>
            <a:pPr>
              <a:buNone/>
            </a:pPr>
            <a:r>
              <a:rPr lang="fr-CA" dirty="0"/>
              <a:t>	</a:t>
            </a:r>
            <a:r>
              <a:rPr lang="fr-CA" dirty="0" err="1">
                <a:solidFill>
                  <a:srgbClr val="FFFF00"/>
                </a:solidFill>
              </a:rPr>
              <a:t>objVortex.intRayon</a:t>
            </a:r>
            <a:r>
              <a:rPr lang="fr-CA" dirty="0"/>
              <a:t>: Le rayon du vortex</a:t>
            </a:r>
            <a:br>
              <a:rPr lang="fr-CA" dirty="0">
                <a:solidFill>
                  <a:srgbClr val="FFFF00"/>
                </a:solidFill>
              </a:rPr>
            </a:br>
            <a:r>
              <a:rPr lang="fr-CA" dirty="0" err="1">
                <a:solidFill>
                  <a:srgbClr val="FFFF00"/>
                </a:solidFill>
              </a:rPr>
              <a:t>objVortex.intX</a:t>
            </a:r>
            <a:r>
              <a:rPr lang="fr-CA" dirty="0"/>
              <a:t>: La position en X du vortex sur le canevas</a:t>
            </a:r>
            <a:br>
              <a:rPr lang="fr-CA" dirty="0"/>
            </a:br>
            <a:r>
              <a:rPr lang="fr-CA" dirty="0" err="1">
                <a:solidFill>
                  <a:srgbClr val="FFFF00"/>
                </a:solidFill>
              </a:rPr>
              <a:t>objVortex.intY</a:t>
            </a:r>
            <a:r>
              <a:rPr lang="fr-CA" dirty="0"/>
              <a:t>: La position en Y du vortex sur le canevas</a:t>
            </a:r>
            <a:br>
              <a:rPr lang="fr-CA" dirty="0"/>
            </a:br>
            <a:r>
              <a:rPr lang="fr-CA" dirty="0" err="1">
                <a:solidFill>
                  <a:srgbClr val="FFFF00"/>
                </a:solidFill>
              </a:rPr>
              <a:t>objVortex.strCouleur</a:t>
            </a:r>
            <a:r>
              <a:rPr lang="fr-CA" dirty="0"/>
              <a:t>: La couleur du rayon lumineux à l’intérieur du vortex</a:t>
            </a:r>
            <a:br>
              <a:rPr lang="fr-CA" dirty="0"/>
            </a:br>
            <a:r>
              <a:rPr lang="fr-CA" dirty="0" err="1">
                <a:solidFill>
                  <a:srgbClr val="FFFF00"/>
                </a:solidFill>
              </a:rPr>
              <a:t>objVortex.fltPosCouleur</a:t>
            </a:r>
            <a:r>
              <a:rPr lang="fr-CA" dirty="0"/>
              <a:t>: La position du rayon lumineux (en pc) à l’intérieur du vortex</a:t>
            </a:r>
            <a:br>
              <a:rPr lang="fr-CA" dirty="0"/>
            </a:br>
            <a:r>
              <a:rPr lang="fr-CA" dirty="0" err="1">
                <a:solidFill>
                  <a:srgbClr val="FFFF00"/>
                </a:solidFill>
              </a:rPr>
              <a:t>objVortex.binEnDisparition</a:t>
            </a:r>
            <a:r>
              <a:rPr lang="fr-CA" dirty="0"/>
              <a:t>: Si le vortex est en disparition progressive ou non</a:t>
            </a:r>
          </a:p>
          <a:p>
            <a:pPr>
              <a:buNone/>
            </a:pPr>
            <a:endParaRPr lang="fr-CA" dirty="0"/>
          </a:p>
          <a:p>
            <a:pPr>
              <a:buNone/>
            </a:pPr>
            <a:endParaRPr lang="fr-CA"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3.2- prévoir une méthode qui va créer et initialiser l’état de chaque objet (1)</a:t>
            </a:r>
          </a:p>
        </p:txBody>
      </p:sp>
      <p:sp>
        <p:nvSpPr>
          <p:cNvPr id="3" name="Espace réservé du contenu 2"/>
          <p:cNvSpPr>
            <a:spLocks noGrp="1"/>
          </p:cNvSpPr>
          <p:nvPr>
            <p:ph sz="quarter" idx="13"/>
          </p:nvPr>
        </p:nvSpPr>
        <p:spPr/>
        <p:txBody>
          <a:bodyPr>
            <a:normAutofit/>
          </a:bodyPr>
          <a:lstStyle/>
          <a:p>
            <a:r>
              <a:rPr lang="fr-CA" dirty="0"/>
              <a:t>Par exemple, pour la balle :</a:t>
            </a:r>
          </a:p>
          <a:p>
            <a:pPr>
              <a:buNone/>
            </a:pPr>
            <a:r>
              <a:rPr lang="fr-CA" dirty="0"/>
              <a:t>	</a:t>
            </a:r>
          </a:p>
        </p:txBody>
      </p:sp>
      <p:pic>
        <p:nvPicPr>
          <p:cNvPr id="2050" name="Picture 2"/>
          <p:cNvPicPr>
            <a:picLocks noChangeAspect="1" noChangeArrowheads="1"/>
          </p:cNvPicPr>
          <p:nvPr/>
        </p:nvPicPr>
        <p:blipFill>
          <a:blip r:embed="rId2" cstate="print"/>
          <a:srcRect/>
          <a:stretch>
            <a:fillRect/>
          </a:stretch>
        </p:blipFill>
        <p:spPr bwMode="auto">
          <a:xfrm>
            <a:off x="1115616" y="2060848"/>
            <a:ext cx="6524625" cy="23812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3.2- prévoir une méthode qui va créer et initialiser l’état de chaque objet (2)</a:t>
            </a:r>
          </a:p>
        </p:txBody>
      </p:sp>
      <p:sp>
        <p:nvSpPr>
          <p:cNvPr id="3" name="Espace réservé du contenu 2"/>
          <p:cNvSpPr>
            <a:spLocks noGrp="1"/>
          </p:cNvSpPr>
          <p:nvPr>
            <p:ph sz="quarter" idx="13"/>
          </p:nvPr>
        </p:nvSpPr>
        <p:spPr/>
        <p:txBody>
          <a:bodyPr>
            <a:normAutofit/>
          </a:bodyPr>
          <a:lstStyle/>
          <a:p>
            <a:r>
              <a:rPr lang="fr-CA" dirty="0"/>
              <a:t>Par exemple, pour le vortex :</a:t>
            </a:r>
          </a:p>
          <a:p>
            <a:pPr>
              <a:buNone/>
            </a:pPr>
            <a:r>
              <a:rPr lang="fr-CA" dirty="0"/>
              <a:t>	</a:t>
            </a:r>
          </a:p>
        </p:txBody>
      </p:sp>
      <p:pic>
        <p:nvPicPr>
          <p:cNvPr id="1026" name="Picture 2"/>
          <p:cNvPicPr>
            <a:picLocks noChangeAspect="1" noChangeArrowheads="1"/>
          </p:cNvPicPr>
          <p:nvPr/>
        </p:nvPicPr>
        <p:blipFill>
          <a:blip r:embed="rId2" cstate="print"/>
          <a:srcRect/>
          <a:stretch>
            <a:fillRect/>
          </a:stretch>
        </p:blipFill>
        <p:spPr bwMode="auto">
          <a:xfrm>
            <a:off x="899592" y="2204864"/>
            <a:ext cx="7957517" cy="1848197"/>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2480</TotalTime>
  <Words>713</Words>
  <Application>Microsoft Office PowerPoint</Application>
  <PresentationFormat>Affichage à l'écran (4:3)</PresentationFormat>
  <Paragraphs>72</Paragraphs>
  <Slides>15</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15</vt:i4>
      </vt:variant>
    </vt:vector>
  </HeadingPairs>
  <TitlesOfParts>
    <vt:vector size="18" baseType="lpstr">
      <vt:lpstr>Arial</vt:lpstr>
      <vt:lpstr>Arial Narrow</vt:lpstr>
      <vt:lpstr>Horizon</vt:lpstr>
      <vt:lpstr>9- Techniques pour créer un jeu animé</vt:lpstr>
      <vt:lpstr>Démo: Jeu du vortex</vt:lpstr>
      <vt:lpstr>1- identifier tous les ÉLÉMENTS du jeu</vt:lpstr>
      <vt:lpstr>2- Placer chacun des éléments du jeu dans un objet distinct</vt:lpstr>
      <vt:lpstr>3- l’état des objets </vt:lpstr>
      <vt:lpstr>3.1- décrire l’état de chaque objet à l’aide de propriétés (1)</vt:lpstr>
      <vt:lpstr>3.1- décrire l’état de chaque objet à l’aide de propriétés (2)</vt:lpstr>
      <vt:lpstr>3.2- prévoir une méthode qui va créer et initialiser l’état de chaque objet (1)</vt:lpstr>
      <vt:lpstr>3.2- prévoir une méthode qui va créer et initialiser l’état de chaque objet (2)</vt:lpstr>
      <vt:lpstr>3.3- prévoir une méthode qui va dessiner chaque objet de manière indépendante (1)</vt:lpstr>
      <vt:lpstr>3.3- prévoir une méthode qui va dessiner chaque objet de manière indépendante (2)</vt:lpstr>
      <vt:lpstr>3.4- modifier l’état d’un objet animé dans Des événements</vt:lpstr>
      <vt:lpstr>3.5- modifier l’état d’un objet animé dans la mise à jour de l’animation</vt:lpstr>
      <vt:lpstr>4- Ne jamais appeler directement la fonction qui dessine un objet</vt:lpstr>
      <vt:lpstr>5- Ne jamais appeler directement la fonction qui met à jour de l’animation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Alain</dc:creator>
  <cp:lastModifiedBy>Ronald Jean-Julien</cp:lastModifiedBy>
  <cp:revision>415</cp:revision>
  <dcterms:created xsi:type="dcterms:W3CDTF">2013-01-17T15:51:46Z</dcterms:created>
  <dcterms:modified xsi:type="dcterms:W3CDTF">2020-02-14T10:21:26Z</dcterms:modified>
</cp:coreProperties>
</file>