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44" r:id="rId1"/>
  </p:sldMasterIdLst>
  <p:sldIdLst>
    <p:sldId id="256" r:id="rId2"/>
    <p:sldId id="274" r:id="rId3"/>
    <p:sldId id="275" r:id="rId4"/>
    <p:sldId id="276" r:id="rId5"/>
    <p:sldId id="290" r:id="rId6"/>
    <p:sldId id="277" r:id="rId7"/>
    <p:sldId id="291" r:id="rId8"/>
    <p:sldId id="278" r:id="rId9"/>
    <p:sldId id="279" r:id="rId10"/>
    <p:sldId id="280" r:id="rId11"/>
    <p:sldId id="281" r:id="rId12"/>
    <p:sldId id="282" r:id="rId13"/>
    <p:sldId id="283" r:id="rId14"/>
    <p:sldId id="284" r:id="rId15"/>
    <p:sldId id="285" r:id="rId16"/>
    <p:sldId id="286" r:id="rId17"/>
    <p:sldId id="287" r:id="rId18"/>
    <p:sldId id="289" r:id="rId1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4660"/>
  </p:normalViewPr>
  <p:slideViewPr>
    <p:cSldViewPr>
      <p:cViewPr varScale="1">
        <p:scale>
          <a:sx n="81" d="100"/>
          <a:sy n="81" d="100"/>
        </p:scale>
        <p:origin x="1555"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AA309A6D-C09C-4548-B29A-6CF363A7E532}" type="datetimeFigureOut">
              <a:rPr lang="fr-FR" smtClean="0"/>
              <a:pPr/>
              <a:t>09/04/2020</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fr-FR"/>
              <a:t>Modifiez le style du titre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AA309A6D-C09C-4548-B29A-6CF363A7E532}" type="datetimeFigureOut">
              <a:rPr lang="fr-FR" smtClean="0"/>
              <a:pPr/>
              <a:t>09/04/2020</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AA309A6D-C09C-4548-B29A-6CF363A7E532}" type="datetimeFigureOut">
              <a:rPr lang="fr-FR" smtClean="0"/>
              <a:pPr/>
              <a:t>09/04/2020</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fr-FR"/>
              <a:t>Modifiez le style du titre</a:t>
            </a:r>
            <a:endParaRPr lang="en-US" dirty="0"/>
          </a:p>
        </p:txBody>
      </p:sp>
      <p:sp>
        <p:nvSpPr>
          <p:cNvPr id="4" name="Date Placeholder 3"/>
          <p:cNvSpPr>
            <a:spLocks noGrp="1"/>
          </p:cNvSpPr>
          <p:nvPr>
            <p:ph type="dt" sz="half" idx="10"/>
          </p:nvPr>
        </p:nvSpPr>
        <p:spPr/>
        <p:txBody>
          <a:bodyPr/>
          <a:lstStyle/>
          <a:p>
            <a:fld id="{AA309A6D-C09C-4548-B29A-6CF363A7E532}" type="datetimeFigureOut">
              <a:rPr lang="fr-FR" smtClean="0"/>
              <a:pPr/>
              <a:t>09/04/2020</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sp>
        <p:nvSpPr>
          <p:cNvPr id="8" name="Content Placeholder 7"/>
          <p:cNvSpPr>
            <a:spLocks noGrp="1"/>
          </p:cNvSpPr>
          <p:nvPr>
            <p:ph sz="quarter" idx="13"/>
          </p:nvPr>
        </p:nvSpPr>
        <p:spPr>
          <a:xfrm>
            <a:off x="609600" y="1600200"/>
            <a:ext cx="7924800" cy="41148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fr-FR"/>
              <a:t>Modifiez le style du titre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AA309A6D-C09C-4548-B29A-6CF363A7E532}" type="datetimeFigureOut">
              <a:rPr lang="fr-FR" smtClean="0"/>
              <a:pPr/>
              <a:t>09/04/2020</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2" name="Title 1"/>
          <p:cNvSpPr>
            <a:spLocks noGrp="1"/>
          </p:cNvSpPr>
          <p:nvPr>
            <p:ph type="title"/>
          </p:nvPr>
        </p:nvSpPr>
        <p:spPr>
          <a:xfrm>
            <a:off x="609600" y="274638"/>
            <a:ext cx="7924800" cy="1143000"/>
          </a:xfrm>
        </p:spPr>
        <p:txBody>
          <a:bodyPr/>
          <a:lstStyle/>
          <a:p>
            <a:r>
              <a:rPr lang="fr-FR"/>
              <a:t>Modifiez le style du titre</a:t>
            </a:r>
            <a:endParaRPr lang="en-US" dirty="0"/>
          </a:p>
        </p:txBody>
      </p:sp>
      <p:sp>
        <p:nvSpPr>
          <p:cNvPr id="5" name="Date Placeholder 4"/>
          <p:cNvSpPr>
            <a:spLocks noGrp="1"/>
          </p:cNvSpPr>
          <p:nvPr>
            <p:ph type="dt" sz="half" idx="10"/>
          </p:nvPr>
        </p:nvSpPr>
        <p:spPr/>
        <p:txBody>
          <a:bodyPr/>
          <a:lstStyle/>
          <a:p>
            <a:fld id="{AA309A6D-C09C-4548-B29A-6CF363A7E532}" type="datetimeFigureOut">
              <a:rPr lang="fr-FR" smtClean="0"/>
              <a:pPr/>
              <a:t>09/04/2020</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2" name="Title 1"/>
          <p:cNvSpPr>
            <a:spLocks noGrp="1"/>
          </p:cNvSpPr>
          <p:nvPr>
            <p:ph type="title"/>
          </p:nvPr>
        </p:nvSpPr>
        <p:spPr>
          <a:xfrm>
            <a:off x="609600" y="274638"/>
            <a:ext cx="7924800" cy="1143000"/>
          </a:xfrm>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7" name="Date Placeholder 6"/>
          <p:cNvSpPr>
            <a:spLocks noGrp="1"/>
          </p:cNvSpPr>
          <p:nvPr>
            <p:ph type="dt" sz="half" idx="10"/>
          </p:nvPr>
        </p:nvSpPr>
        <p:spPr/>
        <p:txBody>
          <a:bodyPr/>
          <a:lstStyle/>
          <a:p>
            <a:fld id="{AA309A6D-C09C-4548-B29A-6CF363A7E532}" type="datetimeFigureOut">
              <a:rPr lang="fr-FR" smtClean="0"/>
              <a:pPr/>
              <a:t>09/04/2020</a:t>
            </a:fld>
            <a:endParaRPr lang="fr-BE"/>
          </a:p>
        </p:txBody>
      </p:sp>
      <p:sp>
        <p:nvSpPr>
          <p:cNvPr id="8" name="Footer Placeholder 7"/>
          <p:cNvSpPr>
            <a:spLocks noGrp="1"/>
          </p:cNvSpPr>
          <p:nvPr>
            <p:ph type="ftr" sz="quarter" idx="11"/>
          </p:nvPr>
        </p:nvSpPr>
        <p:spPr/>
        <p:txBody>
          <a:bodyPr/>
          <a:lstStyle/>
          <a:p>
            <a:endParaRPr lang="fr-BE"/>
          </a:p>
        </p:txBody>
      </p:sp>
      <p:sp>
        <p:nvSpPr>
          <p:cNvPr id="9" name="Slide Number Placeholder 8"/>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AA309A6D-C09C-4548-B29A-6CF363A7E532}" type="datetimeFigureOut">
              <a:rPr lang="fr-FR" smtClean="0"/>
              <a:pPr/>
              <a:t>09/04/2020</a:t>
            </a:fld>
            <a:endParaRPr lang="fr-BE"/>
          </a:p>
        </p:txBody>
      </p:sp>
      <p:sp>
        <p:nvSpPr>
          <p:cNvPr id="4" name="Footer Placeholder 3"/>
          <p:cNvSpPr>
            <a:spLocks noGrp="1"/>
          </p:cNvSpPr>
          <p:nvPr>
            <p:ph type="ftr" sz="quarter" idx="11"/>
          </p:nvPr>
        </p:nvSpPr>
        <p:spPr/>
        <p:txBody>
          <a:bodyPr/>
          <a:lstStyle/>
          <a:p>
            <a:endParaRPr lang="fr-BE"/>
          </a:p>
        </p:txBody>
      </p:sp>
      <p:sp>
        <p:nvSpPr>
          <p:cNvPr id="5" name="Slide Number Placeholder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309A6D-C09C-4548-B29A-6CF363A7E532}" type="datetimeFigureOut">
              <a:rPr lang="fr-FR" smtClean="0"/>
              <a:pPr/>
              <a:t>09/04/2020</a:t>
            </a:fld>
            <a:endParaRPr lang="fr-BE"/>
          </a:p>
        </p:txBody>
      </p:sp>
      <p:sp>
        <p:nvSpPr>
          <p:cNvPr id="3" name="Footer Placeholder 2"/>
          <p:cNvSpPr>
            <a:spLocks noGrp="1"/>
          </p:cNvSpPr>
          <p:nvPr>
            <p:ph type="ftr" sz="quarter" idx="11"/>
          </p:nvPr>
        </p:nvSpPr>
        <p:spPr/>
        <p:txBody>
          <a:bodyPr/>
          <a:lstStyle/>
          <a:p>
            <a:endParaRPr lang="fr-BE"/>
          </a:p>
        </p:txBody>
      </p:sp>
      <p:sp>
        <p:nvSpPr>
          <p:cNvPr id="4" name="Slide Number Placeholder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fr-FR"/>
              <a:t>Modifiez le style du titre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AA309A6D-C09C-4548-B29A-6CF363A7E532}" type="datetimeFigureOut">
              <a:rPr lang="fr-FR" smtClean="0"/>
              <a:pPr/>
              <a:t>09/04/2020</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fr-FR"/>
              <a:t>Modifiez le style du titre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AA309A6D-C09C-4548-B29A-6CF363A7E532}" type="datetimeFigureOut">
              <a:rPr lang="fr-FR" smtClean="0"/>
              <a:pPr/>
              <a:t>09/04/2020</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fr-FR"/>
              <a:t>Modifiez le style du titre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AA309A6D-C09C-4548-B29A-6CF363A7E532}" type="datetimeFigureOut">
              <a:rPr lang="fr-FR" smtClean="0"/>
              <a:pPr/>
              <a:t>09/04/2020</a:t>
            </a:fld>
            <a:endParaRPr lang="fr-BE"/>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fr-BE"/>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CF4668DC-857F-487D-BFFA-8C0CA5037977}" type="slidenum">
              <a:rPr lang="fr-BE" smtClean="0"/>
              <a:pPr/>
              <a:t>‹N°›</a:t>
            </a:fld>
            <a:endParaRPr lang="fr-BE"/>
          </a:p>
        </p:txBody>
      </p:sp>
    </p:spTree>
  </p:cSld>
  <p:clrMap bg1="dk1" tx1="lt1" bg2="dk2" tx2="lt2" accent1="accent1" accent2="accent2" accent3="accent3" accent4="accent4" accent5="accent5" accent6="accent6" hlink="hlink" folHlink="folHlink"/>
  <p:sldLayoutIdLst>
    <p:sldLayoutId id="2147484645" r:id="rId1"/>
    <p:sldLayoutId id="2147484646" r:id="rId2"/>
    <p:sldLayoutId id="2147484647" r:id="rId3"/>
    <p:sldLayoutId id="2147484648" r:id="rId4"/>
    <p:sldLayoutId id="2147484649" r:id="rId5"/>
    <p:sldLayoutId id="2147484650" r:id="rId6"/>
    <p:sldLayoutId id="2147484651" r:id="rId7"/>
    <p:sldLayoutId id="2147484652" r:id="rId8"/>
    <p:sldLayoutId id="2147484653" r:id="rId9"/>
    <p:sldLayoutId id="2147484654" r:id="rId10"/>
    <p:sldLayoutId id="2147484655"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13-A-2-4%20Web%20GL%20-Projection%20en%20perspective%20(45%20degr&#233;s).ht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13-A-2-5%20Web%20GL%20-Projection%20en%20perspective%20(170%20degr&#233;s).htm" TargetMode="External"/><Relationship Id="rId2" Type="http://schemas.openxmlformats.org/officeDocument/2006/relationships/hyperlink" Target="13-A-2-4%20Web%20GL%20-Projection%20en%20perspective%20(45%20degr&#233;s).htm" TargetMode="External"/><Relationship Id="rId1" Type="http://schemas.openxmlformats.org/officeDocument/2006/relationships/slideLayout" Target="../slideLayouts/slideLayout2.xml"/><Relationship Id="rId4" Type="http://schemas.openxmlformats.org/officeDocument/2006/relationships/hyperlink" Target="http://webglfundamentals.org/webgl/frustum-diagram.html"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13-A-1%20Web%20GL%20-%20Animation.ht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13-A-2-1%20Web%20GL%20-%20Fen&#234;tre%20plus%20large%20que%20haute.htm"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13-A-2-2%20Web%20GL%20-%20Canevas%20plus%20large%20que%20haut.htm"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13-A-2-3%20Web%20GL%20-%20Fen&#234;tres%20proportionnelles%20au%20canevas.htm"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normAutofit/>
          </a:bodyPr>
          <a:lstStyle/>
          <a:p>
            <a:r>
              <a:rPr lang="fr-CA" sz="2400" dirty="0"/>
              <a:t>Présenté par Ronald Jean-Julien</a:t>
            </a:r>
          </a:p>
          <a:p>
            <a:r>
              <a:rPr lang="fr-CA" sz="2400" dirty="0"/>
              <a:t>420-P46: Programmation 3D </a:t>
            </a:r>
          </a:p>
          <a:p>
            <a:r>
              <a:rPr lang="fr-CA" sz="2400" dirty="0"/>
              <a:t>Hiver 2020</a:t>
            </a:r>
          </a:p>
        </p:txBody>
      </p:sp>
      <p:sp>
        <p:nvSpPr>
          <p:cNvPr id="2" name="Titre 1"/>
          <p:cNvSpPr>
            <a:spLocks noGrp="1"/>
          </p:cNvSpPr>
          <p:nvPr>
            <p:ph type="ctrTitle"/>
          </p:nvPr>
        </p:nvSpPr>
        <p:spPr/>
        <p:txBody>
          <a:bodyPr/>
          <a:lstStyle/>
          <a:p>
            <a:r>
              <a:rPr lang="fr-CA" dirty="0"/>
              <a:t>10-A </a:t>
            </a:r>
            <a:r>
              <a:rPr lang="fr-CA" b="1" i="1" dirty="0" err="1"/>
              <a:t>webgl</a:t>
            </a:r>
            <a:r>
              <a:rPr lang="fr-CA" b="1" i="1" dirty="0"/>
              <a:t> </a:t>
            </a:r>
            <a:r>
              <a:rPr lang="fr-CA" b="1" dirty="0"/>
              <a:t>et la projection</a:t>
            </a:r>
            <a:endParaRPr lang="fr-CA" b="1" i="1" dirty="0"/>
          </a:p>
        </p:txBody>
      </p:sp>
    </p:spTree>
    <p:extLst>
      <p:ext uri="{BB962C8B-B14F-4D97-AF65-F5344CB8AC3E}">
        <p14:creationId xmlns:p14="http://schemas.microsoft.com/office/powerpoint/2010/main" val="586157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La projection en perspective (2)</a:t>
            </a:r>
          </a:p>
        </p:txBody>
      </p:sp>
      <p:sp>
        <p:nvSpPr>
          <p:cNvPr id="3" name="Espace réservé du contenu 2"/>
          <p:cNvSpPr>
            <a:spLocks noGrp="1"/>
          </p:cNvSpPr>
          <p:nvPr>
            <p:ph sz="quarter" idx="13"/>
          </p:nvPr>
        </p:nvSpPr>
        <p:spPr>
          <a:xfrm>
            <a:off x="609600" y="1600200"/>
            <a:ext cx="4034408" cy="3989040"/>
          </a:xfrm>
        </p:spPr>
        <p:txBody>
          <a:bodyPr>
            <a:normAutofit/>
          </a:bodyPr>
          <a:lstStyle/>
          <a:p>
            <a:r>
              <a:rPr lang="fr-CA" sz="2000" dirty="0"/>
              <a:t>Le point de vision représente l’œil de l’observateur. En </a:t>
            </a:r>
            <a:r>
              <a:rPr lang="fr-CA" sz="2000" b="1" i="1" dirty="0" err="1"/>
              <a:t>WebGL</a:t>
            </a:r>
            <a:r>
              <a:rPr lang="fr-CA" sz="2000" dirty="0"/>
              <a:t>, </a:t>
            </a:r>
            <a:r>
              <a:rPr lang="fr-CA" sz="2000" u="sng" dirty="0"/>
              <a:t>cet œil est toujours situé au point d’origine du plan cartésien</a:t>
            </a:r>
            <a:r>
              <a:rPr lang="fr-CA" sz="2000" dirty="0"/>
              <a:t> (0,0,0).</a:t>
            </a:r>
          </a:p>
          <a:p>
            <a:r>
              <a:rPr lang="fr-CA" sz="2000" dirty="0"/>
              <a:t>De plus, </a:t>
            </a:r>
            <a:r>
              <a:rPr lang="fr-CA" sz="2000" u="sng" dirty="0"/>
              <a:t>la pyramide est toujours centrée autour de l’axe des Z négatifs.</a:t>
            </a:r>
          </a:p>
          <a:p>
            <a:r>
              <a:rPr lang="fr-CA" sz="2000" dirty="0"/>
              <a:t>Démo (au point de départ, on ne voit rien).</a:t>
            </a:r>
            <a:br>
              <a:rPr lang="fr-CA" sz="2000" dirty="0"/>
            </a:br>
            <a:r>
              <a:rPr lang="fr-CA" sz="2000" dirty="0">
                <a:hlinkClick r:id="rId2" action="ppaction://hlinkfile"/>
              </a:rPr>
              <a:t>10-A-2-4 Web GL -Projection en perspective (45 degrés).htm</a:t>
            </a:r>
            <a:endParaRPr lang="fr-CA" sz="2000" dirty="0"/>
          </a:p>
          <a:p>
            <a:pPr>
              <a:buNone/>
            </a:pPr>
            <a:endParaRPr lang="fr-CA" sz="2000" dirty="0"/>
          </a:p>
        </p:txBody>
      </p:sp>
      <p:pic>
        <p:nvPicPr>
          <p:cNvPr id="6" name="Image 5"/>
          <p:cNvPicPr/>
          <p:nvPr/>
        </p:nvPicPr>
        <p:blipFill>
          <a:blip r:embed="rId3" cstate="print">
            <a:extLst>
              <a:ext uri="{28A0092B-C50C-407E-A947-70E740481C1C}">
                <a14:useLocalDpi xmlns:a14="http://schemas.microsoft.com/office/drawing/2010/main" val="0"/>
              </a:ext>
            </a:extLst>
          </a:blip>
          <a:stretch>
            <a:fillRect/>
          </a:stretch>
        </p:blipFill>
        <p:spPr>
          <a:xfrm>
            <a:off x="5076056" y="1700808"/>
            <a:ext cx="3816424" cy="338437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La projection en perspective (3)</a:t>
            </a:r>
          </a:p>
        </p:txBody>
      </p:sp>
      <p:sp>
        <p:nvSpPr>
          <p:cNvPr id="3" name="Espace réservé du contenu 2"/>
          <p:cNvSpPr>
            <a:spLocks noGrp="1"/>
          </p:cNvSpPr>
          <p:nvPr>
            <p:ph sz="quarter" idx="13"/>
          </p:nvPr>
        </p:nvSpPr>
        <p:spPr>
          <a:xfrm>
            <a:off x="609600" y="1600200"/>
            <a:ext cx="7274768" cy="3989040"/>
          </a:xfrm>
        </p:spPr>
        <p:txBody>
          <a:bodyPr>
            <a:normAutofit/>
          </a:bodyPr>
          <a:lstStyle/>
          <a:p>
            <a:r>
              <a:rPr lang="fr-CA" sz="2000" dirty="0"/>
              <a:t>Au point de départ, on ne voit  pas le cube parce que le cube est à l’extérieur du champ de vision mais si on le déplace, on va finir par le voir.</a:t>
            </a:r>
          </a:p>
          <a:p>
            <a:r>
              <a:rPr lang="fr-CA" sz="2000" dirty="0"/>
              <a:t>Dans la projection en perspective, le champ de vision 3D est beaucoup plus près de la vision humaine car l’être humain possède une vision en perspective. </a:t>
            </a:r>
          </a:p>
          <a:p>
            <a:r>
              <a:rPr lang="fr-CA" sz="2000" dirty="0"/>
              <a:t>C’est grâce à la vision en perspective qu’un objet éloigné semble plus petit qu’un objet proche; que deux parallèles semblent se rencontrer à l’infini. En fait, sans la vision en perspective, l’être humain aurait beaucoup de difficultés à évaluer la distance qu’il y a entre lui et un autre objet à l’extérieur de lui.</a:t>
            </a:r>
          </a:p>
          <a:p>
            <a:pPr>
              <a:buNone/>
            </a:pPr>
            <a:endParaRPr lang="fr-CA" sz="2000" dirty="0"/>
          </a:p>
          <a:p>
            <a:pPr>
              <a:buNone/>
            </a:pPr>
            <a:endParaRPr lang="fr-CA"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La projection en perspective (4)</a:t>
            </a:r>
          </a:p>
        </p:txBody>
      </p:sp>
      <p:sp>
        <p:nvSpPr>
          <p:cNvPr id="3" name="Espace réservé du contenu 2"/>
          <p:cNvSpPr>
            <a:spLocks noGrp="1"/>
          </p:cNvSpPr>
          <p:nvPr>
            <p:ph sz="quarter" idx="13"/>
          </p:nvPr>
        </p:nvSpPr>
        <p:spPr>
          <a:xfrm>
            <a:off x="609600" y="1600200"/>
            <a:ext cx="7562800" cy="3989040"/>
          </a:xfrm>
        </p:spPr>
        <p:txBody>
          <a:bodyPr>
            <a:normAutofit fontScale="92500" lnSpcReduction="20000"/>
          </a:bodyPr>
          <a:lstStyle/>
          <a:p>
            <a:r>
              <a:rPr lang="fr-CA" sz="2000" dirty="0"/>
              <a:t>Pour réaliser la vision en perspective, on doit créer la matrice de projection </a:t>
            </a:r>
            <a:r>
              <a:rPr lang="fr-CA" sz="2000" b="1" dirty="0"/>
              <a:t>mat4.perspective(…)</a:t>
            </a:r>
          </a:p>
          <a:p>
            <a:endParaRPr lang="fr-CA" sz="2000" b="1" dirty="0"/>
          </a:p>
          <a:p>
            <a:endParaRPr lang="fr-CA" sz="2000" b="1" dirty="0"/>
          </a:p>
          <a:p>
            <a:endParaRPr lang="fr-CA" sz="2000" b="1" dirty="0"/>
          </a:p>
          <a:p>
            <a:r>
              <a:rPr lang="fr-CA" sz="2000" dirty="0"/>
              <a:t>La création de la matrice requiert 5 paramètres</a:t>
            </a:r>
          </a:p>
          <a:p>
            <a:pPr lvl="1"/>
            <a:r>
              <a:rPr lang="fr-CA" sz="2000" dirty="0"/>
              <a:t>L’angle de vision en hauteur</a:t>
            </a:r>
          </a:p>
          <a:p>
            <a:pPr lvl="1"/>
            <a:r>
              <a:rPr lang="fr-CA" sz="2000" dirty="0"/>
              <a:t>Le rapport largeur/hauteur du plan de projection</a:t>
            </a:r>
          </a:p>
          <a:p>
            <a:pPr lvl="1"/>
            <a:r>
              <a:rPr lang="fr-CA" sz="2000" dirty="0"/>
              <a:t>La distance entre l’œil et le plan de projection sur l’axe des Z négatifs</a:t>
            </a:r>
          </a:p>
          <a:p>
            <a:pPr lvl="1"/>
            <a:r>
              <a:rPr lang="fr-CA" sz="2000" dirty="0"/>
              <a:t>La distance entre l’œil et la fin du champ de vision sur l’axe des Z</a:t>
            </a:r>
          </a:p>
          <a:p>
            <a:pPr lvl="1"/>
            <a:r>
              <a:rPr lang="fr-CA" sz="2000" dirty="0"/>
              <a:t>La matrice de projection</a:t>
            </a:r>
          </a:p>
          <a:p>
            <a:endParaRPr lang="fr-CA" sz="2000" dirty="0"/>
          </a:p>
        </p:txBody>
      </p:sp>
      <p:pic>
        <p:nvPicPr>
          <p:cNvPr id="5" name="Image 4"/>
          <p:cNvPicPr/>
          <p:nvPr/>
        </p:nvPicPr>
        <p:blipFill>
          <a:blip r:embed="rId2" cstate="print">
            <a:extLst>
              <a:ext uri="{28A0092B-C50C-407E-A947-70E740481C1C}">
                <a14:useLocalDpi xmlns:a14="http://schemas.microsoft.com/office/drawing/2010/main" val="0"/>
              </a:ext>
            </a:extLst>
          </a:blip>
          <a:stretch>
            <a:fillRect/>
          </a:stretch>
        </p:blipFill>
        <p:spPr>
          <a:xfrm>
            <a:off x="1043608" y="2132856"/>
            <a:ext cx="6624736" cy="10801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La projection en perspective (5)</a:t>
            </a:r>
          </a:p>
        </p:txBody>
      </p:sp>
      <p:sp>
        <p:nvSpPr>
          <p:cNvPr id="3" name="Espace réservé du contenu 2"/>
          <p:cNvSpPr>
            <a:spLocks noGrp="1"/>
          </p:cNvSpPr>
          <p:nvPr>
            <p:ph sz="quarter" idx="13"/>
          </p:nvPr>
        </p:nvSpPr>
        <p:spPr>
          <a:xfrm>
            <a:off x="609600" y="1600200"/>
            <a:ext cx="4034408" cy="3989040"/>
          </a:xfrm>
        </p:spPr>
        <p:txBody>
          <a:bodyPr>
            <a:normAutofit fontScale="92500" lnSpcReduction="20000"/>
          </a:bodyPr>
          <a:lstStyle/>
          <a:p>
            <a:pPr lvl="0"/>
            <a:r>
              <a:rPr lang="fr-CA" sz="2000" dirty="0"/>
              <a:t>L’angle de vision en hauteur: ici, l’angle de vision en hauteur est de 45 degrés.</a:t>
            </a:r>
          </a:p>
          <a:p>
            <a:r>
              <a:rPr lang="fr-CA" sz="2000" dirty="0"/>
              <a:t>Le rapport largeur/hauteur du plan de projection: on utilise habituellement le rapport largeur/hauteur du canevas.</a:t>
            </a:r>
          </a:p>
          <a:p>
            <a:r>
              <a:rPr lang="fr-CA" sz="2000" dirty="0"/>
              <a:t>La distance entre l’œil et le plan de projection sur l’axe des Z négatifs: habituellement, cette distance est très courte pour éviter que les objets sortent trop rapidement à l’extérieur du champ de vision; ici, cette distance est de 0.01 unité. Ne pas mettre une distance égal à 0 car on ne voit rien.</a:t>
            </a:r>
          </a:p>
        </p:txBody>
      </p:sp>
      <p:pic>
        <p:nvPicPr>
          <p:cNvPr id="5" name="Image 4"/>
          <p:cNvPicPr/>
          <p:nvPr/>
        </p:nvPicPr>
        <p:blipFill>
          <a:blip r:embed="rId2" cstate="print">
            <a:extLst>
              <a:ext uri="{28A0092B-C50C-407E-A947-70E740481C1C}">
                <a14:useLocalDpi xmlns:a14="http://schemas.microsoft.com/office/drawing/2010/main" val="0"/>
              </a:ext>
            </a:extLst>
          </a:blip>
          <a:stretch>
            <a:fillRect/>
          </a:stretch>
        </p:blipFill>
        <p:spPr>
          <a:xfrm>
            <a:off x="4860032" y="1484784"/>
            <a:ext cx="3794301" cy="1880006"/>
          </a:xfrm>
          <a:prstGeom prst="rect">
            <a:avLst/>
          </a:prstGeom>
        </p:spPr>
      </p:pic>
      <p:sp>
        <p:nvSpPr>
          <p:cNvPr id="8" name="Espace réservé du contenu 2"/>
          <p:cNvSpPr txBox="1">
            <a:spLocks/>
          </p:cNvSpPr>
          <p:nvPr/>
        </p:nvSpPr>
        <p:spPr>
          <a:xfrm>
            <a:off x="4499992" y="3501008"/>
            <a:ext cx="4178424" cy="2376264"/>
          </a:xfrm>
          <a:prstGeom prst="rect">
            <a:avLst/>
          </a:prstGeom>
        </p:spPr>
        <p:txBody>
          <a:bodyPr vert="horz" lIns="91440" tIns="45720" rIns="91440" bIns="45720" rtlCol="0">
            <a:normAutofit/>
          </a:bodyPr>
          <a:lstStyle/>
          <a:p>
            <a:pPr marL="342900" lvl="0" indent="-342900">
              <a:spcBef>
                <a:spcPct val="20000"/>
              </a:spcBef>
              <a:spcAft>
                <a:spcPts val="600"/>
              </a:spcAft>
              <a:buClr>
                <a:schemeClr val="tx2"/>
              </a:buClr>
              <a:buFont typeface="Arial" pitchFamily="34" charset="0"/>
              <a:buChar char="•"/>
            </a:pPr>
            <a:r>
              <a:rPr lang="fr-CA" sz="2000" dirty="0"/>
              <a:t>La distance entre l’œil et la fin du champ de vision sur l’axe des Z négatifs : habituellement, cette distance est grande pour éviter que les objets sortent trop rapidement à l’extérieur du champ de vision; ici, cette distance est de 100 unités.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La projection en perspective (6)</a:t>
            </a:r>
          </a:p>
        </p:txBody>
      </p:sp>
      <p:sp>
        <p:nvSpPr>
          <p:cNvPr id="3" name="Espace réservé du contenu 2"/>
          <p:cNvSpPr>
            <a:spLocks noGrp="1"/>
          </p:cNvSpPr>
          <p:nvPr>
            <p:ph sz="quarter" idx="13"/>
          </p:nvPr>
        </p:nvSpPr>
        <p:spPr>
          <a:xfrm>
            <a:off x="609600" y="1600200"/>
            <a:ext cx="7274768" cy="1972816"/>
          </a:xfrm>
        </p:spPr>
        <p:txBody>
          <a:bodyPr>
            <a:normAutofit lnSpcReduction="10000"/>
          </a:bodyPr>
          <a:lstStyle/>
          <a:p>
            <a:pPr marL="457200" indent="-457200"/>
            <a:r>
              <a:rPr lang="fr-CA" sz="2000" dirty="0"/>
              <a:t>Il est important de prendre note que plus que l’angle de vision en hauteur est grand et plus que le champ de vision est large. Dans la 2</a:t>
            </a:r>
            <a:r>
              <a:rPr lang="fr-CA" sz="2000" baseline="30000" dirty="0"/>
              <a:t>ième</a:t>
            </a:r>
            <a:r>
              <a:rPr lang="fr-CA" sz="2000" dirty="0"/>
              <a:t> image, le champ de vision est plus large que dans la 1</a:t>
            </a:r>
            <a:r>
              <a:rPr lang="fr-CA" sz="2000" baseline="30000" dirty="0"/>
              <a:t>ère</a:t>
            </a:r>
            <a:r>
              <a:rPr lang="fr-CA" sz="2000" dirty="0"/>
              <a:t> image.</a:t>
            </a:r>
          </a:p>
          <a:p>
            <a:pPr marL="457200" indent="-457200"/>
            <a:r>
              <a:rPr lang="fr-CA" sz="2000" dirty="0"/>
              <a:t>Un angle de vision en hauteur de 180 degrés ou plus est impossible (si cela était possible, on pourrait voir ce qu’il y a en arrière de nous).</a:t>
            </a:r>
          </a:p>
          <a:p>
            <a:pPr>
              <a:buNone/>
            </a:pPr>
            <a:endParaRPr lang="fr-CA" sz="2000" dirty="0"/>
          </a:p>
          <a:p>
            <a:pPr>
              <a:buNone/>
            </a:pPr>
            <a:endParaRPr lang="fr-CA" sz="2000" dirty="0"/>
          </a:p>
          <a:p>
            <a:pPr>
              <a:buNone/>
            </a:pPr>
            <a:endParaRPr lang="fr-CA" sz="2000" dirty="0"/>
          </a:p>
        </p:txBody>
      </p:sp>
      <p:pic>
        <p:nvPicPr>
          <p:cNvPr id="1029" name="Picture 5"/>
          <p:cNvPicPr>
            <a:picLocks noChangeAspect="1" noChangeArrowheads="1"/>
          </p:cNvPicPr>
          <p:nvPr/>
        </p:nvPicPr>
        <p:blipFill>
          <a:blip r:embed="rId2" cstate="print"/>
          <a:srcRect/>
          <a:stretch>
            <a:fillRect/>
          </a:stretch>
        </p:blipFill>
        <p:spPr bwMode="auto">
          <a:xfrm>
            <a:off x="1259632" y="3717032"/>
            <a:ext cx="6264696" cy="2051514"/>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La projection en perspective (6)</a:t>
            </a:r>
          </a:p>
        </p:txBody>
      </p:sp>
      <p:sp>
        <p:nvSpPr>
          <p:cNvPr id="3" name="Espace réservé du contenu 2"/>
          <p:cNvSpPr>
            <a:spLocks noGrp="1"/>
          </p:cNvSpPr>
          <p:nvPr>
            <p:ph sz="quarter" idx="13"/>
          </p:nvPr>
        </p:nvSpPr>
        <p:spPr>
          <a:xfrm>
            <a:off x="609600" y="1600200"/>
            <a:ext cx="7418784" cy="3989040"/>
          </a:xfrm>
        </p:spPr>
        <p:txBody>
          <a:bodyPr>
            <a:normAutofit/>
          </a:bodyPr>
          <a:lstStyle/>
          <a:p>
            <a:r>
              <a:rPr lang="fr-CA" sz="2000" dirty="0"/>
              <a:t>Démo angle de vision 45 degrés.</a:t>
            </a:r>
            <a:br>
              <a:rPr lang="fr-CA" sz="2000" dirty="0"/>
            </a:br>
            <a:r>
              <a:rPr lang="fr-CA" sz="2000" dirty="0">
                <a:hlinkClick r:id="rId2" action="ppaction://hlinkfile"/>
              </a:rPr>
              <a:t>10-A-2-4 Web GL -Projection en perspective (45 degrés).htm</a:t>
            </a:r>
            <a:endParaRPr lang="fr-CA" sz="2000" dirty="0"/>
          </a:p>
          <a:p>
            <a:endParaRPr lang="fr-CA" sz="2000" dirty="0"/>
          </a:p>
          <a:p>
            <a:r>
              <a:rPr lang="fr-CA" sz="2000" dirty="0"/>
              <a:t>Démo angle de vision 170 degrés.</a:t>
            </a:r>
            <a:br>
              <a:rPr lang="fr-CA" sz="2000" dirty="0"/>
            </a:br>
            <a:r>
              <a:rPr lang="fr-CA" sz="2000" dirty="0">
                <a:hlinkClick r:id="rId3" action="ppaction://hlinkfile"/>
              </a:rPr>
              <a:t>10-A-2-5 Web GL -Projection en perspective (170 degrés).htm</a:t>
            </a:r>
            <a:endParaRPr lang="fr-CA" sz="2000" dirty="0"/>
          </a:p>
          <a:p>
            <a:endParaRPr lang="fr-CA" sz="2000" dirty="0"/>
          </a:p>
          <a:p>
            <a:r>
              <a:rPr lang="fr-CA" sz="2000" dirty="0"/>
              <a:t>Démo général</a:t>
            </a:r>
            <a:br>
              <a:rPr lang="fr-CA" sz="2000" dirty="0"/>
            </a:br>
            <a:r>
              <a:rPr lang="fr-CA" sz="2000" dirty="0">
                <a:hlinkClick r:id="rId4"/>
              </a:rPr>
              <a:t>http://webglfundamentals.org/webgl/frustum-diagram.html</a:t>
            </a:r>
            <a:endParaRPr lang="fr-CA" sz="2000" dirty="0"/>
          </a:p>
          <a:p>
            <a:endParaRPr lang="fr-CA" sz="2000" dirty="0"/>
          </a:p>
          <a:p>
            <a:pPr>
              <a:buNone/>
            </a:pPr>
            <a:endParaRPr lang="fr-CA"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Les 2 systèmes de coordonnées (1)</a:t>
            </a:r>
          </a:p>
        </p:txBody>
      </p:sp>
      <p:sp>
        <p:nvSpPr>
          <p:cNvPr id="3" name="Espace réservé du contenu 2"/>
          <p:cNvSpPr>
            <a:spLocks noGrp="1"/>
          </p:cNvSpPr>
          <p:nvPr>
            <p:ph sz="quarter" idx="13"/>
          </p:nvPr>
        </p:nvSpPr>
        <p:spPr>
          <a:xfrm>
            <a:off x="609600" y="1600200"/>
            <a:ext cx="7274768" cy="1972816"/>
          </a:xfrm>
        </p:spPr>
        <p:txBody>
          <a:bodyPr>
            <a:normAutofit/>
          </a:bodyPr>
          <a:lstStyle/>
          <a:p>
            <a:r>
              <a:rPr lang="fr-CA" sz="2000" dirty="0"/>
              <a:t>La matrice du modèle et la matrice de projection sont deux matrices complètement différentes. Cela implique qu’il existe deux systèmes de coordonnées (deux plans cartésiens). </a:t>
            </a:r>
          </a:p>
          <a:p>
            <a:r>
              <a:rPr lang="fr-CA" sz="2000" dirty="0"/>
              <a:t>Au point de départ, les deux systèmes de coordonnées coïncident. </a:t>
            </a:r>
          </a:p>
          <a:p>
            <a:pPr>
              <a:buNone/>
            </a:pPr>
            <a:endParaRPr lang="fr-CA" sz="2000" dirty="0"/>
          </a:p>
          <a:p>
            <a:pPr>
              <a:buNone/>
            </a:pPr>
            <a:endParaRPr lang="fr-CA" sz="2000" dirty="0"/>
          </a:p>
          <a:p>
            <a:pPr>
              <a:buNone/>
            </a:pPr>
            <a:endParaRPr lang="fr-CA" sz="2000" dirty="0"/>
          </a:p>
        </p:txBody>
      </p:sp>
      <p:pic>
        <p:nvPicPr>
          <p:cNvPr id="5" name="Image 4" descr="http://paul.chavent.free.fr/images/opengl/possibilite_2.jpg"/>
          <p:cNvPicPr/>
          <p:nvPr/>
        </p:nvPicPr>
        <p:blipFill>
          <a:blip r:embed="rId2" cstate="print"/>
          <a:srcRect/>
          <a:stretch>
            <a:fillRect/>
          </a:stretch>
        </p:blipFill>
        <p:spPr bwMode="auto">
          <a:xfrm>
            <a:off x="1115616" y="3212976"/>
            <a:ext cx="5486400" cy="2505075"/>
          </a:xfrm>
          <a:prstGeom prst="rect">
            <a:avLst/>
          </a:prstGeom>
          <a:noFill/>
          <a:ln w="9525">
            <a:noFill/>
            <a:miter lim="800000"/>
            <a:headEnd/>
            <a:tailEnd/>
          </a:ln>
        </p:spPr>
      </p:pic>
      <p:cxnSp>
        <p:nvCxnSpPr>
          <p:cNvPr id="7" name="Connecteur droit avec flèche 6"/>
          <p:cNvCxnSpPr/>
          <p:nvPr/>
        </p:nvCxnSpPr>
        <p:spPr>
          <a:xfrm flipH="1">
            <a:off x="1835696" y="2996952"/>
            <a:ext cx="360040" cy="7920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Les 2 systèmes de coordonnées (2)</a:t>
            </a:r>
          </a:p>
        </p:txBody>
      </p:sp>
      <p:sp>
        <p:nvSpPr>
          <p:cNvPr id="3" name="Espace réservé du contenu 2"/>
          <p:cNvSpPr>
            <a:spLocks noGrp="1"/>
          </p:cNvSpPr>
          <p:nvPr>
            <p:ph sz="quarter" idx="13"/>
          </p:nvPr>
        </p:nvSpPr>
        <p:spPr>
          <a:xfrm>
            <a:off x="609600" y="1600200"/>
            <a:ext cx="7274768" cy="4493096"/>
          </a:xfrm>
        </p:spPr>
        <p:txBody>
          <a:bodyPr>
            <a:normAutofit fontScale="92500" lnSpcReduction="20000"/>
          </a:bodyPr>
          <a:lstStyle/>
          <a:p>
            <a:r>
              <a:rPr lang="fr-CA" sz="2000" dirty="0"/>
              <a:t>Lorsqu’on applique les transformations du modèle, les deux systèmes de coordonnées ne coïncident plus. </a:t>
            </a:r>
          </a:p>
          <a:p>
            <a:endParaRPr lang="fr-CA" sz="2000" dirty="0"/>
          </a:p>
          <a:p>
            <a:endParaRPr lang="fr-CA" sz="2000" dirty="0"/>
          </a:p>
          <a:p>
            <a:endParaRPr lang="fr-CA" sz="2000" dirty="0"/>
          </a:p>
          <a:p>
            <a:endParaRPr lang="fr-CA" sz="2000" dirty="0"/>
          </a:p>
          <a:p>
            <a:endParaRPr lang="fr-CA" sz="2000" dirty="0"/>
          </a:p>
          <a:p>
            <a:endParaRPr lang="fr-CA" sz="2000" dirty="0"/>
          </a:p>
          <a:p>
            <a:endParaRPr lang="fr-CA" sz="2000" dirty="0"/>
          </a:p>
          <a:p>
            <a:r>
              <a:rPr lang="fr-CA" sz="2000" dirty="0"/>
              <a:t>Pour visualiser les objets 3D, l’utilisateur utilise le système de coordonnées de la projection. Ce système de coordonnées est fixe. C’est pour cette raison que l’utilisateur a l’illusion que c’est l’objet 3D qui se transforme, alors, qu’en réalité, c’est le système de coordonnées du modèle qui se transforme.</a:t>
            </a:r>
          </a:p>
          <a:p>
            <a:pPr>
              <a:buNone/>
            </a:pPr>
            <a:endParaRPr lang="fr-CA" sz="2000" dirty="0"/>
          </a:p>
          <a:p>
            <a:pPr>
              <a:buNone/>
            </a:pPr>
            <a:endParaRPr lang="fr-CA" sz="2000" dirty="0"/>
          </a:p>
          <a:p>
            <a:pPr>
              <a:buNone/>
            </a:pPr>
            <a:endParaRPr lang="fr-CA" sz="2000" dirty="0"/>
          </a:p>
        </p:txBody>
      </p:sp>
      <p:pic>
        <p:nvPicPr>
          <p:cNvPr id="5" name="Image 4" descr="http://paul.chavent.free.fr/images/opengl/possibilite_2.jpg"/>
          <p:cNvPicPr/>
          <p:nvPr/>
        </p:nvPicPr>
        <p:blipFill>
          <a:blip r:embed="rId2" cstate="print"/>
          <a:srcRect/>
          <a:stretch>
            <a:fillRect/>
          </a:stretch>
        </p:blipFill>
        <p:spPr bwMode="auto">
          <a:xfrm>
            <a:off x="1403648" y="2204864"/>
            <a:ext cx="5486400" cy="2505075"/>
          </a:xfrm>
          <a:prstGeom prst="rect">
            <a:avLst/>
          </a:prstGeom>
          <a:noFill/>
          <a:ln w="9525">
            <a:noFill/>
            <a:miter lim="800000"/>
            <a:headEnd/>
            <a:tailEnd/>
          </a:ln>
        </p:spPr>
      </p:pic>
      <p:cxnSp>
        <p:nvCxnSpPr>
          <p:cNvPr id="6" name="Connecteur droit avec flèche 5"/>
          <p:cNvCxnSpPr/>
          <p:nvPr/>
        </p:nvCxnSpPr>
        <p:spPr>
          <a:xfrm flipH="1">
            <a:off x="3419872" y="2132856"/>
            <a:ext cx="216024" cy="50405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Connecteur droit avec flèche 8"/>
          <p:cNvCxnSpPr/>
          <p:nvPr/>
        </p:nvCxnSpPr>
        <p:spPr>
          <a:xfrm>
            <a:off x="3923928" y="2132856"/>
            <a:ext cx="432048" cy="50405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Les 2 systèmes de coordonnées (3)</a:t>
            </a:r>
            <a:endParaRPr lang="fr-CA" b="1" i="1" dirty="0"/>
          </a:p>
        </p:txBody>
      </p:sp>
      <p:sp>
        <p:nvSpPr>
          <p:cNvPr id="3" name="Espace réservé du contenu 2"/>
          <p:cNvSpPr>
            <a:spLocks noGrp="1"/>
          </p:cNvSpPr>
          <p:nvPr>
            <p:ph sz="quarter" idx="13"/>
          </p:nvPr>
        </p:nvSpPr>
        <p:spPr>
          <a:xfrm>
            <a:off x="755576" y="3068960"/>
            <a:ext cx="7344816" cy="3024336"/>
          </a:xfrm>
        </p:spPr>
        <p:txBody>
          <a:bodyPr>
            <a:noAutofit/>
          </a:bodyPr>
          <a:lstStyle/>
          <a:p>
            <a:pPr lvl="0"/>
            <a:r>
              <a:rPr lang="fr-CA" sz="1900" dirty="0"/>
              <a:t>Dans le </a:t>
            </a:r>
            <a:r>
              <a:rPr lang="fr-CA" sz="1900" b="1" dirty="0"/>
              <a:t>vertex </a:t>
            </a:r>
            <a:r>
              <a:rPr lang="fr-CA" sz="1900" b="1" dirty="0" err="1"/>
              <a:t>shader</a:t>
            </a:r>
            <a:r>
              <a:rPr lang="fr-CA" sz="1900" b="1" dirty="0"/>
              <a:t>, </a:t>
            </a:r>
            <a:r>
              <a:rPr lang="fr-CA" sz="1900" dirty="0"/>
              <a:t>la matrice du modèle est multipliée par le vertex. C’est cette multiplication qui fait en sorte que le vertex est ramené à l’intérieur du système de  coordonnées de la projection (ce dernier système de coordonnées est fixe).</a:t>
            </a:r>
          </a:p>
          <a:p>
            <a:pPr lvl="0"/>
            <a:r>
              <a:rPr lang="fr-CA" sz="1900" dirty="0"/>
              <a:t>Puis, le résultat est multiplié par la matrice de projection. C’est cette multiplication qui fait en sorte que le vertex 3D devient un vertex 2D et qu’on peut l’afficher sur le canevas (qui est en 2D).</a:t>
            </a:r>
          </a:p>
        </p:txBody>
      </p:sp>
      <p:pic>
        <p:nvPicPr>
          <p:cNvPr id="1026" name="Picture 2"/>
          <p:cNvPicPr>
            <a:picLocks noChangeAspect="1" noChangeArrowheads="1"/>
          </p:cNvPicPr>
          <p:nvPr/>
        </p:nvPicPr>
        <p:blipFill>
          <a:blip r:embed="rId2" cstate="print"/>
          <a:srcRect/>
          <a:stretch>
            <a:fillRect/>
          </a:stretch>
        </p:blipFill>
        <p:spPr bwMode="auto">
          <a:xfrm>
            <a:off x="503039" y="1556792"/>
            <a:ext cx="8540339" cy="144016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La projection</a:t>
            </a:r>
          </a:p>
        </p:txBody>
      </p:sp>
      <p:sp>
        <p:nvSpPr>
          <p:cNvPr id="3" name="Espace réservé du contenu 2"/>
          <p:cNvSpPr>
            <a:spLocks noGrp="1"/>
          </p:cNvSpPr>
          <p:nvPr>
            <p:ph sz="quarter" idx="13"/>
          </p:nvPr>
        </p:nvSpPr>
        <p:spPr>
          <a:xfrm>
            <a:off x="609600" y="1600200"/>
            <a:ext cx="8210872" cy="2764904"/>
          </a:xfrm>
        </p:spPr>
        <p:txBody>
          <a:bodyPr>
            <a:normAutofit fontScale="92500" lnSpcReduction="20000"/>
          </a:bodyPr>
          <a:lstStyle/>
          <a:p>
            <a:r>
              <a:rPr lang="fr-CA" sz="2000" dirty="0"/>
              <a:t>Les transformations du modèle servent à déplacer, mettre à l’échelle ou faire tourner les objets 3D. En réalité, ce n’est pas l’objet 3D qui est transformé mais le plan cartésien de l’objet (l’utilisateur ne s’en rend pas compte). Chaque objet 3D est dessiné dans son propre univers.</a:t>
            </a:r>
          </a:p>
          <a:p>
            <a:r>
              <a:rPr lang="fr-CA" sz="2000" dirty="0"/>
              <a:t>Les transformations de la projection, tout aussi importantes, servent à projeter les objets 3D sur une surface 2D (dans le cas qui nous concerne, les objets 3D sont projetés sur le canevas).</a:t>
            </a:r>
          </a:p>
          <a:p>
            <a:r>
              <a:rPr lang="fr-CA" sz="2000" dirty="0"/>
              <a:t>Il existe deux types de projection:</a:t>
            </a:r>
            <a:br>
              <a:rPr lang="fr-CA" sz="2000" dirty="0"/>
            </a:br>
            <a:r>
              <a:rPr lang="fr-CA" sz="2000" dirty="0"/>
              <a:t>	La projection orthographique</a:t>
            </a:r>
            <a:br>
              <a:rPr lang="fr-CA" sz="2000" dirty="0"/>
            </a:br>
            <a:r>
              <a:rPr lang="fr-CA" sz="2000" dirty="0"/>
              <a:t>	La projection en perspective</a:t>
            </a:r>
          </a:p>
        </p:txBody>
      </p:sp>
      <p:pic>
        <p:nvPicPr>
          <p:cNvPr id="4" name="Image 3"/>
          <p:cNvPicPr/>
          <p:nvPr/>
        </p:nvPicPr>
        <p:blipFill rotWithShape="1">
          <a:blip r:embed="rId2" cstate="print">
            <a:extLst>
              <a:ext uri="{28A0092B-C50C-407E-A947-70E740481C1C}">
                <a14:useLocalDpi xmlns:a14="http://schemas.microsoft.com/office/drawing/2010/main" val="0"/>
              </a:ext>
            </a:extLst>
          </a:blip>
          <a:srcRect l="17599" t="40533" r="6400" b="14667"/>
          <a:stretch/>
        </p:blipFill>
        <p:spPr bwMode="auto">
          <a:xfrm>
            <a:off x="971600" y="4509120"/>
            <a:ext cx="7488832" cy="1800200"/>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La projection orthographique (1)</a:t>
            </a:r>
          </a:p>
        </p:txBody>
      </p:sp>
      <p:sp>
        <p:nvSpPr>
          <p:cNvPr id="3" name="Espace réservé du contenu 2"/>
          <p:cNvSpPr>
            <a:spLocks noGrp="1"/>
          </p:cNvSpPr>
          <p:nvPr>
            <p:ph sz="quarter" idx="13"/>
          </p:nvPr>
        </p:nvSpPr>
        <p:spPr>
          <a:xfrm>
            <a:off x="609600" y="1600200"/>
            <a:ext cx="4034408" cy="3989040"/>
          </a:xfrm>
        </p:spPr>
        <p:txBody>
          <a:bodyPr>
            <a:normAutofit fontScale="92500" lnSpcReduction="10000"/>
          </a:bodyPr>
          <a:lstStyle/>
          <a:p>
            <a:r>
              <a:rPr lang="fr-CA" sz="2000" dirty="0"/>
              <a:t>Dans la projection orthographique, le champ de vision 3D (ou la fenêtre 3D) </a:t>
            </a:r>
            <a:r>
              <a:rPr lang="fr-CA" sz="2000" b="1" u="sng" dirty="0"/>
              <a:t>est un parallélépipède</a:t>
            </a:r>
            <a:r>
              <a:rPr lang="fr-CA" sz="2000" dirty="0"/>
              <a:t>. </a:t>
            </a:r>
          </a:p>
          <a:p>
            <a:r>
              <a:rPr lang="fr-CA" sz="2000" dirty="0"/>
              <a:t>Tous les objets 3D (en partie ou en totalité) qui sont situés à l’intérieur de ce parallélépipède sont projetés sur le plan de projection 2D (dans le cas qui nous concerne sur le canevas).</a:t>
            </a:r>
          </a:p>
          <a:p>
            <a:r>
              <a:rPr lang="fr-CA" sz="2000" dirty="0"/>
              <a:t>Tous les objets 3D (en partie ou en totalité) qui sont situés à l’extérieur de ce parallélépipède ne sont pas projetés sur le plan de projection 2D (ils ne sont pas visibles).</a:t>
            </a:r>
          </a:p>
          <a:p>
            <a:endParaRPr lang="fr-CA" sz="2000" dirty="0"/>
          </a:p>
        </p:txBody>
      </p:sp>
      <p:pic>
        <p:nvPicPr>
          <p:cNvPr id="5" name="Image 4"/>
          <p:cNvPicPr/>
          <p:nvPr/>
        </p:nvPicPr>
        <p:blipFill>
          <a:blip r:embed="rId2" cstate="print">
            <a:extLst>
              <a:ext uri="{28A0092B-C50C-407E-A947-70E740481C1C}">
                <a14:useLocalDpi xmlns:a14="http://schemas.microsoft.com/office/drawing/2010/main" val="0"/>
              </a:ext>
            </a:extLst>
          </a:blip>
          <a:stretch>
            <a:fillRect/>
          </a:stretch>
        </p:blipFill>
        <p:spPr>
          <a:xfrm>
            <a:off x="4716016" y="1628800"/>
            <a:ext cx="3752698" cy="381642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La projection orthographique (2)</a:t>
            </a:r>
          </a:p>
        </p:txBody>
      </p:sp>
      <p:sp>
        <p:nvSpPr>
          <p:cNvPr id="3" name="Espace réservé du contenu 2"/>
          <p:cNvSpPr>
            <a:spLocks noGrp="1"/>
          </p:cNvSpPr>
          <p:nvPr>
            <p:ph sz="quarter" idx="13"/>
          </p:nvPr>
        </p:nvSpPr>
        <p:spPr>
          <a:xfrm>
            <a:off x="609600" y="1600200"/>
            <a:ext cx="4178424" cy="4205064"/>
          </a:xfrm>
        </p:spPr>
        <p:txBody>
          <a:bodyPr>
            <a:normAutofit/>
          </a:bodyPr>
          <a:lstStyle/>
          <a:p>
            <a:r>
              <a:rPr lang="fr-CA" sz="1800" dirty="0"/>
              <a:t>La particularité de ce type de projection, c’est que les tailles et les angles des objets 3D sont intacts. Si vous faites avancer ou reculer (sur l’axe des Z) un objet 3D, vous n’aurez pas l’impression qu’il recule ou qu’il avance.</a:t>
            </a:r>
          </a:p>
          <a:p>
            <a:r>
              <a:rPr lang="fr-CA" sz="1800" dirty="0"/>
              <a:t>De la même manière, si vous modifiez la taille en profondeur (sur l’axe des Z) d’un objet 3D, vous n’aurez pas l’impression que sa taille est modifiée.</a:t>
            </a:r>
          </a:p>
          <a:p>
            <a:r>
              <a:rPr lang="fr-CA" sz="1800" dirty="0"/>
              <a:t>Démo: </a:t>
            </a:r>
            <a:br>
              <a:rPr lang="fr-CA" sz="1800" dirty="0"/>
            </a:br>
            <a:r>
              <a:rPr lang="fr-CA" sz="1800" dirty="0">
                <a:hlinkClick r:id="rId2" action="ppaction://hlinkfile"/>
              </a:rPr>
              <a:t>10-A-1 Web GL - Animation.htm</a:t>
            </a:r>
            <a:endParaRPr lang="fr-CA" sz="1800" dirty="0"/>
          </a:p>
        </p:txBody>
      </p:sp>
      <p:pic>
        <p:nvPicPr>
          <p:cNvPr id="5" name="Image 4"/>
          <p:cNvPicPr/>
          <p:nvPr/>
        </p:nvPicPr>
        <p:blipFill>
          <a:blip r:embed="rId3" cstate="print">
            <a:extLst>
              <a:ext uri="{28A0092B-C50C-407E-A947-70E740481C1C}">
                <a14:useLocalDpi xmlns:a14="http://schemas.microsoft.com/office/drawing/2010/main" val="0"/>
              </a:ext>
            </a:extLst>
          </a:blip>
          <a:stretch>
            <a:fillRect/>
          </a:stretch>
        </p:blipFill>
        <p:spPr>
          <a:xfrm>
            <a:off x="4788024" y="1628800"/>
            <a:ext cx="3680690" cy="39604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La projection orthographique (3)</a:t>
            </a:r>
          </a:p>
        </p:txBody>
      </p:sp>
      <p:sp>
        <p:nvSpPr>
          <p:cNvPr id="3" name="Espace réservé du contenu 2"/>
          <p:cNvSpPr>
            <a:spLocks noGrp="1"/>
          </p:cNvSpPr>
          <p:nvPr>
            <p:ph sz="quarter" idx="13"/>
          </p:nvPr>
        </p:nvSpPr>
        <p:spPr>
          <a:xfrm>
            <a:off x="609600" y="4365104"/>
            <a:ext cx="7490792" cy="1224136"/>
          </a:xfrm>
        </p:spPr>
        <p:txBody>
          <a:bodyPr>
            <a:normAutofit lnSpcReduction="10000"/>
          </a:bodyPr>
          <a:lstStyle/>
          <a:p>
            <a:r>
              <a:rPr lang="fr-CA" sz="2000" dirty="0"/>
              <a:t>On n’a pas l’impression que l’objet avance ou recule car ses vertex frappent le plan de projection toujours au même endroit et ce, peu importe la distance qu’il y a entre le plan de projection et le vertex. C’est comme si l’axe des Z n’existait pas.</a:t>
            </a:r>
          </a:p>
        </p:txBody>
      </p:sp>
      <p:pic>
        <p:nvPicPr>
          <p:cNvPr id="1026" name="Picture 2"/>
          <p:cNvPicPr>
            <a:picLocks noChangeAspect="1" noChangeArrowheads="1"/>
          </p:cNvPicPr>
          <p:nvPr/>
        </p:nvPicPr>
        <p:blipFill>
          <a:blip r:embed="rId2" cstate="print"/>
          <a:srcRect/>
          <a:stretch>
            <a:fillRect/>
          </a:stretch>
        </p:blipFill>
        <p:spPr bwMode="auto">
          <a:xfrm>
            <a:off x="1403648" y="1412776"/>
            <a:ext cx="5402610" cy="2857804"/>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La projection orthographique (4)</a:t>
            </a:r>
          </a:p>
        </p:txBody>
      </p:sp>
      <p:sp>
        <p:nvSpPr>
          <p:cNvPr id="3" name="Espace réservé du contenu 2"/>
          <p:cNvSpPr>
            <a:spLocks noGrp="1"/>
          </p:cNvSpPr>
          <p:nvPr>
            <p:ph sz="quarter" idx="13"/>
          </p:nvPr>
        </p:nvSpPr>
        <p:spPr>
          <a:xfrm>
            <a:off x="609600" y="1600200"/>
            <a:ext cx="7562800" cy="3989040"/>
          </a:xfrm>
        </p:spPr>
        <p:txBody>
          <a:bodyPr>
            <a:normAutofit lnSpcReduction="10000"/>
          </a:bodyPr>
          <a:lstStyle/>
          <a:p>
            <a:r>
              <a:rPr lang="fr-CA" sz="2000" dirty="0"/>
              <a:t>De plus, pour être réaliste, cette fenêtre (ou ce plan de projection) doit respecter le rapport largeur/hauteur du canevas.</a:t>
            </a:r>
          </a:p>
          <a:p>
            <a:r>
              <a:rPr lang="fr-CA" sz="2000" dirty="0"/>
              <a:t>Ici, les proportions ne sont pas respectées. Le rapport largeur/hauteur du canevas est de 1/1 tandis que le rapport largeur/hauteur de la fenêtre 3D (plan de projection est de 2/1).</a:t>
            </a:r>
          </a:p>
          <a:p>
            <a:endParaRPr lang="fr-CA" sz="2000" dirty="0"/>
          </a:p>
          <a:p>
            <a:endParaRPr lang="fr-CA" sz="2000" dirty="0"/>
          </a:p>
          <a:p>
            <a:endParaRPr lang="fr-CA" sz="2000" dirty="0"/>
          </a:p>
          <a:p>
            <a:endParaRPr lang="fr-CA" sz="2000" dirty="0"/>
          </a:p>
          <a:p>
            <a:r>
              <a:rPr lang="fr-CA" sz="2000" dirty="0">
                <a:hlinkClick r:id="rId2" action="ppaction://hlinkfile"/>
              </a:rPr>
              <a:t>10-A-2-1 Web GL - Fenêtre plus large que haute.htm</a:t>
            </a:r>
            <a:endParaRPr lang="fr-CA" sz="2000" dirty="0"/>
          </a:p>
          <a:p>
            <a:pPr>
              <a:buNone/>
            </a:pPr>
            <a:endParaRPr lang="fr-CA" sz="2000" dirty="0"/>
          </a:p>
          <a:p>
            <a:pPr>
              <a:buNone/>
            </a:pPr>
            <a:endParaRPr lang="fr-CA" sz="2000" dirty="0"/>
          </a:p>
          <a:p>
            <a:pPr>
              <a:buNone/>
            </a:pPr>
            <a:endParaRPr lang="fr-CA" sz="2000" dirty="0"/>
          </a:p>
          <a:p>
            <a:pPr>
              <a:buNone/>
            </a:pPr>
            <a:endParaRPr lang="fr-CA" sz="2000" dirty="0"/>
          </a:p>
        </p:txBody>
      </p:sp>
      <p:pic>
        <p:nvPicPr>
          <p:cNvPr id="6" name="Image 5"/>
          <p:cNvPicPr/>
          <p:nvPr/>
        </p:nvPicPr>
        <p:blipFill>
          <a:blip r:embed="rId3" cstate="print"/>
          <a:srcRect r="50104"/>
          <a:stretch>
            <a:fillRect/>
          </a:stretch>
        </p:blipFill>
        <p:spPr>
          <a:xfrm>
            <a:off x="1115616" y="3501008"/>
            <a:ext cx="5184576" cy="576064"/>
          </a:xfrm>
          <a:prstGeom prst="rect">
            <a:avLst/>
          </a:prstGeom>
        </p:spPr>
      </p:pic>
      <p:pic>
        <p:nvPicPr>
          <p:cNvPr id="7" name="Image 6"/>
          <p:cNvPicPr/>
          <p:nvPr/>
        </p:nvPicPr>
        <p:blipFill rotWithShape="1">
          <a:blip r:embed="rId4" cstate="print">
            <a:extLst>
              <a:ext uri="{28A0092B-C50C-407E-A947-70E740481C1C}">
                <a14:useLocalDpi xmlns:a14="http://schemas.microsoft.com/office/drawing/2010/main" val="0"/>
              </a:ext>
            </a:extLst>
          </a:blip>
          <a:srcRect t="18531"/>
          <a:stretch/>
        </p:blipFill>
        <p:spPr bwMode="auto">
          <a:xfrm>
            <a:off x="1115616" y="4293096"/>
            <a:ext cx="5112568" cy="504056"/>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La projection orthographique (5)</a:t>
            </a:r>
          </a:p>
        </p:txBody>
      </p:sp>
      <p:sp>
        <p:nvSpPr>
          <p:cNvPr id="9" name="Espace réservé du contenu 8"/>
          <p:cNvSpPr>
            <a:spLocks noGrp="1"/>
          </p:cNvSpPr>
          <p:nvPr>
            <p:ph sz="quarter" idx="13"/>
          </p:nvPr>
        </p:nvSpPr>
        <p:spPr>
          <a:xfrm>
            <a:off x="609600" y="1412776"/>
            <a:ext cx="7924800" cy="4320480"/>
          </a:xfrm>
        </p:spPr>
        <p:txBody>
          <a:bodyPr>
            <a:normAutofit/>
          </a:bodyPr>
          <a:lstStyle/>
          <a:p>
            <a:r>
              <a:rPr lang="fr-CA" sz="2000" dirty="0"/>
              <a:t>Ici aussi les proportions ne sont pas respectées. </a:t>
            </a:r>
          </a:p>
          <a:p>
            <a:r>
              <a:rPr lang="fr-CA" sz="2000" dirty="0"/>
              <a:t>Le rapport largeur/hauteur du canevas est de 4/1 tandis que le rapport largeur/hauteur de la fenêtre 3D est de 1/1.</a:t>
            </a:r>
          </a:p>
          <a:p>
            <a:endParaRPr lang="fr-CA" sz="2000" dirty="0"/>
          </a:p>
          <a:p>
            <a:endParaRPr lang="fr-CA" sz="2000" dirty="0"/>
          </a:p>
          <a:p>
            <a:endParaRPr lang="fr-CA" sz="2000" dirty="0"/>
          </a:p>
          <a:p>
            <a:r>
              <a:rPr lang="fr-CA" sz="2000" dirty="0">
                <a:hlinkClick r:id="rId2" action="ppaction://hlinkfile"/>
              </a:rPr>
              <a:t>10-A-2-2 Web GL - Canevas plus large que haut.htm</a:t>
            </a:r>
            <a:endParaRPr lang="fr-CA" sz="2000" dirty="0"/>
          </a:p>
          <a:p>
            <a:pPr>
              <a:buNone/>
            </a:pPr>
            <a:endParaRPr lang="fr-CA" sz="2000" dirty="0"/>
          </a:p>
          <a:p>
            <a:endParaRPr lang="fr-CA" sz="2000" dirty="0"/>
          </a:p>
        </p:txBody>
      </p:sp>
      <p:pic>
        <p:nvPicPr>
          <p:cNvPr id="10" name="Image 9"/>
          <p:cNvPicPr/>
          <p:nvPr/>
        </p:nvPicPr>
        <p:blipFill>
          <a:blip r:embed="rId3" cstate="print"/>
          <a:srcRect r="47582" b="-67550"/>
          <a:stretch>
            <a:fillRect/>
          </a:stretch>
        </p:blipFill>
        <p:spPr>
          <a:xfrm>
            <a:off x="1115616" y="2708920"/>
            <a:ext cx="5328592" cy="936104"/>
          </a:xfrm>
          <a:prstGeom prst="rect">
            <a:avLst/>
          </a:prstGeom>
        </p:spPr>
      </p:pic>
      <p:pic>
        <p:nvPicPr>
          <p:cNvPr id="11" name="Image 10"/>
          <p:cNvPicPr/>
          <p:nvPr/>
        </p:nvPicPr>
        <p:blipFill>
          <a:blip r:embed="rId4" cstate="print">
            <a:extLst>
              <a:ext uri="{28A0092B-C50C-407E-A947-70E740481C1C}">
                <a14:useLocalDpi xmlns:a14="http://schemas.microsoft.com/office/drawing/2010/main" val="0"/>
              </a:ext>
            </a:extLst>
          </a:blip>
          <a:stretch>
            <a:fillRect/>
          </a:stretch>
        </p:blipFill>
        <p:spPr>
          <a:xfrm>
            <a:off x="1115616" y="3429000"/>
            <a:ext cx="5112568" cy="43204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La projection orthographique (6)</a:t>
            </a:r>
          </a:p>
        </p:txBody>
      </p:sp>
      <p:sp>
        <p:nvSpPr>
          <p:cNvPr id="3" name="Espace réservé du contenu 2"/>
          <p:cNvSpPr>
            <a:spLocks noGrp="1"/>
          </p:cNvSpPr>
          <p:nvPr>
            <p:ph sz="quarter" idx="13"/>
          </p:nvPr>
        </p:nvSpPr>
        <p:spPr>
          <a:xfrm>
            <a:off x="609600" y="1412776"/>
            <a:ext cx="7562800" cy="4176464"/>
          </a:xfrm>
        </p:spPr>
        <p:txBody>
          <a:bodyPr>
            <a:normAutofit/>
          </a:bodyPr>
          <a:lstStyle/>
          <a:p>
            <a:r>
              <a:rPr lang="fr-CA" sz="2000" dirty="0"/>
              <a:t>Pour régler ce problème, il est possible d’ajuster la taille de la fenêtre 3D de manière à conserver les proportions du canevas.</a:t>
            </a:r>
          </a:p>
          <a:p>
            <a:r>
              <a:rPr lang="fr-CA" sz="2000" dirty="0"/>
              <a:t>Ici, le rapport largeur/hauteur du canevas est de 4/1 et le rapport largeur/hauteur de la fenêtre 3D est également 4/1. </a:t>
            </a:r>
          </a:p>
          <a:p>
            <a:endParaRPr lang="fr-CA" sz="2000" dirty="0"/>
          </a:p>
          <a:p>
            <a:endParaRPr lang="fr-CA" sz="2000" dirty="0"/>
          </a:p>
          <a:p>
            <a:endParaRPr lang="fr-CA" sz="2000" dirty="0"/>
          </a:p>
          <a:p>
            <a:endParaRPr lang="fr-CA" sz="2000" dirty="0">
              <a:hlinkClick r:id="rId2" action="ppaction://hlinkfile"/>
            </a:endParaRPr>
          </a:p>
          <a:p>
            <a:r>
              <a:rPr lang="fr-CA" sz="2000" dirty="0">
                <a:hlinkClick r:id="rId2" action="ppaction://hlinkfile"/>
              </a:rPr>
              <a:t>10-A-2-3 Web GL - Fenêtres proportionnelles au canevas.htm</a:t>
            </a:r>
            <a:endParaRPr lang="fr-CA" sz="2000" dirty="0"/>
          </a:p>
          <a:p>
            <a:r>
              <a:rPr lang="fr-CA" sz="2000" dirty="0"/>
              <a:t>Une dernière solution est de toujours créer un canevas carré.</a:t>
            </a:r>
          </a:p>
          <a:p>
            <a:pPr>
              <a:buNone/>
            </a:pPr>
            <a:endParaRPr lang="fr-CA" sz="2000" dirty="0"/>
          </a:p>
          <a:p>
            <a:endParaRPr lang="fr-CA" sz="2000" dirty="0"/>
          </a:p>
          <a:p>
            <a:endParaRPr lang="fr-CA" sz="2000" dirty="0"/>
          </a:p>
          <a:p>
            <a:endParaRPr lang="fr-CA" sz="2000" dirty="0"/>
          </a:p>
          <a:p>
            <a:pPr>
              <a:buNone/>
            </a:pPr>
            <a:endParaRPr lang="fr-CA" sz="2000" dirty="0"/>
          </a:p>
          <a:p>
            <a:pPr>
              <a:buNone/>
            </a:pPr>
            <a:endParaRPr lang="fr-CA" sz="2000" dirty="0"/>
          </a:p>
          <a:p>
            <a:pPr>
              <a:buNone/>
            </a:pPr>
            <a:endParaRPr lang="fr-CA" sz="2000" dirty="0"/>
          </a:p>
          <a:p>
            <a:pPr>
              <a:buNone/>
            </a:pPr>
            <a:endParaRPr lang="fr-CA" sz="2000" dirty="0"/>
          </a:p>
        </p:txBody>
      </p:sp>
      <p:pic>
        <p:nvPicPr>
          <p:cNvPr id="8" name="Image 7"/>
          <p:cNvPicPr/>
          <p:nvPr/>
        </p:nvPicPr>
        <p:blipFill>
          <a:blip r:embed="rId3" cstate="print"/>
          <a:stretch>
            <a:fillRect/>
          </a:stretch>
        </p:blipFill>
        <p:spPr>
          <a:xfrm>
            <a:off x="1043608" y="3933056"/>
            <a:ext cx="7395667" cy="599186"/>
          </a:xfrm>
          <a:prstGeom prst="rect">
            <a:avLst/>
          </a:prstGeom>
        </p:spPr>
      </p:pic>
      <p:pic>
        <p:nvPicPr>
          <p:cNvPr id="5" name="Image 4"/>
          <p:cNvPicPr/>
          <p:nvPr/>
        </p:nvPicPr>
        <p:blipFill>
          <a:blip r:embed="rId4" cstate="print"/>
          <a:srcRect r="47582" b="-67550"/>
          <a:stretch>
            <a:fillRect/>
          </a:stretch>
        </p:blipFill>
        <p:spPr>
          <a:xfrm>
            <a:off x="1043608" y="3068960"/>
            <a:ext cx="5328592" cy="93610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La projection en perspective (1)</a:t>
            </a:r>
          </a:p>
        </p:txBody>
      </p:sp>
      <p:sp>
        <p:nvSpPr>
          <p:cNvPr id="3" name="Espace réservé du contenu 2"/>
          <p:cNvSpPr>
            <a:spLocks noGrp="1"/>
          </p:cNvSpPr>
          <p:nvPr>
            <p:ph sz="quarter" idx="13"/>
          </p:nvPr>
        </p:nvSpPr>
        <p:spPr>
          <a:xfrm>
            <a:off x="609600" y="1600200"/>
            <a:ext cx="4034408" cy="3989040"/>
          </a:xfrm>
        </p:spPr>
        <p:txBody>
          <a:bodyPr>
            <a:normAutofit lnSpcReduction="10000"/>
          </a:bodyPr>
          <a:lstStyle/>
          <a:p>
            <a:r>
              <a:rPr lang="fr-CA" sz="2000" dirty="0"/>
              <a:t>Dans la projection en perspective, le champ de vision 3D </a:t>
            </a:r>
            <a:r>
              <a:rPr lang="fr-CA" sz="2000" b="1" u="sng" dirty="0"/>
              <a:t>est une pyramide tronquée</a:t>
            </a:r>
            <a:r>
              <a:rPr lang="fr-CA" sz="2000" dirty="0"/>
              <a:t>. </a:t>
            </a:r>
          </a:p>
          <a:p>
            <a:r>
              <a:rPr lang="fr-CA" sz="2000" dirty="0"/>
              <a:t>Tous les objets 3D (en partie ou en totalité) qui sont situés à l’intérieur de cette pyramide sont projetés sur le plan de projection 2D.</a:t>
            </a:r>
          </a:p>
          <a:p>
            <a:r>
              <a:rPr lang="fr-CA" sz="2000" dirty="0"/>
              <a:t>Tous les objets 3D (en partie ou en totalité) qui sont situés à l’extérieur de cette pyramide ne sont pas projetés sur le plan de projection 2D (ils ne sont pas visibles).</a:t>
            </a:r>
          </a:p>
          <a:p>
            <a:endParaRPr lang="fr-CA" sz="2000" dirty="0"/>
          </a:p>
        </p:txBody>
      </p:sp>
      <p:pic>
        <p:nvPicPr>
          <p:cNvPr id="6" name="Image 5"/>
          <p:cNvPicPr/>
          <p:nvPr/>
        </p:nvPicPr>
        <p:blipFill>
          <a:blip r:embed="rId2" cstate="print">
            <a:extLst>
              <a:ext uri="{28A0092B-C50C-407E-A947-70E740481C1C}">
                <a14:useLocalDpi xmlns:a14="http://schemas.microsoft.com/office/drawing/2010/main" val="0"/>
              </a:ext>
            </a:extLst>
          </a:blip>
          <a:stretch>
            <a:fillRect/>
          </a:stretch>
        </p:blipFill>
        <p:spPr>
          <a:xfrm>
            <a:off x="4644008" y="1700808"/>
            <a:ext cx="4248472" cy="3456384"/>
          </a:xfrm>
          <a:prstGeom prst="rect">
            <a:avLst/>
          </a:prstGeom>
        </p:spPr>
      </p:pic>
    </p:spTree>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3488</TotalTime>
  <Words>1390</Words>
  <Application>Microsoft Office PowerPoint</Application>
  <PresentationFormat>Affichage à l'écran (4:3)</PresentationFormat>
  <Paragraphs>106</Paragraphs>
  <Slides>18</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18</vt:i4>
      </vt:variant>
    </vt:vector>
  </HeadingPairs>
  <TitlesOfParts>
    <vt:vector size="21" baseType="lpstr">
      <vt:lpstr>Arial</vt:lpstr>
      <vt:lpstr>Arial Narrow</vt:lpstr>
      <vt:lpstr>Horizon</vt:lpstr>
      <vt:lpstr>10-A webgl et la projection</vt:lpstr>
      <vt:lpstr>La projection</vt:lpstr>
      <vt:lpstr>La projection orthographique (1)</vt:lpstr>
      <vt:lpstr>La projection orthographique (2)</vt:lpstr>
      <vt:lpstr>La projection orthographique (3)</vt:lpstr>
      <vt:lpstr>La projection orthographique (4)</vt:lpstr>
      <vt:lpstr>La projection orthographique (5)</vt:lpstr>
      <vt:lpstr>La projection orthographique (6)</vt:lpstr>
      <vt:lpstr>La projection en perspective (1)</vt:lpstr>
      <vt:lpstr>La projection en perspective (2)</vt:lpstr>
      <vt:lpstr>La projection en perspective (3)</vt:lpstr>
      <vt:lpstr>La projection en perspective (4)</vt:lpstr>
      <vt:lpstr>La projection en perspective (5)</vt:lpstr>
      <vt:lpstr>La projection en perspective (6)</vt:lpstr>
      <vt:lpstr>La projection en perspective (6)</vt:lpstr>
      <vt:lpstr>Les 2 systèmes de coordonnées (1)</vt:lpstr>
      <vt:lpstr>Les 2 systèmes de coordonnées (2)</vt:lpstr>
      <vt:lpstr>Les 2 systèmes de coordonnées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Alain</dc:creator>
  <cp:lastModifiedBy>Ronald Jean-Julien</cp:lastModifiedBy>
  <cp:revision>615</cp:revision>
  <dcterms:created xsi:type="dcterms:W3CDTF">2013-01-17T15:51:46Z</dcterms:created>
  <dcterms:modified xsi:type="dcterms:W3CDTF">2020-04-10T02:09:16Z</dcterms:modified>
</cp:coreProperties>
</file>