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4" autoAdjust="0"/>
    <p:restoredTop sz="94660"/>
  </p:normalViewPr>
  <p:slideViewPr>
    <p:cSldViewPr>
      <p:cViewPr varScale="1">
        <p:scale>
          <a:sx n="75" d="100"/>
          <a:sy n="75" d="100"/>
        </p:scale>
        <p:origin x="72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8B : </a:t>
            </a:r>
            <a:r>
              <a:rPr lang="fr-CA" b="1" i="1" dirty="0" err="1"/>
              <a:t>WebGL</a:t>
            </a:r>
            <a:r>
              <a:rPr lang="fr-CA" b="1" dirty="0"/>
              <a:t> et LES OBJETS 3d COMPLEXES</a:t>
            </a:r>
            <a:endParaRPr lang="fr-CA" b="1" i="1" dirty="0"/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d’objet 3D complexe: </a:t>
            </a:r>
            <a:br>
              <a:rPr lang="fr-CA" dirty="0"/>
            </a:br>
            <a:r>
              <a:rPr lang="fr-CA" dirty="0"/>
              <a:t>le maillage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898504" cy="4114800"/>
          </a:xfrm>
        </p:spPr>
        <p:txBody>
          <a:bodyPr>
            <a:normAutofit/>
          </a:bodyPr>
          <a:lstStyle/>
          <a:p>
            <a:r>
              <a:rPr lang="fr-CA" sz="2000" dirty="0"/>
              <a:t>Une autre technique pour créer un objet 3D complexe est de créer un maillage.</a:t>
            </a:r>
          </a:p>
          <a:p>
            <a:r>
              <a:rPr lang="fr-CA" sz="2000" dirty="0"/>
              <a:t>Un maillage est un objet 3D défini par un tableau de vertex. À partir de ces vertex, on crée des cellules nommés polytopes.</a:t>
            </a:r>
          </a:p>
          <a:p>
            <a:r>
              <a:rPr lang="fr-CA" sz="2000" dirty="0"/>
              <a:t>Un polytope est une figure géométrique qui relie n vertex parmi l’ensemble de vertex. Par exemple, ici, les polytopes sont des triangles. Chaque triangle relie 3 vertex.</a:t>
            </a:r>
          </a:p>
          <a:p>
            <a:endParaRPr lang="fr-CA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484784"/>
            <a:ext cx="2774415" cy="294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d’objet 3D complexe: </a:t>
            </a:r>
            <a:br>
              <a:rPr lang="fr-CA" dirty="0"/>
            </a:br>
            <a:r>
              <a:rPr lang="fr-CA" dirty="0"/>
              <a:t>le maillage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898504" cy="4114800"/>
          </a:xfrm>
        </p:spPr>
        <p:txBody>
          <a:bodyPr>
            <a:normAutofit/>
          </a:bodyPr>
          <a:lstStyle/>
          <a:p>
            <a:r>
              <a:rPr lang="fr-CA" sz="2000" dirty="0"/>
              <a:t>Il est possible d’utiliser d’autres polytopes. Par exemple, ici, les polytopes sont des tétragones. Chacun d’eux relie 4 vertex.</a:t>
            </a:r>
          </a:p>
          <a:p>
            <a:r>
              <a:rPr lang="fr-CA" sz="2000" dirty="0"/>
              <a:t>Habituellement, on utilise des triangles car on ne peut pas plier un triangle en utilisant ses vertex. </a:t>
            </a:r>
          </a:p>
          <a:p>
            <a:r>
              <a:rPr lang="fr-CA" sz="2000" dirty="0"/>
              <a:t>Un triangle est toujours bidimensionnel tandis qu’il est possible pour un tétragone d’être tridimensionnel.</a:t>
            </a:r>
          </a:p>
          <a:p>
            <a:endParaRPr lang="fr-CA" sz="2000" dirty="0"/>
          </a:p>
          <a:p>
            <a:endParaRPr lang="fr-CA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772816"/>
            <a:ext cx="1466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d’objet 3D complexe:</a:t>
            </a:r>
            <a:br>
              <a:rPr lang="fr-CA" dirty="0"/>
            </a:br>
            <a:r>
              <a:rPr lang="fr-CA" dirty="0"/>
              <a:t>le maillage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834608" cy="4114800"/>
          </a:xfrm>
        </p:spPr>
        <p:txBody>
          <a:bodyPr>
            <a:normAutofit/>
          </a:bodyPr>
          <a:lstStyle/>
          <a:p>
            <a:r>
              <a:rPr lang="fr-CA" sz="2000" dirty="0"/>
              <a:t>Pur créer un objet 3D complexe selon cette technique, nous allons procéder de la manière suivante:</a:t>
            </a:r>
          </a:p>
          <a:p>
            <a:pPr lvl="1"/>
            <a:r>
              <a:rPr lang="fr-CA" sz="2000" dirty="0"/>
              <a:t>Nous allons créer tous les vertex du maillage de l’objet 3D.</a:t>
            </a:r>
          </a:p>
          <a:p>
            <a:pPr lvl="1"/>
            <a:r>
              <a:rPr lang="fr-CA" sz="2000" dirty="0"/>
              <a:t>Nous allons associer une couleur à chaque vertex.</a:t>
            </a:r>
          </a:p>
          <a:p>
            <a:pPr lvl="1"/>
            <a:r>
              <a:rPr lang="fr-CA" sz="2000" dirty="0"/>
              <a:t>Puis, nous allons créer le maillage (c’est-à-dire les polytopes)</a:t>
            </a:r>
          </a:p>
          <a:p>
            <a:pPr lvl="1"/>
            <a:r>
              <a:rPr lang="fr-CA" sz="2000" dirty="0"/>
              <a:t>Au niveau du dessin, nous allons dessiner ces polytopes.</a:t>
            </a:r>
          </a:p>
          <a:p>
            <a:pPr lvl="1">
              <a:buNone/>
            </a:pPr>
            <a:endParaRPr lang="fr-CA" sz="2000" dirty="0"/>
          </a:p>
          <a:p>
            <a:pPr lvl="1">
              <a:buNone/>
            </a:pPr>
            <a:endParaRPr lang="fr-CA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(1)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80648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Ici le cube a 10 vertex. 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556792"/>
            <a:ext cx="2222376" cy="243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3" y="1844824"/>
            <a:ext cx="4464496" cy="373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508104" y="3933056"/>
            <a:ext cx="3168352" cy="1612776"/>
          </a:xfrm>
        </p:spPr>
        <p:txBody>
          <a:bodyPr>
            <a:normAutofit lnSpcReduction="10000"/>
          </a:bodyPr>
          <a:lstStyle/>
          <a:p>
            <a:r>
              <a:rPr lang="fr-CA" sz="2000" dirty="0"/>
              <a:t>L’ordre des vertex est très important car cela va déterminer son numéro lorsque nous allons créer le maillage.</a:t>
            </a:r>
          </a:p>
          <a:p>
            <a:pPr lvl="1">
              <a:buNone/>
            </a:pPr>
            <a:endParaRPr lang="fr-CA" sz="2000" dirty="0"/>
          </a:p>
          <a:p>
            <a:pPr lvl="1">
              <a:buNone/>
            </a:pPr>
            <a:endParaRPr lang="fr-CA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(2)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80648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À chacun des 10 vertex, on associe une couleur.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71723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484784"/>
            <a:ext cx="1968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(3)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80648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Puis, nous créons le maillage.  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412775"/>
            <a:ext cx="2033650" cy="22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4329088" cy="37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436096" y="3717032"/>
            <a:ext cx="3168352" cy="1872208"/>
          </a:xfrm>
        </p:spPr>
        <p:txBody>
          <a:bodyPr>
            <a:normAutofit fontScale="92500" lnSpcReduction="10000"/>
          </a:bodyPr>
          <a:lstStyle/>
          <a:p>
            <a:r>
              <a:rPr lang="fr-CA" sz="2000" dirty="0"/>
              <a:t>Ici, on a 2 types de polytopes: les triangles qui relient 3 vertex et les droites qui relient 2 vertex.</a:t>
            </a:r>
          </a:p>
          <a:p>
            <a:r>
              <a:rPr lang="fr-CA" sz="2000" dirty="0"/>
              <a:t>Les vertex des droites sont à la fin du tableau.</a:t>
            </a:r>
          </a:p>
          <a:p>
            <a:pPr lvl="1">
              <a:buNone/>
            </a:pPr>
            <a:endParaRPr lang="fr-CA" sz="2000" dirty="0"/>
          </a:p>
          <a:p>
            <a:pPr lvl="1">
              <a:buNone/>
            </a:pPr>
            <a:endParaRPr lang="fr-CA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(4)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412776"/>
            <a:ext cx="1968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4329088" cy="37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292080" y="3645024"/>
            <a:ext cx="3312368" cy="1728192"/>
          </a:xfrm>
        </p:spPr>
        <p:txBody>
          <a:bodyPr>
            <a:normAutofit/>
          </a:bodyPr>
          <a:lstStyle/>
          <a:p>
            <a:r>
              <a:rPr lang="fr-CA" sz="2000" dirty="0"/>
              <a:t>Observez que, pour mailler, on utilise le numéro du vertex et non pas le vertex lui-même.</a:t>
            </a:r>
          </a:p>
          <a:p>
            <a:pPr lvl="1">
              <a:buNone/>
            </a:pPr>
            <a:endParaRPr lang="fr-CA" sz="2000" dirty="0"/>
          </a:p>
          <a:p>
            <a:pPr lvl="1">
              <a:buNone/>
            </a:pPr>
            <a:endParaRPr lang="fr-CA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(5)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412776"/>
            <a:ext cx="1968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71600" y="4437112"/>
            <a:ext cx="7200800" cy="1368152"/>
          </a:xfrm>
        </p:spPr>
        <p:txBody>
          <a:bodyPr>
            <a:normAutofit/>
          </a:bodyPr>
          <a:lstStyle/>
          <a:p>
            <a:r>
              <a:rPr lang="fr-CA" sz="2000" dirty="0"/>
              <a:t>A la fin de la création du maillage, on indique combien de triangles seront créés et combien de droites seront créées.</a:t>
            </a:r>
          </a:p>
          <a:p>
            <a:r>
              <a:rPr lang="fr-CA" sz="2000" dirty="0"/>
              <a:t>Cela va être utilisé plus tard lorsque nous allons dessiner.</a:t>
            </a:r>
          </a:p>
          <a:p>
            <a:pPr lvl="1">
              <a:buNone/>
            </a:pPr>
            <a:endParaRPr lang="fr-CA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807"/>
            <a:ext cx="5112568" cy="218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(6)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212976"/>
            <a:ext cx="1968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95536" y="3429000"/>
            <a:ext cx="5616624" cy="2232248"/>
          </a:xfrm>
        </p:spPr>
        <p:txBody>
          <a:bodyPr>
            <a:normAutofit lnSpcReduction="10000"/>
          </a:bodyPr>
          <a:lstStyle/>
          <a:p>
            <a:r>
              <a:rPr lang="fr-CA" sz="2000" dirty="0"/>
              <a:t>Au niveau du dessin, on transmet les vertex et ses couleurs d’un seul coup au </a:t>
            </a:r>
            <a:r>
              <a:rPr lang="fr-CA" sz="2000" b="1" i="1" dirty="0"/>
              <a:t>vertex </a:t>
            </a:r>
            <a:r>
              <a:rPr lang="fr-CA" sz="2000" b="1" i="1" dirty="0" err="1"/>
              <a:t>shader</a:t>
            </a:r>
            <a:r>
              <a:rPr lang="fr-CA" sz="2000" b="1" i="1" dirty="0"/>
              <a:t> </a:t>
            </a:r>
            <a:r>
              <a:rPr lang="fr-CA" sz="2000" dirty="0"/>
              <a:t>comme on le fait habituellement.</a:t>
            </a:r>
          </a:p>
          <a:p>
            <a:r>
              <a:rPr lang="fr-CA" sz="2000" dirty="0"/>
              <a:t>Contrairement à l’objet 3D qui a été créé selon la méthode des sous-objets, on le fait une seule fois car il n’y a qu’un seul tableau de vertex et un seul tableau de couleurs.</a:t>
            </a:r>
          </a:p>
          <a:p>
            <a:pPr lvl="1">
              <a:buNone/>
            </a:pPr>
            <a:endParaRPr lang="fr-CA" sz="2000" dirty="0"/>
          </a:p>
          <a:p>
            <a:pPr lvl="1">
              <a:buNone/>
            </a:pPr>
            <a:endParaRPr lang="fr-CA" sz="2000" dirty="0"/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64087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(7)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212976"/>
            <a:ext cx="1968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95536" y="3140968"/>
            <a:ext cx="5616624" cy="2304256"/>
          </a:xfrm>
        </p:spPr>
        <p:txBody>
          <a:bodyPr>
            <a:normAutofit/>
          </a:bodyPr>
          <a:lstStyle/>
          <a:p>
            <a:r>
              <a:rPr lang="fr-CA" sz="2000" dirty="0"/>
              <a:t>A la fin, on sélectionne le maillage puis on dessine avec </a:t>
            </a:r>
            <a:r>
              <a:rPr lang="fr-CA" sz="2000" dirty="0">
                <a:solidFill>
                  <a:srgbClr val="FFFF00"/>
                </a:solidFill>
              </a:rPr>
              <a:t>.</a:t>
            </a:r>
            <a:r>
              <a:rPr lang="fr-CA" sz="2000" dirty="0" err="1">
                <a:solidFill>
                  <a:srgbClr val="FFFF00"/>
                </a:solidFill>
              </a:rPr>
              <a:t>drawElements</a:t>
            </a:r>
            <a:r>
              <a:rPr lang="fr-CA" sz="2000" dirty="0">
                <a:solidFill>
                  <a:srgbClr val="FFFF00"/>
                </a:solidFill>
              </a:rPr>
              <a:t>()</a:t>
            </a:r>
            <a:r>
              <a:rPr lang="fr-CA" sz="2000" dirty="0"/>
              <a:t> au lieu de dessiner avec </a:t>
            </a:r>
            <a:r>
              <a:rPr lang="fr-CA" sz="2000" dirty="0">
                <a:solidFill>
                  <a:srgbClr val="FFFF00"/>
                </a:solidFill>
              </a:rPr>
              <a:t>.</a:t>
            </a:r>
            <a:r>
              <a:rPr lang="fr-CA" sz="2000" dirty="0" err="1">
                <a:solidFill>
                  <a:srgbClr val="FFFF00"/>
                </a:solidFill>
              </a:rPr>
              <a:t>drawArrays</a:t>
            </a:r>
            <a:r>
              <a:rPr lang="fr-CA" sz="2000" dirty="0">
                <a:solidFill>
                  <a:srgbClr val="FFFF00"/>
                </a:solidFill>
              </a:rPr>
              <a:t>().</a:t>
            </a:r>
          </a:p>
          <a:p>
            <a:r>
              <a:rPr lang="fr-CA" sz="2000" dirty="0"/>
              <a:t>Observez ici qu’on utilise seulement deux (2) types de dessin: les triangles et les droites. Ce sont toujours les mêmes. </a:t>
            </a:r>
          </a:p>
          <a:p>
            <a:pPr lvl="1">
              <a:buNone/>
            </a:pPr>
            <a:endParaRPr lang="fr-CA" sz="2000" dirty="0"/>
          </a:p>
          <a:p>
            <a:pPr lvl="1">
              <a:buNone/>
            </a:pPr>
            <a:endParaRPr lang="fr-CA" sz="2000" dirty="0"/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8229600" cy="119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d’objet 3D complexe: </a:t>
            </a:r>
            <a:br>
              <a:rPr lang="fr-CA" dirty="0"/>
            </a:br>
            <a:r>
              <a:rPr lang="fr-CA" dirty="0"/>
              <a:t>Les sous-objets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834608" cy="4114800"/>
          </a:xfrm>
        </p:spPr>
        <p:txBody>
          <a:bodyPr>
            <a:normAutofit lnSpcReduction="10000"/>
          </a:bodyPr>
          <a:lstStyle/>
          <a:p>
            <a:r>
              <a:rPr lang="fr-CA" sz="2000" dirty="0"/>
              <a:t>Jusqu’à date, les objets 3D que nous avons créés étaient des objets simples. De plus, ces objets étaient des objets plats (des objets 2D placés dans un environnement 3D).</a:t>
            </a:r>
          </a:p>
          <a:p>
            <a:r>
              <a:rPr lang="fr-CA" sz="2000" dirty="0"/>
              <a:t>Une technique pour créer un objet 3D complexe, c’est d’utiliser des sous-objets. Ici, un objet 3D sera un assemblage de sous-objets 3D.</a:t>
            </a:r>
          </a:p>
          <a:p>
            <a:r>
              <a:rPr lang="fr-CA" sz="2000" dirty="0"/>
              <a:t>Pour illustrer cela, considérons un cube vide. Nous pouvons visualiser l’objet « cube vide » comme étant un assemblage de 6 sous-objets (6 carrés vides). Ces 6 carrés vides ne sont pas situés au même endroit dans le plan cartésien, mais c’est quand même un assemblage de sous-objets.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573016"/>
            <a:ext cx="1983179" cy="18109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deux techniques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6266656" cy="3629000"/>
          </a:xfrm>
        </p:spPr>
        <p:txBody>
          <a:bodyPr>
            <a:normAutofit fontScale="92500" lnSpcReduction="20000"/>
          </a:bodyPr>
          <a:lstStyle/>
          <a:p>
            <a:r>
              <a:rPr lang="fr-CA" sz="2000" dirty="0"/>
              <a:t>L’avantage d’utiliser des sous-objets, c’est qu’il possible de se créer une banque d’objets 3D simples puis de les assembler pour former des objets 3D complexes. Cette technique peut être comparée au jeu LEGO.</a:t>
            </a:r>
          </a:p>
          <a:p>
            <a:r>
              <a:rPr lang="fr-CA" sz="2000" dirty="0"/>
              <a:t>Par contre, cette technique a l’inconvénient de créer plusieurs tableaux de vertex (et de couleurs). Il y a donc plusieurs appels au </a:t>
            </a:r>
            <a:r>
              <a:rPr lang="fr-CA" sz="2000" b="1" i="1" dirty="0"/>
              <a:t>vertex </a:t>
            </a:r>
            <a:r>
              <a:rPr lang="fr-CA" sz="2000" b="1" i="1" dirty="0" err="1"/>
              <a:t>shader</a:t>
            </a:r>
            <a:r>
              <a:rPr lang="fr-CA" sz="2000" dirty="0"/>
              <a:t>. Cela ralentit beaucoup le système lorsque plusieurs objets 3D complexes sont présents.</a:t>
            </a:r>
          </a:p>
          <a:p>
            <a:r>
              <a:rPr lang="fr-CA" sz="2000" dirty="0"/>
              <a:t>De plus, le même vertex est répété plusieurs fois. Par exemple, dans le dessin du cube, le vertex d’un coin est répété 3 fois.</a:t>
            </a:r>
          </a:p>
          <a:p>
            <a:r>
              <a:rPr lang="fr-CA" sz="2000" dirty="0"/>
              <a:t>Cette technique est une technique ascendante: </a:t>
            </a:r>
            <a:br>
              <a:rPr lang="fr-CA" sz="2000" dirty="0"/>
            </a:br>
            <a:r>
              <a:rPr lang="fr-CA" sz="2000" dirty="0"/>
              <a:t>du plus simple au plus complexe.</a:t>
            </a: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861048"/>
            <a:ext cx="2232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deux techniques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6050632" cy="3773016"/>
          </a:xfrm>
        </p:spPr>
        <p:txBody>
          <a:bodyPr>
            <a:normAutofit fontScale="92500" lnSpcReduction="20000"/>
          </a:bodyPr>
          <a:lstStyle/>
          <a:p>
            <a:r>
              <a:rPr lang="fr-CA" sz="2000" dirty="0"/>
              <a:t>La technique du maillage requiert un seul tableau de vertex (et de couleurs). Il y a donc 1 seul appel au </a:t>
            </a:r>
            <a:r>
              <a:rPr lang="fr-CA" sz="2000" b="1" i="1" dirty="0"/>
              <a:t>vertex </a:t>
            </a:r>
            <a:r>
              <a:rPr lang="fr-CA" sz="2000" b="1" i="1" dirty="0" err="1"/>
              <a:t>shader</a:t>
            </a:r>
            <a:r>
              <a:rPr lang="fr-CA" sz="2000" dirty="0"/>
              <a:t>. </a:t>
            </a:r>
            <a:r>
              <a:rPr lang="fr-CA" sz="2000" b="1" u="sng" dirty="0">
                <a:solidFill>
                  <a:srgbClr val="FFFF00"/>
                </a:solidFill>
              </a:rPr>
              <a:t>Cela augmente beaucoup la vitesse d’exécution lorsque plusieurs objets 3D sont dessinés</a:t>
            </a:r>
            <a:r>
              <a:rPr lang="fr-CA" sz="2000" dirty="0"/>
              <a:t>.</a:t>
            </a:r>
          </a:p>
          <a:p>
            <a:r>
              <a:rPr lang="fr-CA" sz="2000" dirty="0"/>
              <a:t>Par contre, cette technique a l’inconvénient qu’on doit visualiser l’objet 3D dans sa totalité. Il est plus difficile de réutiliser des objets 3D déjà créés.</a:t>
            </a:r>
          </a:p>
          <a:p>
            <a:r>
              <a:rPr lang="fr-CA" sz="2000" dirty="0"/>
              <a:t>Mais, grâce à cette technique, on peut créer un tableau de vertex universel, c’est-à-dire un tableau de vertex à partir duquel plusieurs sous-objets 3D différents peuvent être créés. </a:t>
            </a:r>
          </a:p>
          <a:p>
            <a:r>
              <a:rPr lang="fr-CA" sz="2000" dirty="0"/>
              <a:t>Cette technique est une technique descendante: </a:t>
            </a:r>
            <a:br>
              <a:rPr lang="fr-CA" sz="2000" dirty="0"/>
            </a:br>
            <a:r>
              <a:rPr lang="fr-CA" sz="2000" dirty="0"/>
              <a:t>du plus complexe au plus simple.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356992"/>
            <a:ext cx="1968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d’objet 3D complexe:</a:t>
            </a:r>
            <a:br>
              <a:rPr lang="fr-CA" dirty="0"/>
            </a:br>
            <a:r>
              <a:rPr lang="fr-CA" dirty="0"/>
              <a:t>Les sous-objets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834608" cy="4114800"/>
          </a:xfrm>
        </p:spPr>
        <p:txBody>
          <a:bodyPr>
            <a:normAutofit/>
          </a:bodyPr>
          <a:lstStyle/>
          <a:p>
            <a:r>
              <a:rPr lang="fr-CA" sz="2000" u="sng" dirty="0"/>
              <a:t>Pour</a:t>
            </a:r>
            <a:r>
              <a:rPr lang="fr-CA" sz="2000" dirty="0"/>
              <a:t> créer un objet 3D complexe, nous allons procéder de la manière suivante:</a:t>
            </a:r>
          </a:p>
          <a:p>
            <a:pPr lvl="1"/>
            <a:r>
              <a:rPr lang="fr-CA" sz="2000" dirty="0"/>
              <a:t>Nous allons créer autant de tableaux de vertex qu’il y a de sous-objets. </a:t>
            </a:r>
          </a:p>
          <a:p>
            <a:pPr lvl="1"/>
            <a:r>
              <a:rPr lang="fr-CA" sz="2000" dirty="0"/>
              <a:t>Nous allons procéder de la même manière pour les couleurs des vertex. </a:t>
            </a:r>
          </a:p>
          <a:p>
            <a:pPr lvl="1"/>
            <a:r>
              <a:rPr lang="fr-CA" sz="2000" dirty="0"/>
              <a:t>Lorsque nous allons dessiner l’objet, nous allons dessiner chacun des sous-objets l’un après l’autre.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573016"/>
            <a:ext cx="1983179" cy="18109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898504" cy="4114800"/>
          </a:xfrm>
        </p:spPr>
        <p:txBody>
          <a:bodyPr>
            <a:normAutofit/>
          </a:bodyPr>
          <a:lstStyle/>
          <a:p>
            <a:r>
              <a:rPr lang="fr-CA" sz="2000" dirty="0"/>
              <a:t>Considérons l’objet 3D suivant. Il est composé de 5 sous-objets: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800" dirty="0"/>
              <a:t>un carré plein qui a un dégradé radial rouge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800" dirty="0"/>
              <a:t>un carré plein qui a un dégradé radial vert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800" dirty="0"/>
              <a:t>un carré vide blanc (pour le contour)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800" dirty="0"/>
              <a:t>un autre carré vide blanc (pour le contour)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800" dirty="0"/>
              <a:t>quatre droites blanches qui relient les coins des deux carrés précédents.</a:t>
            </a: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72816"/>
            <a:ext cx="2232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(2)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036" y="1916832"/>
            <a:ext cx="865896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80648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Cet objet est formé de 5 tableaux de vertex. 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789040"/>
            <a:ext cx="2232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(3)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7632848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Chaque tableau de vertex a été placé dans un tampon (il y a donc 5 tampons).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4149080"/>
            <a:ext cx="5544616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Chaque sous-objet a son propre type de dessin: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>
                <a:solidFill>
                  <a:srgbClr val="FFFF00"/>
                </a:solidFill>
              </a:rPr>
              <a:t>TRIANGLE_FAN</a:t>
            </a:r>
            <a:r>
              <a:rPr lang="fr-CA" sz="2000" spc="30" dirty="0"/>
              <a:t> pour les carrés pleins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>
                <a:solidFill>
                  <a:srgbClr val="FFFF00"/>
                </a:solidFill>
              </a:rPr>
              <a:t>LINE_LOOP</a:t>
            </a:r>
            <a:r>
              <a:rPr lang="fr-CA" sz="2000" spc="30" dirty="0"/>
              <a:t> pour les contours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>
                <a:solidFill>
                  <a:srgbClr val="FFFF00"/>
                </a:solidFill>
              </a:rPr>
              <a:t>LINES</a:t>
            </a:r>
            <a:r>
              <a:rPr lang="fr-CA" sz="2000" spc="30" dirty="0"/>
              <a:t> pour les 4 droites qui relient les carrés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933056"/>
            <a:ext cx="2232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Espace réservé du contenu 12"/>
          <p:cNvPicPr>
            <a:picLocks noGrp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813690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(4)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80648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Nous procédons de la même manière pour les couleurs des vertex.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067550" cy="29337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221088"/>
            <a:ext cx="2232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(5)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Chaque tableau de couleurs a été placé dans un tampon (il y a donc 5 tampons).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645024"/>
            <a:ext cx="2232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75608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objet 3D complexe (6)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1412776"/>
            <a:ext cx="7920880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Au niveau du dessin, nous dessinons chacun des sous-objets l’un après l’autre (dans une boucle </a:t>
            </a:r>
            <a:r>
              <a:rPr lang="fr-CA" sz="2000" spc="30" dirty="0">
                <a:solidFill>
                  <a:srgbClr val="FFFF00"/>
                </a:solidFill>
              </a:rPr>
              <a:t>for</a:t>
            </a:r>
            <a:r>
              <a:rPr lang="fr-CA" sz="2000" spc="30" dirty="0"/>
              <a:t>).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77768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5019</TotalTime>
  <Words>1204</Words>
  <Application>Microsoft Office PowerPoint</Application>
  <PresentationFormat>Affichage à l'écran (4:3)</PresentationFormat>
  <Paragraphs>78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Arial Narrow</vt:lpstr>
      <vt:lpstr>Horizon</vt:lpstr>
      <vt:lpstr>8B : WebGL et LES OBJETS 3d COMPLEXES</vt:lpstr>
      <vt:lpstr>La création d’objet 3D complexe:  Les sous-objets (1)</vt:lpstr>
      <vt:lpstr>La création d’objet 3D complexe: Les sous-objets (2)</vt:lpstr>
      <vt:lpstr>Exemple d’un objet 3D complexe (1)</vt:lpstr>
      <vt:lpstr>Exemple d’un objet 3D complexe (2)</vt:lpstr>
      <vt:lpstr>Exemple d’un objet 3D complexe (3)</vt:lpstr>
      <vt:lpstr>Exemple d’un objet 3D complexe (4)</vt:lpstr>
      <vt:lpstr>Exemple d’un objet 3D complexe (5)</vt:lpstr>
      <vt:lpstr>Exemple d’un objet 3D complexe (6)</vt:lpstr>
      <vt:lpstr>La création d’objet 3D complexe:  le maillage (1)</vt:lpstr>
      <vt:lpstr>La création d’objet 3D complexe:  le maillage (2)</vt:lpstr>
      <vt:lpstr>La création d’objet 3D complexe: le maillage (3)</vt:lpstr>
      <vt:lpstr>Exemple d’un objet 3D complexe (1)</vt:lpstr>
      <vt:lpstr>Exemple d’un objet 3D complexe (2)</vt:lpstr>
      <vt:lpstr>Exemple d’un objet 3D complexe (3)</vt:lpstr>
      <vt:lpstr>Exemple d’un objet 3D complexe (4)</vt:lpstr>
      <vt:lpstr>Exemple d’un objet 3D complexe (5)</vt:lpstr>
      <vt:lpstr>Exemple d’un objet 3D complexe (6)</vt:lpstr>
      <vt:lpstr>Exemple d’un objet 3D complexe (7)</vt:lpstr>
      <vt:lpstr>Comparaison des deux techniques (1)</vt:lpstr>
      <vt:lpstr>Comparaison des deux techniques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Marrero Cesar Gabriel</cp:lastModifiedBy>
  <cp:revision>604</cp:revision>
  <dcterms:created xsi:type="dcterms:W3CDTF">2013-01-17T15:51:46Z</dcterms:created>
  <dcterms:modified xsi:type="dcterms:W3CDTF">2020-04-18T01:08:54Z</dcterms:modified>
</cp:coreProperties>
</file>