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9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1-4%20Rotation%20Z%20d'un%20cube.htm" TargetMode="External"/><Relationship Id="rId2" Type="http://schemas.openxmlformats.org/officeDocument/2006/relationships/hyperlink" Target="1-0%20Cr&#233;ation%20et%20dessin%20d'un%20cub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-5%20Rotation%20XYZ%20d'un%20cube.htm" TargetMode="External"/><Relationship Id="rId2" Type="http://schemas.openxmlformats.org/officeDocument/2006/relationships/hyperlink" Target="1-0%20Cr&#233;ation%20et%20dessin%20d'un%20cub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2-1%20Echelle%20et%20rotation%20X%20d'une%20vrille.htm" TargetMode="External"/><Relationship Id="rId2" Type="http://schemas.openxmlformats.org/officeDocument/2006/relationships/hyperlink" Target="2-0%20Cr&#233;ation%20et%20dessin%20d'une%20vrill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2-2%20Rotation%20puis%20translation%20d'une%20vrille.htm" TargetMode="External"/><Relationship Id="rId2" Type="http://schemas.openxmlformats.org/officeDocument/2006/relationships/hyperlink" Target="2-0%20Cr&#233;ation%20et%20dessin%20d'une%20vrill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2-3%20Translation%20puis%20rotation%20d'une%20vrille.htm" TargetMode="External"/><Relationship Id="rId2" Type="http://schemas.openxmlformats.org/officeDocument/2006/relationships/hyperlink" Target="2-0%20Cr&#233;ation%20et%20dessin%20d'une%20vrill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-1%20Translation%20d'un%20cube.htm" TargetMode="External"/><Relationship Id="rId2" Type="http://schemas.openxmlformats.org/officeDocument/2006/relationships/hyperlink" Target="1-0%20Cr&#233;ation%20et%20dessin%20d'un%20cub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1-2%20Mise%20&#224;%20l'&#233;chelle%20d'un%20cube.htm" TargetMode="External"/><Relationship Id="rId2" Type="http://schemas.openxmlformats.org/officeDocument/2006/relationships/hyperlink" Target="1-0%20Cr&#233;ation%20et%20dessin%20d'un%20cub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-3%20Rotation%20X%20d'un%20cube.htm" TargetMode="External"/><Relationship Id="rId2" Type="http://schemas.openxmlformats.org/officeDocument/2006/relationships/hyperlink" Target="1-0%20Cr&#233;ation%20et%20dessin%20d'un%20cub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9-A </a:t>
            </a:r>
            <a:r>
              <a:rPr lang="fr-CA" b="1" i="1" dirty="0" err="1"/>
              <a:t>webgl</a:t>
            </a:r>
            <a:r>
              <a:rPr lang="fr-CA" b="1" i="1" dirty="0"/>
              <a:t> </a:t>
            </a:r>
            <a:r>
              <a:rPr lang="fr-CA" b="1" dirty="0"/>
              <a:t>et les transformations </a:t>
            </a:r>
            <a:br>
              <a:rPr lang="fr-CA" b="1" dirty="0"/>
            </a:br>
            <a:r>
              <a:rPr lang="fr-CA" b="1" dirty="0"/>
              <a:t>sur le modèle</a:t>
            </a:r>
            <a:endParaRPr lang="fr-CA" b="1" i="1" dirty="0"/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Par exemple, ici, nous faisons tourner l’objet 3D de 18 degrés autour de l’axe des Z.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r>
              <a:rPr lang="fr-CA" sz="2000" dirty="0"/>
              <a:t>Avant la rotation: </a:t>
            </a:r>
            <a:r>
              <a:rPr lang="fr-CA" sz="2000" dirty="0">
                <a:hlinkClick r:id="rId2" action="ppaction://hlinkfile"/>
              </a:rPr>
              <a:t>1-0 Création et dessin d'un cube.htm</a:t>
            </a:r>
            <a:endParaRPr lang="fr-CA" sz="2000" dirty="0"/>
          </a:p>
          <a:p>
            <a:r>
              <a:rPr lang="fr-CA" sz="2000" dirty="0"/>
              <a:t>Après la rotation: </a:t>
            </a:r>
            <a:r>
              <a:rPr lang="fr-CA" sz="2000" dirty="0">
                <a:hlinkClick r:id="rId3" action="ppaction://hlinkfile"/>
              </a:rPr>
              <a:t>1-4 Rotation Z d'un cube.htm</a:t>
            </a:r>
            <a:endParaRPr lang="fr-CA" sz="2000" dirty="0"/>
          </a:p>
          <a:p>
            <a:endParaRPr lang="fr-CA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5" y="2420888"/>
            <a:ext cx="552061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Par exemple, ici, nous faisons tourner l’objet 3D de 60 degrés autour de l’axe des X, puis de -60 degrés autour de l’axe des Y puis de 18 degrés autour de l’axe des Z. 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endParaRPr lang="fr-CA" sz="2000" dirty="0"/>
          </a:p>
          <a:p>
            <a:r>
              <a:rPr lang="fr-CA" sz="2000" dirty="0"/>
              <a:t>Avant la rotation: </a:t>
            </a:r>
            <a:r>
              <a:rPr lang="fr-CA" sz="2000" dirty="0">
                <a:hlinkClick r:id="rId2" action="ppaction://hlinkfile"/>
              </a:rPr>
              <a:t>1-0 Création et dessin d'un cube.htm</a:t>
            </a:r>
            <a:endParaRPr lang="fr-CA" sz="2000" dirty="0"/>
          </a:p>
          <a:p>
            <a:r>
              <a:rPr lang="fr-CA" sz="2000" dirty="0"/>
              <a:t>Après la rotation: </a:t>
            </a:r>
            <a:r>
              <a:rPr lang="fr-CA" sz="2000" dirty="0">
                <a:hlinkClick r:id="rId3" action="ppaction://hlinkfile"/>
              </a:rPr>
              <a:t>1-5 Rotation XYZ d'un cube.htm</a:t>
            </a:r>
            <a:endParaRPr lang="fr-CA" sz="2000" dirty="0"/>
          </a:p>
        </p:txBody>
      </p:sp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55272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18384" cy="4114800"/>
          </a:xfrm>
        </p:spPr>
        <p:txBody>
          <a:bodyPr>
            <a:normAutofit fontScale="92500" lnSpcReduction="10000"/>
          </a:bodyPr>
          <a:lstStyle/>
          <a:p>
            <a:r>
              <a:rPr lang="fr-CA" sz="2000" dirty="0"/>
              <a:t>En fait, ce n’est pas tout à fait vrai. En réalité, le cube n’a pas tourné. C’est le plan cartésien qui a tourné. </a:t>
            </a:r>
            <a:r>
              <a:rPr lang="fr-CA" sz="2000" u="sng" dirty="0"/>
              <a:t>Dans le plan cartésien, le cube n’a pas bougé</a:t>
            </a:r>
            <a:r>
              <a:rPr lang="fr-CA" sz="2000" dirty="0"/>
              <a:t>. </a:t>
            </a:r>
          </a:p>
          <a:p>
            <a:r>
              <a:rPr lang="fr-CA" sz="2000" b="1" u="sng" dirty="0"/>
              <a:t>La rotation fait tourner le plan cartésien autour du point d’origine</a:t>
            </a:r>
            <a:r>
              <a:rPr lang="fr-CA" sz="2000" dirty="0"/>
              <a:t>. </a:t>
            </a:r>
          </a:p>
          <a:p>
            <a:r>
              <a:rPr lang="fr-CA" sz="2000" b="1" u="sng" dirty="0"/>
              <a:t>Attention</a:t>
            </a:r>
            <a:r>
              <a:rPr lang="fr-CA" sz="2000" dirty="0"/>
              <a:t>: La rotation positive est toujours dans le sens des aiguilles d’une montre par rapport à l’axe négatif. Dans cet exemple, la rotation est positive car l’axe des Z négatifs est situé en arrière.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4386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(5)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 fontScale="92500"/>
          </a:bodyPr>
          <a:lstStyle/>
          <a:p>
            <a:r>
              <a:rPr lang="fr-CA" sz="2000" dirty="0"/>
              <a:t>Il faut faire très attention à la rotation. Étant donné que la rotation fait tourner le plan cartésien, les axes changent d’orientation. </a:t>
            </a:r>
          </a:p>
          <a:p>
            <a:r>
              <a:rPr lang="fr-CA" sz="2000" dirty="0"/>
              <a:t>Par exemple, si on fait tourner le plan cartésien de 90 degrés autour de l’axe des Z, cela va avoir comme conséquence que l’axe des X va prendre la place de l’axe des Y et que l’axe des Y va prendre la place des X. </a:t>
            </a:r>
          </a:p>
          <a:p>
            <a:r>
              <a:rPr lang="fr-CA" sz="2000" dirty="0"/>
              <a:t>Il faut également faire attention lorsqu’on crée nos objets 3D.</a:t>
            </a:r>
          </a:p>
          <a:p>
            <a:r>
              <a:rPr lang="fr-CA" sz="2000" dirty="0"/>
              <a:t>Si nos objets 3D ne sont pas créés autour du point d’origine du plan cartésien, l’objet 3D ne va pas tourner sur lui-même mais va tourner autour du point d’origine du plan cartésien qui est situé à l’extérieur du cube (un peu comme la terre qui tourne autour du soleil).</a:t>
            </a:r>
          </a:p>
          <a:p>
            <a:r>
              <a:rPr lang="fr-CA" sz="2000" dirty="0"/>
              <a:t>C’est pour cette raison que, parfois</a:t>
            </a:r>
            <a:r>
              <a:rPr lang="fr-CA" sz="2000"/>
              <a:t>, il est </a:t>
            </a:r>
            <a:r>
              <a:rPr lang="fr-CA" sz="2000" dirty="0"/>
              <a:t>préférable de créer nos objets 3D autour du point d’origine du plan cartésien (autant que possible centrer l’objet 3D).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cumul des transformations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En 3D, les </a:t>
            </a:r>
            <a:r>
              <a:rPr lang="fr-CA" sz="2000"/>
              <a:t>transformations sur le </a:t>
            </a:r>
            <a:r>
              <a:rPr lang="fr-CA" sz="2000" dirty="0"/>
              <a:t>modèle sont cumulatives.</a:t>
            </a:r>
          </a:p>
          <a:p>
            <a:r>
              <a:rPr lang="fr-CA" sz="2000" dirty="0"/>
              <a:t>Par exemple, ici, nous faisons grossir l’objet 3D de 5 fois dans tous les sens puis nous le faisons tourner de -90 degrés autour de l’axe des X. 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r>
              <a:rPr lang="fr-CA" sz="2000" dirty="0"/>
              <a:t>Avant la rotation: </a:t>
            </a:r>
            <a:r>
              <a:rPr lang="fr-CA" sz="2000" dirty="0">
                <a:hlinkClick r:id="rId2" action="ppaction://hlinkfile"/>
              </a:rPr>
              <a:t>2-0 Création et dessin d'une vrille.htm</a:t>
            </a:r>
            <a:endParaRPr lang="fr-CA" sz="2000" dirty="0"/>
          </a:p>
          <a:p>
            <a:r>
              <a:rPr lang="fr-CA" sz="2000" dirty="0"/>
              <a:t>Après la rotation: </a:t>
            </a:r>
            <a:r>
              <a:rPr lang="fr-CA" sz="2000" dirty="0">
                <a:hlinkClick r:id="rId3" action="ppaction://hlinkfile"/>
              </a:rPr>
              <a:t>2-1 </a:t>
            </a:r>
            <a:r>
              <a:rPr lang="fr-CA" sz="2000" dirty="0" err="1">
                <a:hlinkClick r:id="rId3" action="ppaction://hlinkfile"/>
              </a:rPr>
              <a:t>Echelle</a:t>
            </a:r>
            <a:r>
              <a:rPr lang="fr-CA" sz="2000" dirty="0">
                <a:hlinkClick r:id="rId3" action="ppaction://hlinkfile"/>
              </a:rPr>
              <a:t> et rotation X d'une vrille.htm</a:t>
            </a:r>
            <a:endParaRPr lang="fr-CA" sz="2000" dirty="0"/>
          </a:p>
          <a:p>
            <a:r>
              <a:rPr lang="fr-CA" sz="2000" dirty="0"/>
              <a:t>Ici, c’est la grosse vrille qui a tourné et non pas la vrille normale.</a:t>
            </a:r>
          </a:p>
          <a:p>
            <a:endParaRPr lang="fr-CA" sz="2000" dirty="0"/>
          </a:p>
        </p:txBody>
      </p:sp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12879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L’ORDRE DES transformations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1800" dirty="0"/>
              <a:t>L’ordre des transformations est très important car les transformations ne sont pas commutatives.</a:t>
            </a:r>
          </a:p>
          <a:p>
            <a:r>
              <a:rPr lang="fr-CA" sz="1800" dirty="0"/>
              <a:t>Ici, nous faisons tourner le plan cartésien de 90 degrés autour de l’axe des Z. Cela va avoir comme conséquence que l’axe des X va prendre la place de l’axe des Y. Si par la suite, nous déplaçons le point d’origine de 3 unités sur l’axe des X, l’objet va monter (car l’axe des X a pris la place des Y).</a:t>
            </a:r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r>
              <a:rPr lang="fr-CA" sz="1800" dirty="0"/>
              <a:t>Avant les transformations: </a:t>
            </a:r>
            <a:r>
              <a:rPr lang="fr-CA" sz="1800" dirty="0">
                <a:hlinkClick r:id="rId2" action="ppaction://hlinkfile"/>
              </a:rPr>
              <a:t>2-0 Création et dessin d'une vrille.htm</a:t>
            </a:r>
            <a:endParaRPr lang="fr-CA" sz="1800" dirty="0"/>
          </a:p>
          <a:p>
            <a:r>
              <a:rPr lang="fr-CA" sz="1800" dirty="0"/>
              <a:t>Après les transformations: </a:t>
            </a:r>
            <a:r>
              <a:rPr lang="fr-CA" sz="1800" dirty="0">
                <a:hlinkClick r:id="rId3" action="ppaction://hlinkfile"/>
              </a:rPr>
              <a:t>2-2 Rotation puis translation d'une vrille.htm</a:t>
            </a:r>
            <a:endParaRPr lang="fr-CA" sz="1800" dirty="0"/>
          </a:p>
          <a:p>
            <a:endParaRPr lang="fr-CA" sz="2000" dirty="0"/>
          </a:p>
        </p:txBody>
      </p:sp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7056784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L’ORDRE DES transformations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1800" dirty="0"/>
              <a:t>Ici, nous faisons l’inverse. Cela fait en sorte que le déplacement de l’objet 3D s’effectue vers la droite et non pas vers le haut.</a:t>
            </a:r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  <a:p>
            <a:r>
              <a:rPr lang="fr-CA" sz="1800" dirty="0"/>
              <a:t>Avant les transformations: </a:t>
            </a:r>
            <a:r>
              <a:rPr lang="fr-CA" sz="1800" dirty="0">
                <a:hlinkClick r:id="rId2" action="ppaction://hlinkfile"/>
              </a:rPr>
              <a:t>2-0 Création et dessin d'une vrille.htm</a:t>
            </a:r>
            <a:endParaRPr lang="fr-CA" sz="1800" dirty="0"/>
          </a:p>
          <a:p>
            <a:r>
              <a:rPr lang="fr-CA" sz="1800" dirty="0"/>
              <a:t>Après les transformations: </a:t>
            </a:r>
            <a:r>
              <a:rPr lang="fr-CA" sz="1800" dirty="0">
                <a:hlinkClick r:id="rId3" action="ppaction://hlinkfile"/>
              </a:rPr>
              <a:t>2-3 Translation puis rotation d'une vrille.htm</a:t>
            </a:r>
            <a:endParaRPr lang="fr-CA" sz="1800" dirty="0"/>
          </a:p>
          <a:p>
            <a:endParaRPr lang="fr-CA" sz="2000" dirty="0"/>
          </a:p>
        </p:txBody>
      </p:sp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7344816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L’ORDRE DES transformations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1800" dirty="0"/>
              <a:t>C’est pour cette raison que plusieurs programmeurs adoptent habituellement la stratégie suivante :</a:t>
            </a:r>
          </a:p>
          <a:p>
            <a:pPr lvl="1"/>
            <a:r>
              <a:rPr lang="fr-CA" sz="1800" dirty="0"/>
              <a:t>On applique tout d’abord la translation </a:t>
            </a:r>
          </a:p>
          <a:p>
            <a:pPr lvl="1"/>
            <a:r>
              <a:rPr lang="fr-CA" sz="1800" dirty="0"/>
              <a:t>Puis on applique la mise à l’échelle </a:t>
            </a:r>
          </a:p>
          <a:p>
            <a:pPr lvl="1"/>
            <a:r>
              <a:rPr lang="fr-CA" sz="1800" dirty="0"/>
              <a:t>Finalement on applique les rotations</a:t>
            </a:r>
          </a:p>
          <a:p>
            <a:pPr>
              <a:buNone/>
            </a:pPr>
            <a:endParaRPr lang="fr-CA" sz="1800" dirty="0"/>
          </a:p>
          <a:p>
            <a:r>
              <a:rPr lang="fr-CA" sz="2400" dirty="0"/>
              <a:t>Les rotations sont appliquées à la fin car elles ont la fâcheuse habitude de modifier l’orientation des axes</a:t>
            </a:r>
            <a:r>
              <a:rPr lang="fr-CA" sz="1800" dirty="0"/>
              <a:t>.</a:t>
            </a:r>
          </a:p>
          <a:p>
            <a:pPr>
              <a:buNone/>
            </a:pPr>
            <a:endParaRPr lang="fr-CA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transformations sur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En 3D, les transformations sur le modèle sont très importantes car c’est par l’intermédiaire de ces transformations que nous allons modifier les positions des vertex des objets 3D. Du moins, en apparence!!! </a:t>
            </a:r>
          </a:p>
          <a:p>
            <a:r>
              <a:rPr lang="fr-CA" sz="2000" dirty="0"/>
              <a:t>Il existe plusieurs transformations sur le modèle mais les principales sont les suivantes :</a:t>
            </a:r>
          </a:p>
          <a:p>
            <a:pPr lvl="1"/>
            <a:r>
              <a:rPr lang="fr-CA" sz="2000" dirty="0"/>
              <a:t>La translation</a:t>
            </a:r>
          </a:p>
          <a:p>
            <a:pPr lvl="1"/>
            <a:r>
              <a:rPr lang="fr-CA" sz="2000" dirty="0"/>
              <a:t>La mise à l’échelle</a:t>
            </a:r>
          </a:p>
          <a:p>
            <a:pPr lvl="1"/>
            <a:r>
              <a:rPr lang="fr-CA" sz="2000" dirty="0"/>
              <a:t>La rotation</a:t>
            </a:r>
          </a:p>
          <a:p>
            <a:r>
              <a:rPr lang="fr-CA" sz="2000" dirty="0"/>
              <a:t>Ce sont essentiellement les mêmes qu’en 2D.</a:t>
            </a:r>
          </a:p>
          <a:p>
            <a:pPr lvl="1"/>
            <a:endParaRPr lang="fr-C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translation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Pour déplacer les objets 3D, nous utilisons la matrice de translation. </a:t>
            </a:r>
          </a:p>
          <a:p>
            <a:r>
              <a:rPr lang="fr-CA" sz="2000" dirty="0"/>
              <a:t>Par exemple, ici, nous déplaçons l’objet 3D de 3 unités vers la droite (axe des X) et de 2 unités vers le bas (axe des Y).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r>
              <a:rPr lang="fr-CA" sz="2000" dirty="0"/>
              <a:t>Avant la translation: </a:t>
            </a:r>
            <a:r>
              <a:rPr lang="fr-CA" sz="2000" dirty="0">
                <a:hlinkClick r:id="rId2" action="ppaction://hlinkfile"/>
              </a:rPr>
              <a:t>1-0 Création et dessin d'un cube.htm</a:t>
            </a:r>
            <a:endParaRPr lang="fr-CA" sz="2000" dirty="0"/>
          </a:p>
          <a:p>
            <a:r>
              <a:rPr lang="fr-CA" sz="2000" dirty="0"/>
              <a:t>Après la translation: </a:t>
            </a:r>
            <a:r>
              <a:rPr lang="fr-CA" sz="2000" dirty="0">
                <a:hlinkClick r:id="rId3" action="ppaction://hlinkfile"/>
              </a:rPr>
              <a:t>1-1 Translation d'un cube.htm</a:t>
            </a:r>
            <a:endParaRPr lang="fr-CA" sz="2000" dirty="0"/>
          </a:p>
          <a:p>
            <a:endParaRPr lang="fr-CA" sz="2000" dirty="0"/>
          </a:p>
        </p:txBody>
      </p:sp>
      <p:pic>
        <p:nvPicPr>
          <p:cNvPr id="4" name="Imag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576064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translation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97051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En fait, ce n’est pas tout à fait vrai. En réalité, le cube ne s’est pas déplacé. C’est le plan cartésien qui s’est déplacé. </a:t>
            </a:r>
            <a:r>
              <a:rPr lang="fr-CA" sz="2000" u="sng" dirty="0"/>
              <a:t>Dans le plan cartésien, le cube est toujours situé à la même position</a:t>
            </a:r>
            <a:r>
              <a:rPr lang="fr-CA" sz="2000" dirty="0"/>
              <a:t>. </a:t>
            </a:r>
          </a:p>
          <a:p>
            <a:endParaRPr lang="fr-CA" sz="2000" dirty="0"/>
          </a:p>
          <a:p>
            <a:r>
              <a:rPr lang="fr-CA" sz="2000" b="1" u="sng" dirty="0"/>
              <a:t>La translation déplace le point d’origine du plan cartésien</a:t>
            </a:r>
            <a:r>
              <a:rPr lang="fr-CA" sz="2000" dirty="0"/>
              <a:t>. L’objet 3D est toujours situé au même endroit dans le plan cartésien.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4104" y="1628800"/>
            <a:ext cx="331817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mise à L’échelle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Pour modifier la taille apparente des objets 3D, nous utilisons la matrice de la mise à l’échelle.</a:t>
            </a:r>
          </a:p>
          <a:p>
            <a:r>
              <a:rPr lang="fr-CA" sz="2000" dirty="0"/>
              <a:t>Par exemple, ici, le cube a grossi du double dans le sens de l’axe des X mais s’est aminci du double dans le sens de l’axe des Y.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r>
              <a:rPr lang="fr-CA" sz="2000" dirty="0"/>
              <a:t>Avant la mise à l’échelle: </a:t>
            </a:r>
            <a:r>
              <a:rPr lang="fr-CA" sz="2000" dirty="0">
                <a:hlinkClick r:id="rId2" action="ppaction://hlinkfile"/>
              </a:rPr>
              <a:t>1-0 Création et dessin d'un cube.htm</a:t>
            </a:r>
            <a:endParaRPr lang="fr-CA" sz="2000" dirty="0"/>
          </a:p>
          <a:p>
            <a:r>
              <a:rPr lang="fr-CA" sz="2000" dirty="0"/>
              <a:t>Après la mise à l’échelle: </a:t>
            </a:r>
            <a:r>
              <a:rPr lang="fr-CA" sz="2000" dirty="0">
                <a:hlinkClick r:id="rId3" action="ppaction://hlinkfile"/>
              </a:rPr>
              <a:t>1-2 Mise à l'échelle d'un cube.htm</a:t>
            </a:r>
            <a:endParaRPr lang="fr-CA" sz="2000" dirty="0"/>
          </a:p>
          <a:p>
            <a:endParaRPr lang="fr-CA" sz="2000" dirty="0"/>
          </a:p>
        </p:txBody>
      </p:sp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6552728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mise à l’échelle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18384" cy="4114800"/>
          </a:xfrm>
        </p:spPr>
        <p:txBody>
          <a:bodyPr>
            <a:normAutofit/>
          </a:bodyPr>
          <a:lstStyle/>
          <a:p>
            <a:r>
              <a:rPr lang="fr-CA" sz="2000" dirty="0"/>
              <a:t>En fait, ce n’est pas tout à fait vrai. En réalité, le cube n’a pas modifié sa taille. C’est le plan cartésien qui a modifié sa taille. </a:t>
            </a:r>
            <a:r>
              <a:rPr lang="fr-CA" sz="2000" u="sng" dirty="0"/>
              <a:t>Dans le plan cartésien, le cube est toujours de la même taille</a:t>
            </a:r>
            <a:r>
              <a:rPr lang="fr-CA" sz="2000" dirty="0"/>
              <a:t>. </a:t>
            </a:r>
          </a:p>
          <a:p>
            <a:r>
              <a:rPr lang="fr-CA" sz="2000" b="1" u="sng" dirty="0"/>
              <a:t>La mise à l’échelle modifie de manière proportionnelle la distance qu’il y a entre chacun des points du plan cartésien par rapport au point d’origine</a:t>
            </a:r>
            <a:r>
              <a:rPr lang="fr-CA" sz="2000" dirty="0"/>
              <a:t>. 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44862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mise à L’échelle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Tout nombre entre 0 (exclus) et 1 (exclus) amincit le plan cartésien</a:t>
            </a:r>
          </a:p>
          <a:p>
            <a:r>
              <a:rPr lang="fr-CA" sz="2000" dirty="0"/>
              <a:t>Tout nombre plus grand que 1 grossit le plan cartésien</a:t>
            </a:r>
          </a:p>
          <a:p>
            <a:r>
              <a:rPr lang="fr-CA" sz="2000" dirty="0"/>
              <a:t>Le nombre 1 conserve la taille originale du plan cartésien</a:t>
            </a:r>
          </a:p>
          <a:p>
            <a:r>
              <a:rPr lang="fr-CA" sz="2000" dirty="0"/>
              <a:t>Le nombre 0 fait disparaître une dimension du plan cartésien (par exemple, si on met 0 pour l’axe des X, le plan cartésien n’a plus d’axe des X).</a:t>
            </a:r>
          </a:p>
          <a:p>
            <a:pPr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mise à L’échelle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Au niveau de la mise à l’échelle, les nombres négatifs inversent le sens des axes. </a:t>
            </a:r>
          </a:p>
          <a:p>
            <a:r>
              <a:rPr lang="fr-CA" sz="2000" dirty="0"/>
              <a:t>Si on considère l’axe des X, ce qui situé à droite va se dessiner à gauche et ce qui est situé à gauche va se dessiner à droite (comme dans un miroir).</a:t>
            </a:r>
          </a:p>
          <a:p>
            <a:r>
              <a:rPr lang="fr-CA" sz="2000" dirty="0"/>
              <a:t>Par exemple, si on tape les instructions suivantes, l’objet va se déplacer à gauche (car le sens de l’axe des X a été inversé). </a:t>
            </a:r>
          </a:p>
          <a:p>
            <a:pPr>
              <a:buNone/>
            </a:pPr>
            <a:r>
              <a:rPr lang="fr-CA" sz="2000" dirty="0">
                <a:solidFill>
                  <a:srgbClr val="FFFF00"/>
                </a:solidFill>
              </a:rPr>
              <a:t>	mat4.</a:t>
            </a:r>
            <a:r>
              <a:rPr lang="fr-CA" sz="2000" dirty="0" err="1">
                <a:solidFill>
                  <a:srgbClr val="FFFF00"/>
                </a:solidFill>
              </a:rPr>
              <a:t>scale</a:t>
            </a:r>
            <a:r>
              <a:rPr lang="fr-CA" sz="2000" dirty="0">
                <a:solidFill>
                  <a:srgbClr val="FFFF00"/>
                </a:solidFill>
              </a:rPr>
              <a:t>(</a:t>
            </a:r>
            <a:r>
              <a:rPr lang="fr-CA" sz="2000" dirty="0" err="1">
                <a:solidFill>
                  <a:srgbClr val="FFFF00"/>
                </a:solidFill>
              </a:rPr>
              <a:t>matModeleVue</a:t>
            </a:r>
            <a:r>
              <a:rPr lang="fr-CA" sz="2000" dirty="0">
                <a:solidFill>
                  <a:srgbClr val="FFFF00"/>
                </a:solidFill>
              </a:rPr>
              <a:t>, [-1, 1, 1]); // Inversion de l’axe des X</a:t>
            </a:r>
            <a:br>
              <a:rPr lang="fr-CA" sz="2000" dirty="0">
                <a:solidFill>
                  <a:srgbClr val="FFFF00"/>
                </a:solidFill>
              </a:rPr>
            </a:br>
            <a:r>
              <a:rPr lang="fr-CA" sz="2000" dirty="0">
                <a:solidFill>
                  <a:srgbClr val="FFFF00"/>
                </a:solidFill>
              </a:rPr>
              <a:t>mat4.translate(</a:t>
            </a:r>
            <a:r>
              <a:rPr lang="fr-CA" sz="2000" dirty="0" err="1">
                <a:solidFill>
                  <a:srgbClr val="FFFF00"/>
                </a:solidFill>
              </a:rPr>
              <a:t>matModeleVue</a:t>
            </a:r>
            <a:r>
              <a:rPr lang="fr-CA" sz="2000" dirty="0">
                <a:solidFill>
                  <a:srgbClr val="FFFF00"/>
                </a:solidFill>
              </a:rPr>
              <a:t>, [3, 0, 0]); // Déplacer de 3 sur l’axe des X</a:t>
            </a:r>
          </a:p>
          <a:p>
            <a:pPr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rotation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Pour faire tourner les objets 3D, nous utilisons des matrices de rotation. </a:t>
            </a:r>
          </a:p>
          <a:p>
            <a:r>
              <a:rPr lang="fr-CA" sz="2000" dirty="0"/>
              <a:t>Par exemple, ici, nous faisons tourner l’objet 3D de 60 degrés autour de l’axe des X.</a:t>
            </a:r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r>
              <a:rPr lang="fr-CA" sz="2000" dirty="0"/>
              <a:t>Avant la rotation: </a:t>
            </a:r>
            <a:r>
              <a:rPr lang="fr-CA" sz="2000" dirty="0">
                <a:hlinkClick r:id="rId2" action="ppaction://hlinkfile"/>
              </a:rPr>
              <a:t>1-0 Création et dessin d'un cube.htm</a:t>
            </a:r>
            <a:endParaRPr lang="fr-CA" sz="2000" dirty="0"/>
          </a:p>
          <a:p>
            <a:r>
              <a:rPr lang="fr-CA" sz="2000" dirty="0"/>
              <a:t>Après la rotation: </a:t>
            </a:r>
            <a:r>
              <a:rPr lang="fr-CA" sz="2000" dirty="0">
                <a:hlinkClick r:id="rId3" action="ppaction://hlinkfile"/>
              </a:rPr>
              <a:t>1-3 Rotation X d'un cube.htm</a:t>
            </a:r>
            <a:endParaRPr lang="fr-CA" sz="2000" dirty="0"/>
          </a:p>
          <a:p>
            <a:endParaRPr lang="fr-CA" sz="2000" dirty="0"/>
          </a:p>
        </p:txBody>
      </p:sp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6120680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3301</TotalTime>
  <Words>1256</Words>
  <Application>Microsoft Office PowerPoint</Application>
  <PresentationFormat>Affichage à l'écran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Arial Narrow</vt:lpstr>
      <vt:lpstr>Horizon</vt:lpstr>
      <vt:lpstr>9-A webgl et les transformations  sur le modèle</vt:lpstr>
      <vt:lpstr>Les transformations sur le modèle</vt:lpstr>
      <vt:lpstr>La translation (1)</vt:lpstr>
      <vt:lpstr>La translation (2)</vt:lpstr>
      <vt:lpstr>La mise à L’échelle (1)</vt:lpstr>
      <vt:lpstr>La mise à l’échelle (2)</vt:lpstr>
      <vt:lpstr>La mise à L’échelle (3)</vt:lpstr>
      <vt:lpstr>La mise à L’échelle (4)</vt:lpstr>
      <vt:lpstr>La rotation (1)</vt:lpstr>
      <vt:lpstr>La rotation (2)</vt:lpstr>
      <vt:lpstr>La rotation (3)</vt:lpstr>
      <vt:lpstr>La rotation (4)</vt:lpstr>
      <vt:lpstr>La rotation (5)</vt:lpstr>
      <vt:lpstr>Le cumul des transformations</vt:lpstr>
      <vt:lpstr>L’ORDRE DES transformations (1)</vt:lpstr>
      <vt:lpstr>L’ORDRE DES transformations (2)</vt:lpstr>
      <vt:lpstr>L’ORDRE DES transformations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Ronald Jean-Julien</cp:lastModifiedBy>
  <cp:revision>566</cp:revision>
  <dcterms:created xsi:type="dcterms:W3CDTF">2013-01-17T15:51:46Z</dcterms:created>
  <dcterms:modified xsi:type="dcterms:W3CDTF">2020-03-30T22:06:29Z</dcterms:modified>
</cp:coreProperties>
</file>