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4" r:id="rId1"/>
  </p:sldMasterIdLst>
  <p:sldIdLst>
    <p:sldId id="256" r:id="rId2"/>
    <p:sldId id="274" r:id="rId3"/>
    <p:sldId id="275" r:id="rId4"/>
    <p:sldId id="276" r:id="rId5"/>
    <p:sldId id="277" r:id="rId6"/>
    <p:sldId id="278" r:id="rId7"/>
    <p:sldId id="279" r:id="rId8"/>
    <p:sldId id="280" r:id="rId9"/>
    <p:sldId id="284" r:id="rId10"/>
    <p:sldId id="281" r:id="rId11"/>
    <p:sldId id="283"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4" autoAdjust="0"/>
    <p:restoredTop sz="94660"/>
  </p:normalViewPr>
  <p:slideViewPr>
    <p:cSldViewPr>
      <p:cViewPr varScale="1">
        <p:scale>
          <a:sx n="43" d="100"/>
          <a:sy n="43" d="100"/>
        </p:scale>
        <p:origin x="42" y="7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A309A6D-C09C-4548-B29A-6CF363A7E532}" type="datetimeFigureOut">
              <a:rPr lang="fr-FR" smtClean="0"/>
              <a:pPr/>
              <a:t>19/04/2020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fr-FR"/>
              <a:t>Modifiez le style du titre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pPr/>
              <a:t>19/04/2020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pPr/>
              <a:t>19/04/2020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fr-FR"/>
              <a:t>Modifiez le style du titre</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pPr/>
              <a:t>19/04/2020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
        <p:nvSpPr>
          <p:cNvPr id="8" name="Content Placeholder 7"/>
          <p:cNvSpPr>
            <a:spLocks noGrp="1"/>
          </p:cNvSpPr>
          <p:nvPr>
            <p:ph sz="quarter" idx="13"/>
          </p:nvPr>
        </p:nvSpPr>
        <p:spPr>
          <a:xfrm>
            <a:off x="609600" y="1600200"/>
            <a:ext cx="7924800" cy="41148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fr-FR"/>
              <a:t>Modifiez le style du titre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pPr/>
              <a:t>19/04/2020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p:cNvSpPr>
            <a:spLocks noGrp="1"/>
          </p:cNvSpPr>
          <p:nvPr>
            <p:ph type="title"/>
          </p:nvPr>
        </p:nvSpPr>
        <p:spPr>
          <a:xfrm>
            <a:off x="609600" y="274638"/>
            <a:ext cx="7924800" cy="1143000"/>
          </a:xfrm>
        </p:spPr>
        <p:txBody>
          <a:bodyPr/>
          <a:lstStyle/>
          <a:p>
            <a:r>
              <a:rPr lang="fr-FR"/>
              <a:t>Modifiez le style du titre</a:t>
            </a:r>
            <a:endParaRPr lang="en-US" dirty="0"/>
          </a:p>
        </p:txBody>
      </p:sp>
      <p:sp>
        <p:nvSpPr>
          <p:cNvPr id="5" name="Date Placeholder 4"/>
          <p:cNvSpPr>
            <a:spLocks noGrp="1"/>
          </p:cNvSpPr>
          <p:nvPr>
            <p:ph type="dt" sz="half" idx="10"/>
          </p:nvPr>
        </p:nvSpPr>
        <p:spPr/>
        <p:txBody>
          <a:bodyPr/>
          <a:lstStyle/>
          <a:p>
            <a:fld id="{AA309A6D-C09C-4548-B29A-6CF363A7E532}" type="datetimeFigureOut">
              <a:rPr lang="fr-FR" smtClean="0"/>
              <a:pPr/>
              <a:t>19/04/2020</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7" name="Date Placeholder 6"/>
          <p:cNvSpPr>
            <a:spLocks noGrp="1"/>
          </p:cNvSpPr>
          <p:nvPr>
            <p:ph type="dt" sz="half" idx="10"/>
          </p:nvPr>
        </p:nvSpPr>
        <p:spPr/>
        <p:txBody>
          <a:bodyPr/>
          <a:lstStyle/>
          <a:p>
            <a:fld id="{AA309A6D-C09C-4548-B29A-6CF363A7E532}" type="datetimeFigureOut">
              <a:rPr lang="fr-FR" smtClean="0"/>
              <a:pPr/>
              <a:t>19/04/2020</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A309A6D-C09C-4548-B29A-6CF363A7E532}" type="datetimeFigureOut">
              <a:rPr lang="fr-FR" smtClean="0"/>
              <a:pPr/>
              <a:t>19/04/2020</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09A6D-C09C-4548-B29A-6CF363A7E532}" type="datetimeFigureOut">
              <a:rPr lang="fr-FR" smtClean="0"/>
              <a:pPr/>
              <a:t>19/04/2020</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fr-FR"/>
              <a:t>Modifiez le style du titre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19/04/2020</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fr-FR"/>
              <a:t>Modifiez le style du titre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19/04/2020</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fr-FR"/>
              <a:t>Modifiez le style du titre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AA309A6D-C09C-4548-B29A-6CF363A7E532}" type="datetimeFigureOut">
              <a:rPr lang="fr-FR" smtClean="0"/>
              <a:pPr/>
              <a:t>19/04/2020</a:t>
            </a:fld>
            <a:endParaRPr lang="fr-BE"/>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fr-BE"/>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CF4668DC-857F-487D-BFFA-8C0CA5037977}" type="slidenum">
              <a:rPr lang="fr-BE" smtClean="0"/>
              <a:pPr/>
              <a:t>‹N°›</a:t>
            </a:fld>
            <a:endParaRPr lang="fr-BE"/>
          </a:p>
        </p:txBody>
      </p:sp>
    </p:spTree>
  </p:cSld>
  <p:clrMap bg1="dk1" tx1="lt1" bg2="dk2" tx2="lt2" accent1="accent1" accent2="accent2" accent3="accent3" accent4="accent4" accent5="accent5" accent6="accent6" hlink="hlink" folHlink="folHlink"/>
  <p:sldLayoutIdLst>
    <p:sldLayoutId id="2147484645" r:id="rId1"/>
    <p:sldLayoutId id="2147484646" r:id="rId2"/>
    <p:sldLayoutId id="2147484647" r:id="rId3"/>
    <p:sldLayoutId id="2147484648" r:id="rId4"/>
    <p:sldLayoutId id="2147484649" r:id="rId5"/>
    <p:sldLayoutId id="2147484650" r:id="rId6"/>
    <p:sldLayoutId id="2147484651" r:id="rId7"/>
    <p:sldLayoutId id="2147484652" r:id="rId8"/>
    <p:sldLayoutId id="2147484653" r:id="rId9"/>
    <p:sldLayoutId id="2147484654" r:id="rId10"/>
    <p:sldLayoutId id="214748465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12B-%20Web%20GL%20Scene3D%20-%20Cube%20et%20vrille.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normAutofit/>
          </a:bodyPr>
          <a:lstStyle/>
          <a:p>
            <a:r>
              <a:rPr lang="fr-CA" sz="2400" dirty="0"/>
              <a:t>Présenté par Ronald Jean-Julien</a:t>
            </a:r>
          </a:p>
          <a:p>
            <a:r>
              <a:rPr lang="fr-CA" sz="2400" dirty="0"/>
              <a:t>420-P46: Programmation 3D </a:t>
            </a:r>
          </a:p>
          <a:p>
            <a:r>
              <a:rPr lang="fr-CA" sz="2400" dirty="0"/>
              <a:t>Hiver 2020</a:t>
            </a:r>
          </a:p>
        </p:txBody>
      </p:sp>
      <p:sp>
        <p:nvSpPr>
          <p:cNvPr id="2" name="Titre 1"/>
          <p:cNvSpPr>
            <a:spLocks noGrp="1"/>
          </p:cNvSpPr>
          <p:nvPr>
            <p:ph type="ctrTitle"/>
          </p:nvPr>
        </p:nvSpPr>
        <p:spPr/>
        <p:txBody>
          <a:bodyPr/>
          <a:lstStyle/>
          <a:p>
            <a:r>
              <a:rPr lang="fr-CA" dirty="0"/>
              <a:t>9B- la création d’une scène 3D</a:t>
            </a:r>
          </a:p>
        </p:txBody>
      </p:sp>
    </p:spTree>
    <p:extLst>
      <p:ext uri="{BB962C8B-B14F-4D97-AF65-F5344CB8AC3E}">
        <p14:creationId xmlns:p14="http://schemas.microsoft.com/office/powerpoint/2010/main" val="586157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Modification de la fonction </a:t>
            </a:r>
            <a:r>
              <a:rPr lang="fr-CA" b="1" dirty="0"/>
              <a:t>dessiner </a:t>
            </a:r>
            <a:r>
              <a:rPr lang="fr-CA" dirty="0"/>
              <a:t>(4)</a:t>
            </a:r>
          </a:p>
        </p:txBody>
      </p:sp>
      <p:sp>
        <p:nvSpPr>
          <p:cNvPr id="3" name="Espace réservé du contenu 2"/>
          <p:cNvSpPr>
            <a:spLocks noGrp="1"/>
          </p:cNvSpPr>
          <p:nvPr>
            <p:ph sz="quarter" idx="13"/>
          </p:nvPr>
        </p:nvSpPr>
        <p:spPr>
          <a:xfrm>
            <a:off x="609600" y="1600200"/>
            <a:ext cx="8210872" cy="4114800"/>
          </a:xfrm>
        </p:spPr>
        <p:txBody>
          <a:bodyPr>
            <a:normAutofit/>
          </a:bodyPr>
          <a:lstStyle/>
          <a:p>
            <a:r>
              <a:rPr lang="fr-CA" sz="2000" dirty="0"/>
              <a:t>Finalement, si l’objet 3D n’a pas été maillé, dans une boucle intérieure, nous dessinons, l’un après l’autre, chacun des sous-objets de cet objet 3D.</a:t>
            </a:r>
          </a:p>
          <a:p>
            <a:endParaRPr lang="fr-CA" sz="2000" dirty="0"/>
          </a:p>
          <a:p>
            <a:endParaRPr lang="fr-CA" sz="2000" dirty="0"/>
          </a:p>
          <a:p>
            <a:endParaRPr lang="fr-CA" sz="2000" dirty="0"/>
          </a:p>
          <a:p>
            <a:endParaRPr lang="fr-CA" sz="2000" dirty="0"/>
          </a:p>
          <a:p>
            <a:endParaRPr lang="fr-CA" sz="2000" dirty="0"/>
          </a:p>
          <a:p>
            <a:endParaRPr lang="fr-CA" sz="2000" dirty="0"/>
          </a:p>
          <a:p>
            <a:endParaRPr lang="fr-CA" sz="2000" dirty="0"/>
          </a:p>
          <a:p>
            <a:pPr>
              <a:buNone/>
            </a:pPr>
            <a:endParaRPr lang="fr-CA" sz="2000" dirty="0"/>
          </a:p>
          <a:p>
            <a:endParaRPr lang="fr-CA" sz="2000" dirty="0"/>
          </a:p>
          <a:p>
            <a:endParaRPr lang="fr-CA" sz="2000" dirty="0"/>
          </a:p>
          <a:p>
            <a:endParaRPr lang="fr-CA" sz="2000" dirty="0"/>
          </a:p>
          <a:p>
            <a:endParaRPr lang="fr-CA" sz="2000" dirty="0"/>
          </a:p>
          <a:p>
            <a:pPr>
              <a:buNone/>
            </a:pPr>
            <a:endParaRPr lang="fr-CA" sz="2000" dirty="0"/>
          </a:p>
        </p:txBody>
      </p:sp>
      <p:pic>
        <p:nvPicPr>
          <p:cNvPr id="5" name="Image 4"/>
          <p:cNvPicPr/>
          <p:nvPr/>
        </p:nvPicPr>
        <p:blipFill>
          <a:blip r:embed="rId2" cstate="print"/>
          <a:srcRect/>
          <a:stretch>
            <a:fillRect/>
          </a:stretch>
        </p:blipFill>
        <p:spPr bwMode="auto">
          <a:xfrm>
            <a:off x="1115616" y="2420888"/>
            <a:ext cx="7272808" cy="266429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Modification de la fonction </a:t>
            </a:r>
            <a:r>
              <a:rPr lang="fr-CA" b="1" dirty="0"/>
              <a:t>dessiner </a:t>
            </a:r>
            <a:r>
              <a:rPr lang="fr-CA" dirty="0"/>
              <a:t>(5)</a:t>
            </a:r>
          </a:p>
        </p:txBody>
      </p:sp>
      <p:sp>
        <p:nvSpPr>
          <p:cNvPr id="3" name="Espace réservé du contenu 2"/>
          <p:cNvSpPr>
            <a:spLocks noGrp="1"/>
          </p:cNvSpPr>
          <p:nvPr>
            <p:ph sz="quarter" idx="13"/>
          </p:nvPr>
        </p:nvSpPr>
        <p:spPr>
          <a:xfrm>
            <a:off x="609600" y="1600200"/>
            <a:ext cx="8210872" cy="4114800"/>
          </a:xfrm>
        </p:spPr>
        <p:txBody>
          <a:bodyPr>
            <a:normAutofit/>
          </a:bodyPr>
          <a:lstStyle/>
          <a:p>
            <a:r>
              <a:rPr lang="fr-CA" sz="2000" dirty="0"/>
              <a:t>Par contre, si l’objet 3D a été maillé</a:t>
            </a:r>
            <a:r>
              <a:rPr lang="fr-CA" sz="2000"/>
              <a:t>, nous dessinons </a:t>
            </a:r>
            <a:r>
              <a:rPr lang="fr-CA" sz="2000" dirty="0"/>
              <a:t>le maillage de cet objet 3D.</a:t>
            </a:r>
          </a:p>
          <a:p>
            <a:endParaRPr lang="fr-CA" sz="2000" dirty="0"/>
          </a:p>
          <a:p>
            <a:endParaRPr lang="fr-CA" sz="2000" dirty="0"/>
          </a:p>
          <a:p>
            <a:endParaRPr lang="fr-CA" sz="2000" dirty="0"/>
          </a:p>
          <a:p>
            <a:endParaRPr lang="fr-CA" sz="2000" dirty="0"/>
          </a:p>
          <a:p>
            <a:endParaRPr lang="fr-CA" sz="2000" dirty="0"/>
          </a:p>
          <a:p>
            <a:endParaRPr lang="fr-CA" sz="2000" dirty="0"/>
          </a:p>
          <a:p>
            <a:endParaRPr lang="fr-CA" sz="2000" dirty="0"/>
          </a:p>
          <a:p>
            <a:pPr>
              <a:buNone/>
            </a:pPr>
            <a:endParaRPr lang="fr-CA" sz="2000" dirty="0"/>
          </a:p>
          <a:p>
            <a:endParaRPr lang="fr-CA" sz="2000" dirty="0"/>
          </a:p>
          <a:p>
            <a:endParaRPr lang="fr-CA" sz="2000" dirty="0"/>
          </a:p>
          <a:p>
            <a:endParaRPr lang="fr-CA" sz="2000" dirty="0"/>
          </a:p>
          <a:p>
            <a:endParaRPr lang="fr-CA" sz="2000" dirty="0"/>
          </a:p>
          <a:p>
            <a:pPr>
              <a:buNone/>
            </a:pPr>
            <a:endParaRPr lang="fr-CA" sz="2000" dirty="0"/>
          </a:p>
        </p:txBody>
      </p:sp>
      <p:pic>
        <p:nvPicPr>
          <p:cNvPr id="6" name="Image 5"/>
          <p:cNvPicPr/>
          <p:nvPr/>
        </p:nvPicPr>
        <p:blipFill>
          <a:blip r:embed="rId2" cstate="print"/>
          <a:srcRect/>
          <a:stretch>
            <a:fillRect/>
          </a:stretch>
        </p:blipFill>
        <p:spPr bwMode="auto">
          <a:xfrm>
            <a:off x="1043608" y="2492896"/>
            <a:ext cx="7632848" cy="2736304"/>
          </a:xfrm>
          <a:prstGeom prst="rect">
            <a:avLst/>
          </a:prstGeom>
          <a:noFill/>
          <a:ln w="9525">
            <a:noFill/>
            <a:miter lim="800000"/>
            <a:headEnd/>
            <a:tailEnd/>
          </a:ln>
        </p:spPr>
      </p:pic>
    </p:spTree>
    <p:extLst>
      <p:ext uri="{BB962C8B-B14F-4D97-AF65-F5344CB8AC3E}">
        <p14:creationId xmlns:p14="http://schemas.microsoft.com/office/powerpoint/2010/main" val="352631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La scène 3D</a:t>
            </a:r>
          </a:p>
        </p:txBody>
      </p:sp>
      <p:sp>
        <p:nvSpPr>
          <p:cNvPr id="3" name="Espace réservé du contenu 2"/>
          <p:cNvSpPr>
            <a:spLocks noGrp="1"/>
          </p:cNvSpPr>
          <p:nvPr>
            <p:ph sz="quarter" idx="13"/>
          </p:nvPr>
        </p:nvSpPr>
        <p:spPr>
          <a:xfrm>
            <a:off x="609600" y="1600200"/>
            <a:ext cx="8210872" cy="4114800"/>
          </a:xfrm>
        </p:spPr>
        <p:txBody>
          <a:bodyPr>
            <a:normAutofit fontScale="85000" lnSpcReduction="20000"/>
          </a:bodyPr>
          <a:lstStyle/>
          <a:p>
            <a:r>
              <a:rPr lang="fr-CA" sz="2000" dirty="0"/>
              <a:t>Nous allons construire une scène 3D. Une scène 3D est un objet dans lequel nous allons positionner des objets 3D. Ces objets 3D seront stockés dans un tableau. </a:t>
            </a:r>
          </a:p>
          <a:p>
            <a:r>
              <a:rPr lang="fr-CA" sz="2000" dirty="0"/>
              <a:t>Sur cette scène 3D, pour l’utilisateur, les coordonnées seront fixes. </a:t>
            </a:r>
            <a:r>
              <a:rPr lang="fr-CA" sz="2000" u="sng" dirty="0"/>
              <a:t>Le point (0,0,0) sera toujours situé au centre de la scène 3D.</a:t>
            </a:r>
          </a:p>
          <a:p>
            <a:r>
              <a:rPr lang="fr-CA" sz="2000" dirty="0"/>
              <a:t>Chacun des objets 3D va posséder 4 propriétés:</a:t>
            </a:r>
          </a:p>
          <a:p>
            <a:pPr lvl="1"/>
            <a:r>
              <a:rPr lang="fr-CA" sz="2000" dirty="0"/>
              <a:t>Ses vertex </a:t>
            </a:r>
          </a:p>
          <a:p>
            <a:pPr lvl="1"/>
            <a:r>
              <a:rPr lang="fr-CA" sz="2000" dirty="0"/>
              <a:t>Ses couleurs</a:t>
            </a:r>
          </a:p>
          <a:p>
            <a:pPr lvl="1"/>
            <a:r>
              <a:rPr lang="fr-CA" sz="2000" dirty="0"/>
              <a:t>Son maillage (pour les objets 3D qui sont maillés)</a:t>
            </a:r>
          </a:p>
          <a:p>
            <a:pPr lvl="1"/>
            <a:r>
              <a:rPr lang="fr-CA" sz="2000" dirty="0"/>
              <a:t>Ses transformations (translation, rotation et mise à l’échelle); cela implique que chacun des objets 3D va se dessiner dans son propre plan cartésien mais va être placé sur un plan cartésien qui est fixe.</a:t>
            </a:r>
          </a:p>
          <a:p>
            <a:r>
              <a:rPr lang="fr-CA" sz="2000" dirty="0"/>
              <a:t>Dans l’exemple suivant, il y a deux objets sur la scène 3D (un cube et une vrille): </a:t>
            </a:r>
          </a:p>
          <a:p>
            <a:r>
              <a:rPr lang="fr-CA" sz="2000" dirty="0">
                <a:hlinkClick r:id="rId2" action="ppaction://hlinkfile"/>
              </a:rPr>
              <a:t>9B- Web GL Scene3D - Cube et vrille.htm</a:t>
            </a:r>
            <a:endParaRPr lang="fr-CA" sz="2000" dirty="0"/>
          </a:p>
          <a:p>
            <a:endParaRPr lang="fr-CA"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La construction d’une scène 3D (1)</a:t>
            </a:r>
          </a:p>
        </p:txBody>
      </p:sp>
      <p:sp>
        <p:nvSpPr>
          <p:cNvPr id="3" name="Espace réservé du contenu 2"/>
          <p:cNvSpPr>
            <a:spLocks noGrp="1"/>
          </p:cNvSpPr>
          <p:nvPr>
            <p:ph sz="quarter" idx="13"/>
          </p:nvPr>
        </p:nvSpPr>
        <p:spPr>
          <a:xfrm>
            <a:off x="609600" y="1600200"/>
            <a:ext cx="8210872" cy="4421088"/>
          </a:xfrm>
        </p:spPr>
        <p:txBody>
          <a:bodyPr>
            <a:normAutofit/>
          </a:bodyPr>
          <a:lstStyle/>
          <a:p>
            <a:r>
              <a:rPr lang="fr-CA" sz="2000" dirty="0"/>
              <a:t>Tout d’abord, nous créons notre scène 3D puis le tableau d’objets 3D.</a:t>
            </a:r>
          </a:p>
          <a:p>
            <a:r>
              <a:rPr lang="fr-CA" sz="2000" dirty="0"/>
              <a:t>Par la suite, nous ajoutons un objet « cube » dans ce tableau.</a:t>
            </a:r>
          </a:p>
          <a:p>
            <a:endParaRPr lang="fr-CA" sz="2000" dirty="0"/>
          </a:p>
          <a:p>
            <a:endParaRPr lang="fr-CA" sz="2000" dirty="0"/>
          </a:p>
          <a:p>
            <a:endParaRPr lang="fr-CA" sz="2000" dirty="0"/>
          </a:p>
          <a:p>
            <a:endParaRPr lang="fr-CA" sz="2000" dirty="0"/>
          </a:p>
          <a:p>
            <a:endParaRPr lang="fr-CA" sz="2000" dirty="0"/>
          </a:p>
          <a:p>
            <a:endParaRPr lang="fr-CA" sz="2000" dirty="0"/>
          </a:p>
          <a:p>
            <a:endParaRPr lang="fr-CA" sz="2000" dirty="0"/>
          </a:p>
          <a:p>
            <a:endParaRPr lang="fr-CA" sz="2000" dirty="0"/>
          </a:p>
        </p:txBody>
      </p:sp>
      <p:pic>
        <p:nvPicPr>
          <p:cNvPr id="5" name="Image 4"/>
          <p:cNvPicPr/>
          <p:nvPr/>
        </p:nvPicPr>
        <p:blipFill>
          <a:blip r:embed="rId2" cstate="print">
            <a:extLst>
              <a:ext uri="{28A0092B-C50C-407E-A947-70E740481C1C}">
                <a14:useLocalDpi xmlns:a14="http://schemas.microsoft.com/office/drawing/2010/main" val="0"/>
              </a:ext>
            </a:extLst>
          </a:blip>
          <a:stretch>
            <a:fillRect/>
          </a:stretch>
        </p:blipFill>
        <p:spPr>
          <a:xfrm>
            <a:off x="1043608" y="2492896"/>
            <a:ext cx="7128792" cy="30963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La construction d’une scène 3D (2)</a:t>
            </a:r>
          </a:p>
        </p:txBody>
      </p:sp>
      <p:sp>
        <p:nvSpPr>
          <p:cNvPr id="3" name="Espace réservé du contenu 2"/>
          <p:cNvSpPr>
            <a:spLocks noGrp="1"/>
          </p:cNvSpPr>
          <p:nvPr>
            <p:ph sz="quarter" idx="13"/>
          </p:nvPr>
        </p:nvSpPr>
        <p:spPr>
          <a:xfrm>
            <a:off x="609600" y="1600200"/>
            <a:ext cx="8210872" cy="4114800"/>
          </a:xfrm>
        </p:spPr>
        <p:txBody>
          <a:bodyPr>
            <a:normAutofit/>
          </a:bodyPr>
          <a:lstStyle/>
          <a:p>
            <a:r>
              <a:rPr lang="fr-CA" sz="2000" dirty="0"/>
              <a:t>Nous ajoutons également un objet « vrille » dans ce tableau.</a:t>
            </a:r>
          </a:p>
          <a:p>
            <a:r>
              <a:rPr lang="fr-CA" sz="2000" dirty="0"/>
              <a:t>L’objet « vrille » n’a pas de maillage. Il a été créé à l’aide de sous-objets.</a:t>
            </a:r>
          </a:p>
          <a:p>
            <a:endParaRPr lang="fr-CA" sz="2000" dirty="0"/>
          </a:p>
        </p:txBody>
      </p:sp>
      <p:pic>
        <p:nvPicPr>
          <p:cNvPr id="6" name="Image 5"/>
          <p:cNvPicPr/>
          <p:nvPr/>
        </p:nvPicPr>
        <p:blipFill>
          <a:blip r:embed="rId2" cstate="print">
            <a:extLst>
              <a:ext uri="{28A0092B-C50C-407E-A947-70E740481C1C}">
                <a14:useLocalDpi xmlns:a14="http://schemas.microsoft.com/office/drawing/2010/main" val="0"/>
              </a:ext>
            </a:extLst>
          </a:blip>
          <a:stretch>
            <a:fillRect/>
          </a:stretch>
        </p:blipFill>
        <p:spPr>
          <a:xfrm>
            <a:off x="1052744" y="2636912"/>
            <a:ext cx="7490792" cy="2880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La construction d’une scène 3D (3)</a:t>
            </a:r>
          </a:p>
        </p:txBody>
      </p:sp>
      <p:sp>
        <p:nvSpPr>
          <p:cNvPr id="3" name="Espace réservé du contenu 2"/>
          <p:cNvSpPr>
            <a:spLocks noGrp="1"/>
          </p:cNvSpPr>
          <p:nvPr>
            <p:ph sz="quarter" idx="13"/>
          </p:nvPr>
        </p:nvSpPr>
        <p:spPr>
          <a:xfrm>
            <a:off x="609600" y="1600200"/>
            <a:ext cx="8210872" cy="4114800"/>
          </a:xfrm>
        </p:spPr>
        <p:txBody>
          <a:bodyPr>
            <a:normAutofit/>
          </a:bodyPr>
          <a:lstStyle/>
          <a:p>
            <a:r>
              <a:rPr lang="fr-CA" sz="2000" dirty="0"/>
              <a:t>Finalement, ce tableau d’objets 3D est placé sur la scène 3D.</a:t>
            </a:r>
          </a:p>
          <a:p>
            <a:endParaRPr lang="fr-CA" sz="2000" dirty="0"/>
          </a:p>
          <a:p>
            <a:endParaRPr lang="fr-CA" sz="2000" dirty="0"/>
          </a:p>
          <a:p>
            <a:endParaRPr lang="fr-CA" sz="2000" dirty="0"/>
          </a:p>
          <a:p>
            <a:r>
              <a:rPr lang="fr-CA" sz="2000" dirty="0"/>
              <a:t>Pour l’instant, sur la scène 3D, il n’y a que des objets 3D. Plus tard, nous allons mettre d’autres éléments sur cette scène.</a:t>
            </a:r>
          </a:p>
          <a:p>
            <a:endParaRPr lang="fr-CA" sz="2000" dirty="0"/>
          </a:p>
        </p:txBody>
      </p:sp>
      <p:pic>
        <p:nvPicPr>
          <p:cNvPr id="6" name="Image 5"/>
          <p:cNvPicPr/>
          <p:nvPr/>
        </p:nvPicPr>
        <p:blipFill>
          <a:blip r:embed="rId2" cstate="print">
            <a:extLst>
              <a:ext uri="{28A0092B-C50C-407E-A947-70E740481C1C}">
                <a14:useLocalDpi xmlns:a14="http://schemas.microsoft.com/office/drawing/2010/main" val="0"/>
              </a:ext>
            </a:extLst>
          </a:blip>
          <a:stretch>
            <a:fillRect/>
          </a:stretch>
        </p:blipFill>
        <p:spPr>
          <a:xfrm>
            <a:off x="1043608" y="2204864"/>
            <a:ext cx="6624736" cy="10081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Les transformations d’un objet 3D (1)</a:t>
            </a:r>
          </a:p>
        </p:txBody>
      </p:sp>
      <p:sp>
        <p:nvSpPr>
          <p:cNvPr id="3" name="Espace réservé du contenu 2"/>
          <p:cNvSpPr>
            <a:spLocks noGrp="1"/>
          </p:cNvSpPr>
          <p:nvPr>
            <p:ph sz="quarter" idx="13"/>
          </p:nvPr>
        </p:nvSpPr>
        <p:spPr>
          <a:xfrm>
            <a:off x="609600" y="1600200"/>
            <a:ext cx="8210872" cy="4114800"/>
          </a:xfrm>
        </p:spPr>
        <p:txBody>
          <a:bodyPr>
            <a:normAutofit/>
          </a:bodyPr>
          <a:lstStyle/>
          <a:p>
            <a:r>
              <a:rPr lang="fr-CA" sz="2000" dirty="0"/>
              <a:t>Nous avons fait subir des transformations à nos objets 3D avant de les placer sur la scène. </a:t>
            </a:r>
          </a:p>
          <a:p>
            <a:r>
              <a:rPr lang="fr-CA" sz="2000" dirty="0"/>
              <a:t>25 fonctions ont été définies sur les transformations. Ces 25 fonctions sont situées dans la librairie </a:t>
            </a:r>
            <a:r>
              <a:rPr lang="fr-CA" sz="2000" b="1" dirty="0"/>
              <a:t>Transformations.js</a:t>
            </a:r>
            <a:r>
              <a:rPr lang="fr-CA" sz="2000" dirty="0"/>
              <a:t> et ont été programmées par moi. </a:t>
            </a:r>
          </a:p>
          <a:p>
            <a:r>
              <a:rPr lang="fr-CA" sz="2000" dirty="0"/>
              <a:t>Pour le cube, nous l’avons déplacé de 3 unités vers la gauche (axe des X) puis nous lui appliqué différentes rotations. </a:t>
            </a:r>
          </a:p>
          <a:p>
            <a:endParaRPr lang="fr-CA" sz="2000" dirty="0"/>
          </a:p>
          <a:p>
            <a:endParaRPr lang="fr-CA" sz="2000" dirty="0"/>
          </a:p>
          <a:p>
            <a:endParaRPr lang="fr-CA" sz="2000" dirty="0"/>
          </a:p>
          <a:p>
            <a:endParaRPr lang="fr-CA" sz="2000" dirty="0"/>
          </a:p>
          <a:p>
            <a:endParaRPr lang="fr-CA" sz="2000" dirty="0"/>
          </a:p>
        </p:txBody>
      </p:sp>
      <p:pic>
        <p:nvPicPr>
          <p:cNvPr id="5" name="Image 4"/>
          <p:cNvPicPr/>
          <p:nvPr/>
        </p:nvPicPr>
        <p:blipFill rotWithShape="1">
          <a:blip r:embed="rId2" cstate="print">
            <a:extLst>
              <a:ext uri="{28A0092B-C50C-407E-A947-70E740481C1C}">
                <a14:useLocalDpi xmlns:a14="http://schemas.microsoft.com/office/drawing/2010/main" val="0"/>
              </a:ext>
            </a:extLst>
          </a:blip>
          <a:srcRect t="63799" b="8602"/>
          <a:stretch/>
        </p:blipFill>
        <p:spPr bwMode="auto">
          <a:xfrm>
            <a:off x="1043608" y="4221088"/>
            <a:ext cx="6409692" cy="1152128"/>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Les transformations d’un objet 3D (2)</a:t>
            </a:r>
          </a:p>
        </p:txBody>
      </p:sp>
      <p:sp>
        <p:nvSpPr>
          <p:cNvPr id="3" name="Espace réservé du contenu 2"/>
          <p:cNvSpPr>
            <a:spLocks noGrp="1"/>
          </p:cNvSpPr>
          <p:nvPr>
            <p:ph sz="quarter" idx="13"/>
          </p:nvPr>
        </p:nvSpPr>
        <p:spPr>
          <a:xfrm>
            <a:off x="609600" y="1600200"/>
            <a:ext cx="8210872" cy="4114800"/>
          </a:xfrm>
        </p:spPr>
        <p:txBody>
          <a:bodyPr>
            <a:normAutofit/>
          </a:bodyPr>
          <a:lstStyle/>
          <a:p>
            <a:r>
              <a:rPr lang="fr-CA" sz="2000" dirty="0"/>
              <a:t>Pour la vrille, nous l’avons déplacé de 3 unités vers la droite (axe des X), de 1 unité vers le bas (axe des Y), nous l’avons fait grossir du double en hauteur (axe des Y) et nous l’avons fait tourner de -90 degrés autour de l’axe des X.</a:t>
            </a:r>
          </a:p>
          <a:p>
            <a:endParaRPr lang="fr-CA" sz="2000" dirty="0"/>
          </a:p>
          <a:p>
            <a:endParaRPr lang="fr-CA" sz="2000" dirty="0"/>
          </a:p>
          <a:p>
            <a:endParaRPr lang="fr-CA" sz="2000" dirty="0"/>
          </a:p>
          <a:p>
            <a:endParaRPr lang="fr-CA" sz="2000" dirty="0"/>
          </a:p>
          <a:p>
            <a:endParaRPr lang="fr-CA" sz="2000" dirty="0"/>
          </a:p>
          <a:p>
            <a:pPr>
              <a:buNone/>
            </a:pPr>
            <a:endParaRPr lang="fr-CA" sz="2000" dirty="0"/>
          </a:p>
        </p:txBody>
      </p:sp>
      <p:pic>
        <p:nvPicPr>
          <p:cNvPr id="6" name="Image 5"/>
          <p:cNvPicPr/>
          <p:nvPr/>
        </p:nvPicPr>
        <p:blipFill rotWithShape="1">
          <a:blip r:embed="rId2" cstate="print">
            <a:extLst>
              <a:ext uri="{28A0092B-C50C-407E-A947-70E740481C1C}">
                <a14:useLocalDpi xmlns:a14="http://schemas.microsoft.com/office/drawing/2010/main" val="0"/>
              </a:ext>
            </a:extLst>
          </a:blip>
          <a:srcRect t="46753" b="9524"/>
          <a:stretch/>
        </p:blipFill>
        <p:spPr bwMode="auto">
          <a:xfrm>
            <a:off x="1115616" y="2780928"/>
            <a:ext cx="7056784" cy="1296144"/>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Modification de la fonction </a:t>
            </a:r>
            <a:r>
              <a:rPr lang="fr-CA" b="1" dirty="0"/>
              <a:t>dessiner </a:t>
            </a:r>
            <a:r>
              <a:rPr lang="fr-CA" dirty="0"/>
              <a:t>(1)</a:t>
            </a:r>
          </a:p>
        </p:txBody>
      </p:sp>
      <p:sp>
        <p:nvSpPr>
          <p:cNvPr id="3" name="Espace réservé du contenu 2"/>
          <p:cNvSpPr>
            <a:spLocks noGrp="1"/>
          </p:cNvSpPr>
          <p:nvPr>
            <p:ph sz="quarter" idx="13"/>
          </p:nvPr>
        </p:nvSpPr>
        <p:spPr>
          <a:xfrm>
            <a:off x="609600" y="1600200"/>
            <a:ext cx="8210872" cy="4114800"/>
          </a:xfrm>
        </p:spPr>
        <p:txBody>
          <a:bodyPr>
            <a:normAutofit/>
          </a:bodyPr>
          <a:lstStyle/>
          <a:p>
            <a:r>
              <a:rPr lang="fr-CA" sz="2000" dirty="0"/>
              <a:t>Nous avons modifié la fonction </a:t>
            </a:r>
            <a:r>
              <a:rPr lang="fr-CA" sz="2000" b="1" dirty="0"/>
              <a:t>dessiner</a:t>
            </a:r>
            <a:r>
              <a:rPr lang="fr-CA" sz="2000" dirty="0"/>
              <a:t> pour tenir compte de cette scène 3D.</a:t>
            </a:r>
            <a:endParaRPr lang="fr-CA" sz="2000" b="1" dirty="0"/>
          </a:p>
          <a:p>
            <a:endParaRPr lang="fr-CA" sz="2000" dirty="0"/>
          </a:p>
          <a:p>
            <a:endParaRPr lang="fr-CA" sz="2000" dirty="0"/>
          </a:p>
          <a:p>
            <a:r>
              <a:rPr lang="fr-CA" sz="2000" dirty="0"/>
              <a:t>Dans cette fonction, il y a une boucle qui va chercher, l’un après l’autre, chacun des objets 3D du tableau (ses vertex, ses couleurs, son maillage et ses transformations). </a:t>
            </a:r>
          </a:p>
          <a:p>
            <a:endParaRPr lang="fr-CA" sz="2000" dirty="0"/>
          </a:p>
          <a:p>
            <a:pPr marL="0" indent="0">
              <a:buNone/>
            </a:pPr>
            <a:endParaRPr lang="fr-CA" sz="2000" dirty="0"/>
          </a:p>
          <a:p>
            <a:pPr marL="0" indent="0">
              <a:buNone/>
            </a:pPr>
            <a:endParaRPr lang="fr-CA" sz="2000" dirty="0"/>
          </a:p>
          <a:p>
            <a:endParaRPr lang="fr-CA" sz="2000" dirty="0"/>
          </a:p>
          <a:p>
            <a:endParaRPr lang="fr-CA" sz="2000" dirty="0"/>
          </a:p>
          <a:p>
            <a:endParaRPr lang="fr-CA" sz="2000" dirty="0"/>
          </a:p>
          <a:p>
            <a:pPr>
              <a:buNone/>
            </a:pPr>
            <a:endParaRPr lang="fr-CA" sz="2000" dirty="0"/>
          </a:p>
        </p:txBody>
      </p:sp>
      <p:pic>
        <p:nvPicPr>
          <p:cNvPr id="5" name="Image 4"/>
          <p:cNvPicPr/>
          <p:nvPr/>
        </p:nvPicPr>
        <p:blipFill>
          <a:blip r:embed="rId2" cstate="print">
            <a:extLst>
              <a:ext uri="{28A0092B-C50C-407E-A947-70E740481C1C}">
                <a14:useLocalDpi xmlns:a14="http://schemas.microsoft.com/office/drawing/2010/main" val="0"/>
              </a:ext>
            </a:extLst>
          </a:blip>
          <a:stretch>
            <a:fillRect/>
          </a:stretch>
        </p:blipFill>
        <p:spPr>
          <a:xfrm>
            <a:off x="1043608" y="4005064"/>
            <a:ext cx="7560840" cy="1296144"/>
          </a:xfrm>
          <a:prstGeom prst="rect">
            <a:avLst/>
          </a:prstGeom>
        </p:spPr>
      </p:pic>
      <p:pic>
        <p:nvPicPr>
          <p:cNvPr id="8" name="Image 7"/>
          <p:cNvPicPr/>
          <p:nvPr/>
        </p:nvPicPr>
        <p:blipFill>
          <a:blip r:embed="rId3" cstate="print">
            <a:extLst>
              <a:ext uri="{28A0092B-C50C-407E-A947-70E740481C1C}">
                <a14:useLocalDpi xmlns:a14="http://schemas.microsoft.com/office/drawing/2010/main" val="0"/>
              </a:ext>
            </a:extLst>
          </a:blip>
          <a:stretch>
            <a:fillRect/>
          </a:stretch>
        </p:blipFill>
        <p:spPr>
          <a:xfrm>
            <a:off x="1043608" y="2060848"/>
            <a:ext cx="7344816" cy="504056"/>
          </a:xfrm>
          <a:prstGeom prst="rect">
            <a:avLst/>
          </a:prstGeom>
        </p:spPr>
      </p:pic>
      <p:cxnSp>
        <p:nvCxnSpPr>
          <p:cNvPr id="9" name="Connecteur droit avec flèche 8"/>
          <p:cNvCxnSpPr/>
          <p:nvPr/>
        </p:nvCxnSpPr>
        <p:spPr>
          <a:xfrm flipH="1">
            <a:off x="7380312" y="1916832"/>
            <a:ext cx="648072" cy="28803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Modification de la fonction </a:t>
            </a:r>
            <a:r>
              <a:rPr lang="fr-CA" b="1" dirty="0"/>
              <a:t>dessiner </a:t>
            </a:r>
            <a:r>
              <a:rPr lang="fr-CA" dirty="0"/>
              <a:t>(2)</a:t>
            </a:r>
          </a:p>
        </p:txBody>
      </p:sp>
      <p:sp>
        <p:nvSpPr>
          <p:cNvPr id="3" name="Espace réservé du contenu 2"/>
          <p:cNvSpPr>
            <a:spLocks noGrp="1"/>
          </p:cNvSpPr>
          <p:nvPr>
            <p:ph sz="quarter" idx="13"/>
          </p:nvPr>
        </p:nvSpPr>
        <p:spPr>
          <a:xfrm>
            <a:off x="609600" y="1600200"/>
            <a:ext cx="8210872" cy="4114800"/>
          </a:xfrm>
        </p:spPr>
        <p:txBody>
          <a:bodyPr>
            <a:normAutofit fontScale="92500" lnSpcReduction="10000"/>
          </a:bodyPr>
          <a:lstStyle/>
          <a:p>
            <a:r>
              <a:rPr lang="fr-CA" sz="2000" dirty="0"/>
              <a:t>Par la suite, nous appliquons les transformations du modèle sur le plan cartésien par rapport à cet objet 3D.</a:t>
            </a:r>
          </a:p>
          <a:p>
            <a:endParaRPr lang="fr-CA" sz="2000" dirty="0"/>
          </a:p>
          <a:p>
            <a:endParaRPr lang="fr-CA" sz="2000" dirty="0"/>
          </a:p>
          <a:p>
            <a:endParaRPr lang="fr-CA" sz="2000" dirty="0"/>
          </a:p>
          <a:p>
            <a:pPr>
              <a:buNone/>
            </a:pPr>
            <a:endParaRPr lang="fr-CA" sz="2000" dirty="0"/>
          </a:p>
          <a:p>
            <a:endParaRPr lang="fr-CA" sz="2000" dirty="0"/>
          </a:p>
          <a:p>
            <a:r>
              <a:rPr lang="fr-CA" sz="2000" dirty="0"/>
              <a:t>Ce qui est important de retenir ici, c’est que chaque objet 3D dessiné sur la scène, subit des transformations avant d’être dessiné. En réalité, ce ne sont pas les objets 3D qui sont transformés mais leur plan cartésien respectif. Chaque objet 3D est dessiné sur son propre plan cartésien. Par contre, pour l’utilisateur, il n’y a qu’un seul plan cartésien.</a:t>
            </a:r>
          </a:p>
          <a:p>
            <a:pPr>
              <a:buNone/>
            </a:pPr>
            <a:endParaRPr lang="fr-CA" sz="2000" dirty="0"/>
          </a:p>
        </p:txBody>
      </p:sp>
      <p:pic>
        <p:nvPicPr>
          <p:cNvPr id="6" name="Image 5"/>
          <p:cNvPicPr/>
          <p:nvPr/>
        </p:nvPicPr>
        <p:blipFill>
          <a:blip r:embed="rId2" cstate="print">
            <a:extLst>
              <a:ext uri="{28A0092B-C50C-407E-A947-70E740481C1C}">
                <a14:useLocalDpi xmlns:a14="http://schemas.microsoft.com/office/drawing/2010/main" val="0"/>
              </a:ext>
            </a:extLst>
          </a:blip>
          <a:stretch>
            <a:fillRect/>
          </a:stretch>
        </p:blipFill>
        <p:spPr>
          <a:xfrm>
            <a:off x="1043608" y="2348880"/>
            <a:ext cx="7560840" cy="1656184"/>
          </a:xfrm>
          <a:prstGeom prst="rect">
            <a:avLst/>
          </a:prstGeom>
        </p:spPr>
      </p:pic>
    </p:spTree>
    <p:extLst>
      <p:ext uri="{BB962C8B-B14F-4D97-AF65-F5344CB8AC3E}">
        <p14:creationId xmlns:p14="http://schemas.microsoft.com/office/powerpoint/2010/main" val="974008354"/>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3694</TotalTime>
  <Words>658</Words>
  <Application>Microsoft Office PowerPoint</Application>
  <PresentationFormat>Affichage à l'écran (4:3)</PresentationFormat>
  <Paragraphs>89</Paragraphs>
  <Slides>11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11</vt:i4>
      </vt:variant>
    </vt:vector>
  </HeadingPairs>
  <TitlesOfParts>
    <vt:vector size="14" baseType="lpstr">
      <vt:lpstr>Arial</vt:lpstr>
      <vt:lpstr>Arial Narrow</vt:lpstr>
      <vt:lpstr>Horizon</vt:lpstr>
      <vt:lpstr>9B- la création d’une scène 3D</vt:lpstr>
      <vt:lpstr>La scène 3D</vt:lpstr>
      <vt:lpstr>La construction d’une scène 3D (1)</vt:lpstr>
      <vt:lpstr>La construction d’une scène 3D (2)</vt:lpstr>
      <vt:lpstr>La construction d’une scène 3D (3)</vt:lpstr>
      <vt:lpstr>Les transformations d’un objet 3D (1)</vt:lpstr>
      <vt:lpstr>Les transformations d’un objet 3D (2)</vt:lpstr>
      <vt:lpstr>Modification de la fonction dessiner (1)</vt:lpstr>
      <vt:lpstr>Modification de la fonction dessiner (2)</vt:lpstr>
      <vt:lpstr>Modification de la fonction dessiner (4)</vt:lpstr>
      <vt:lpstr>Modification de la fonction dessiner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Alain</dc:creator>
  <cp:lastModifiedBy>Marrero Cesar Gabriel</cp:lastModifiedBy>
  <cp:revision>580</cp:revision>
  <dcterms:created xsi:type="dcterms:W3CDTF">2013-01-17T15:51:46Z</dcterms:created>
  <dcterms:modified xsi:type="dcterms:W3CDTF">2020-04-20T02:56:21Z</dcterms:modified>
</cp:coreProperties>
</file>