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4" r:id="rId1"/>
  </p:sldMasterIdLst>
  <p:sldIdLst>
    <p:sldId id="256" r:id="rId2"/>
    <p:sldId id="274" r:id="rId3"/>
    <p:sldId id="293" r:id="rId4"/>
    <p:sldId id="290" r:id="rId5"/>
    <p:sldId id="29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1"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varScale="1">
        <p:scale>
          <a:sx n="105" d="100"/>
          <a:sy n="105" d="100"/>
        </p:scale>
        <p:origin x="-183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tent Placeholder 7"/>
          <p:cNvSpPr>
            <a:spLocks noGrp="1"/>
          </p:cNvSpPr>
          <p:nvPr>
            <p:ph sz="quarter" idx="13"/>
          </p:nvPr>
        </p:nvSpPr>
        <p:spPr>
          <a:xfrm>
            <a:off x="609600" y="1600200"/>
            <a:ext cx="7924800" cy="4114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fr-FR" smtClean="0"/>
              <a:t>Modifiez le style du titre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pPr/>
              <a:t>13/09/2016</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A309A6D-C09C-4548-B29A-6CF363A7E532}" type="datetimeFigureOut">
              <a:rPr lang="fr-FR" smtClean="0"/>
              <a:pPr/>
              <a:t>13/09/2016</a:t>
            </a:fld>
            <a:endParaRPr lang="fr-BE"/>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BE"/>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4668DC-857F-487D-BFFA-8C0CA5037977}" type="slidenum">
              <a:rPr lang="fr-BE" smtClean="0"/>
              <a:pPr/>
              <a:t>‹N°›</a:t>
            </a:fld>
            <a:endParaRPr lang="fr-BE"/>
          </a:p>
        </p:txBody>
      </p:sp>
    </p:spTree>
  </p:cSld>
  <p:clrMap bg1="dk1" tx1="lt1" bg2="dk2" tx2="lt2" accent1="accent1" accent2="accent2" accent3="accent3" accent4="accent4" accent5="accent5" accent6="accent6" hlink="hlink" folHlink="folHlink"/>
  <p:sldLayoutIdLst>
    <p:sldLayoutId id="2147484645" r:id="rId1"/>
    <p:sldLayoutId id="2147484646" r:id="rId2"/>
    <p:sldLayoutId id="214748464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13-B-1-3%20Weg%20GL%20-%20Cam&#233;ra%20-%20vue%20c&#244;t&#233;%20droit.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13-B-1-4%20Weg%20GL%20-%20Cam&#233;ra%20-%20vue%20c&#244;t&#233;%20gauche.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13-B-1-5%20Weg%20GL%20-%20Cam&#233;ra%20-%20vue%20du%20haut.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13-B-2%20Weg%20GL%20-%20A%20la%20premi&#232;re%20personne.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13-B-1-1%20Weg%20GL%20-%20Cam&#233;ra%20-%20vue%20de%20face%20.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13-B-1-2%20Weg%20GL%20-%20Cam&#233;ra%20-%20vue%20arri&#232;re.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r>
              <a:rPr lang="fr-CA" sz="2400" dirty="0" smtClean="0"/>
              <a:t>Présenté par Alain Loyer</a:t>
            </a:r>
          </a:p>
          <a:p>
            <a:r>
              <a:rPr lang="fr-CA" sz="2400" dirty="0" smtClean="0"/>
              <a:t>420-4P6: Programmation 3D </a:t>
            </a:r>
          </a:p>
          <a:p>
            <a:r>
              <a:rPr lang="fr-CA" sz="2400" dirty="0" smtClean="0"/>
              <a:t>Hiver 2016</a:t>
            </a:r>
            <a:endParaRPr lang="fr-CA" sz="2400" dirty="0"/>
          </a:p>
        </p:txBody>
      </p:sp>
      <p:sp>
        <p:nvSpPr>
          <p:cNvPr id="2" name="Titre 1"/>
          <p:cNvSpPr>
            <a:spLocks noGrp="1"/>
          </p:cNvSpPr>
          <p:nvPr>
            <p:ph type="ctrTitle"/>
          </p:nvPr>
        </p:nvSpPr>
        <p:spPr/>
        <p:txBody>
          <a:bodyPr/>
          <a:lstStyle/>
          <a:p>
            <a:r>
              <a:rPr lang="fr-CA" dirty="0" smtClean="0"/>
              <a:t>13-B </a:t>
            </a:r>
            <a:r>
              <a:rPr lang="fr-CA" b="1" i="1" dirty="0" err="1" smtClean="0"/>
              <a:t>webgl</a:t>
            </a:r>
            <a:r>
              <a:rPr lang="fr-CA" b="1" i="1" dirty="0" smtClean="0"/>
              <a:t> </a:t>
            </a:r>
            <a:r>
              <a:rPr lang="fr-CA" b="1" dirty="0" smtClean="0"/>
              <a:t>et la caméra</a:t>
            </a:r>
            <a:endParaRPr lang="fr-CA" b="1" i="1" dirty="0"/>
          </a:p>
        </p:txBody>
      </p:sp>
    </p:spTree>
    <p:extLst>
      <p:ext uri="{BB962C8B-B14F-4D97-AF65-F5344CB8AC3E}">
        <p14:creationId xmlns:p14="http://schemas.microsoft.com/office/powerpoint/2010/main" xmlns="" val="586157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Illustration 3 de la caméra</a:t>
            </a:r>
            <a:endParaRPr lang="fr-CA" dirty="0"/>
          </a:p>
        </p:txBody>
      </p:sp>
      <p:sp>
        <p:nvSpPr>
          <p:cNvPr id="3" name="Espace réservé du contenu 2"/>
          <p:cNvSpPr>
            <a:spLocks noGrp="1"/>
          </p:cNvSpPr>
          <p:nvPr>
            <p:ph sz="quarter" idx="13"/>
          </p:nvPr>
        </p:nvSpPr>
        <p:spPr>
          <a:xfrm>
            <a:off x="609600" y="1600200"/>
            <a:ext cx="8210872" cy="4421088"/>
          </a:xfrm>
        </p:spPr>
        <p:txBody>
          <a:bodyPr>
            <a:normAutofit lnSpcReduction="10000"/>
          </a:bodyPr>
          <a:lstStyle/>
          <a:p>
            <a:endParaRPr lang="fr-CA" sz="2000" dirty="0" smtClean="0"/>
          </a:p>
          <a:p>
            <a:endParaRPr lang="fr-CA" sz="2000" dirty="0" smtClean="0"/>
          </a:p>
          <a:p>
            <a:endParaRPr lang="fr-CA" sz="2000" dirty="0" smtClean="0"/>
          </a:p>
          <a:p>
            <a:pPr lvl="1"/>
            <a:endParaRPr lang="fr-CA" sz="2000" dirty="0" smtClean="0"/>
          </a:p>
          <a:p>
            <a:pPr lvl="1"/>
            <a:r>
              <a:rPr lang="fr-CA" sz="2000" dirty="0" smtClean="0"/>
              <a:t>La caméra est placée à la position (15, 0, 0).</a:t>
            </a:r>
          </a:p>
          <a:p>
            <a:pPr lvl="1"/>
            <a:r>
              <a:rPr lang="fr-CA" sz="2000" dirty="0" smtClean="0"/>
              <a:t>La caméra cible le point d’origine du plan cartésien (0, 0, 0).</a:t>
            </a:r>
          </a:p>
          <a:p>
            <a:pPr lvl="1"/>
            <a:r>
              <a:rPr lang="fr-CA" sz="2000" dirty="0" smtClean="0"/>
              <a:t>La caméra est orientée vers le haut, dans les sens des Y positifs (0, 1, 0).</a:t>
            </a:r>
          </a:p>
          <a:p>
            <a:pPr lvl="1"/>
            <a:r>
              <a:rPr lang="fr-CA" sz="2000" dirty="0" smtClean="0"/>
              <a:t>Ici, pour avoir une vue du côté, la caméra tourne le plan cartésien de -90 degrés autour de l’axe des Y. Par conséquent, l’axe des X prend la place de l’axe des Z. Il faut appuyer sur la flèche-à-droite pour avancer. </a:t>
            </a:r>
          </a:p>
          <a:p>
            <a:r>
              <a:rPr lang="fr-CA" sz="2000" dirty="0" smtClean="0"/>
              <a:t>Vue du côté droit: </a:t>
            </a:r>
            <a:r>
              <a:rPr lang="fr-CA" sz="2000" dirty="0" smtClean="0">
                <a:hlinkClick r:id="rId2" action="ppaction://hlinkfile"/>
              </a:rPr>
              <a:t>13-B-1-3 </a:t>
            </a:r>
            <a:r>
              <a:rPr lang="fr-CA" sz="2000" dirty="0" err="1" smtClean="0">
                <a:hlinkClick r:id="rId2" action="ppaction://hlinkfile"/>
              </a:rPr>
              <a:t>Weg</a:t>
            </a:r>
            <a:r>
              <a:rPr lang="fr-CA" sz="2000" dirty="0" smtClean="0">
                <a:hlinkClick r:id="rId2" action="ppaction://hlinkfile"/>
              </a:rPr>
              <a:t> GL - Caméra - vue côté droit.htm</a:t>
            </a:r>
            <a:endParaRPr lang="fr-CA" sz="2000" dirty="0" smtClean="0"/>
          </a:p>
        </p:txBody>
      </p:sp>
      <p:pic>
        <p:nvPicPr>
          <p:cNvPr id="6" name="Image 5"/>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899592" y="1628800"/>
            <a:ext cx="7056784" cy="165618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Illustration 4 de la caméra</a:t>
            </a:r>
            <a:endParaRPr lang="fr-CA" dirty="0"/>
          </a:p>
        </p:txBody>
      </p:sp>
      <p:sp>
        <p:nvSpPr>
          <p:cNvPr id="3" name="Espace réservé du contenu 2"/>
          <p:cNvSpPr>
            <a:spLocks noGrp="1"/>
          </p:cNvSpPr>
          <p:nvPr>
            <p:ph sz="quarter" idx="13"/>
          </p:nvPr>
        </p:nvSpPr>
        <p:spPr>
          <a:xfrm>
            <a:off x="609600" y="1600200"/>
            <a:ext cx="8210872" cy="4421088"/>
          </a:xfrm>
        </p:spPr>
        <p:txBody>
          <a:bodyPr>
            <a:normAutofit lnSpcReduction="10000"/>
          </a:bodyPr>
          <a:lstStyle/>
          <a:p>
            <a:endParaRPr lang="fr-CA" sz="2000" dirty="0" smtClean="0"/>
          </a:p>
          <a:p>
            <a:endParaRPr lang="fr-CA" sz="2000" dirty="0" smtClean="0"/>
          </a:p>
          <a:p>
            <a:endParaRPr lang="fr-CA" sz="2000" dirty="0" smtClean="0"/>
          </a:p>
          <a:p>
            <a:pPr lvl="1"/>
            <a:endParaRPr lang="fr-CA" sz="2000" dirty="0" smtClean="0"/>
          </a:p>
          <a:p>
            <a:pPr lvl="1"/>
            <a:r>
              <a:rPr lang="fr-CA" sz="2000" dirty="0" smtClean="0"/>
              <a:t>La caméra est placée à la position (-15, 0, 0).</a:t>
            </a:r>
          </a:p>
          <a:p>
            <a:pPr lvl="1"/>
            <a:r>
              <a:rPr lang="fr-CA" sz="2000" dirty="0" smtClean="0"/>
              <a:t>La caméra cible le point d’origine du plan cartésien (0, 0, 0).</a:t>
            </a:r>
          </a:p>
          <a:p>
            <a:pPr lvl="1"/>
            <a:r>
              <a:rPr lang="fr-CA" sz="2000" dirty="0" smtClean="0"/>
              <a:t>La caméra est orientée vers le haut, dans les sens des Y positifs (0, 1, 0).</a:t>
            </a:r>
          </a:p>
          <a:p>
            <a:pPr lvl="1"/>
            <a:r>
              <a:rPr lang="fr-CA" sz="2000" dirty="0" smtClean="0"/>
              <a:t>Ici, pour avoir une vue du côté, la caméra tourne le plan cartésien de 90 degrés autour de l’axe des Y. Par conséquent, l’axe des X prend la place de l’axe des Z. Il faut appuyer sur la flèche-à-gauche pour avancer. </a:t>
            </a:r>
          </a:p>
          <a:p>
            <a:r>
              <a:rPr lang="fr-CA" sz="2000" dirty="0" smtClean="0"/>
              <a:t>Vue du côté gauche: </a:t>
            </a:r>
            <a:r>
              <a:rPr lang="fr-CA" sz="2000" dirty="0" smtClean="0">
                <a:hlinkClick r:id="rId2" action="ppaction://hlinkfile"/>
              </a:rPr>
              <a:t>13-B-1-4 </a:t>
            </a:r>
            <a:r>
              <a:rPr lang="fr-CA" sz="2000" dirty="0" err="1" smtClean="0">
                <a:hlinkClick r:id="rId2" action="ppaction://hlinkfile"/>
              </a:rPr>
              <a:t>Weg</a:t>
            </a:r>
            <a:r>
              <a:rPr lang="fr-CA" sz="2000" dirty="0" smtClean="0">
                <a:hlinkClick r:id="rId2" action="ppaction://hlinkfile"/>
              </a:rPr>
              <a:t> GL - Caméra - vue côté gauche.htm</a:t>
            </a:r>
            <a:endParaRPr lang="fr-CA" sz="2000" dirty="0" smtClean="0"/>
          </a:p>
        </p:txBody>
      </p:sp>
      <p:pic>
        <p:nvPicPr>
          <p:cNvPr id="5" name="Image 4"/>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971600" y="1628800"/>
            <a:ext cx="6984776" cy="158417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Illustration 5 de la caméra</a:t>
            </a:r>
            <a:endParaRPr lang="fr-CA" dirty="0"/>
          </a:p>
        </p:txBody>
      </p:sp>
      <p:sp>
        <p:nvSpPr>
          <p:cNvPr id="3" name="Espace réservé du contenu 2"/>
          <p:cNvSpPr>
            <a:spLocks noGrp="1"/>
          </p:cNvSpPr>
          <p:nvPr>
            <p:ph sz="quarter" idx="13"/>
          </p:nvPr>
        </p:nvSpPr>
        <p:spPr>
          <a:xfrm>
            <a:off x="609600" y="1600200"/>
            <a:ext cx="8210872" cy="4421088"/>
          </a:xfrm>
        </p:spPr>
        <p:txBody>
          <a:bodyPr>
            <a:normAutofit lnSpcReduction="10000"/>
          </a:bodyPr>
          <a:lstStyle/>
          <a:p>
            <a:endParaRPr lang="fr-CA" sz="2000" dirty="0" smtClean="0"/>
          </a:p>
          <a:p>
            <a:endParaRPr lang="fr-CA" sz="2000" dirty="0" smtClean="0"/>
          </a:p>
          <a:p>
            <a:endParaRPr lang="fr-CA" sz="2000" dirty="0" smtClean="0"/>
          </a:p>
          <a:p>
            <a:pPr lvl="1"/>
            <a:endParaRPr lang="fr-CA" sz="2000" dirty="0" smtClean="0"/>
          </a:p>
          <a:p>
            <a:pPr lvl="1"/>
            <a:r>
              <a:rPr lang="fr-CA" sz="2000" dirty="0" smtClean="0"/>
              <a:t>La caméra est placée à la position (0, 15, 0).</a:t>
            </a:r>
          </a:p>
          <a:p>
            <a:pPr lvl="1"/>
            <a:r>
              <a:rPr lang="fr-CA" sz="2000" dirty="0" smtClean="0"/>
              <a:t>La caméra cible le point d’origine du plan cartésien (0, 0, 0).</a:t>
            </a:r>
          </a:p>
          <a:p>
            <a:pPr lvl="1"/>
            <a:r>
              <a:rPr lang="fr-CA" sz="2000" dirty="0" smtClean="0"/>
              <a:t>La caméra est orientée vers l’axe des Z positifs (0, 0, 1).</a:t>
            </a:r>
          </a:p>
          <a:p>
            <a:pPr lvl="1"/>
            <a:r>
              <a:rPr lang="fr-CA" sz="2000" dirty="0" smtClean="0"/>
              <a:t>Ici, l’orientation de la caméra fait en sorte que l’axe des X est inversé. Par conséquent, il faut appuyer sur la flèche-à-droite pour aller à la gauche et vice et versa.</a:t>
            </a:r>
          </a:p>
          <a:p>
            <a:r>
              <a:rPr lang="fr-CA" sz="2000" dirty="0" smtClean="0"/>
              <a:t>Vue du haut: </a:t>
            </a:r>
            <a:r>
              <a:rPr lang="fr-CA" sz="2000" dirty="0" smtClean="0">
                <a:hlinkClick r:id="rId2" action="ppaction://hlinkfile"/>
              </a:rPr>
              <a:t>13-B-1-5 </a:t>
            </a:r>
            <a:r>
              <a:rPr lang="fr-CA" sz="2000" dirty="0" err="1" smtClean="0">
                <a:hlinkClick r:id="rId2" action="ppaction://hlinkfile"/>
              </a:rPr>
              <a:t>Weg</a:t>
            </a:r>
            <a:r>
              <a:rPr lang="fr-CA" sz="2000" dirty="0" smtClean="0">
                <a:hlinkClick r:id="rId2" action="ppaction://hlinkfile"/>
              </a:rPr>
              <a:t> GL - Caméra - vue du haut.htm</a:t>
            </a:r>
            <a:endParaRPr lang="fr-CA" sz="2000" dirty="0" smtClean="0"/>
          </a:p>
        </p:txBody>
      </p:sp>
      <p:pic>
        <p:nvPicPr>
          <p:cNvPr id="6" name="Image 5"/>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827584" y="1700808"/>
            <a:ext cx="7344816" cy="144016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caméra à la 1</a:t>
            </a:r>
            <a:r>
              <a:rPr lang="fr-CA" baseline="30000" dirty="0" smtClean="0"/>
              <a:t>ère</a:t>
            </a:r>
            <a:r>
              <a:rPr lang="fr-CA" dirty="0" smtClean="0"/>
              <a:t> personne</a:t>
            </a:r>
            <a:endParaRPr lang="fr-CA" dirty="0"/>
          </a:p>
        </p:txBody>
      </p:sp>
      <p:sp>
        <p:nvSpPr>
          <p:cNvPr id="3" name="Espace réservé du contenu 2"/>
          <p:cNvSpPr>
            <a:spLocks noGrp="1"/>
          </p:cNvSpPr>
          <p:nvPr>
            <p:ph sz="quarter" idx="13"/>
          </p:nvPr>
        </p:nvSpPr>
        <p:spPr>
          <a:xfrm>
            <a:off x="609600" y="1600200"/>
            <a:ext cx="8210872" cy="4349080"/>
          </a:xfrm>
        </p:spPr>
        <p:txBody>
          <a:bodyPr>
            <a:normAutofit/>
          </a:bodyPr>
          <a:lstStyle/>
          <a:p>
            <a:r>
              <a:rPr lang="fr-CA" sz="2000" dirty="0" smtClean="0"/>
              <a:t>Habituellement, on utilise la caméra pour que l’utilisateur ait la possibilité de se déplacer sur une scène 3D.</a:t>
            </a:r>
          </a:p>
          <a:p>
            <a:r>
              <a:rPr lang="fr-CA" sz="2000" dirty="0" smtClean="0"/>
              <a:t>Sur cette scène 3D, les objets 3D sont situés à des positions fixes par rapport au plan cartésien de la projection. </a:t>
            </a:r>
          </a:p>
          <a:p>
            <a:r>
              <a:rPr lang="fr-CA" sz="2000" dirty="0" smtClean="0"/>
              <a:t>La caméra prend la place de l’utilisateur qui se déplace dans un univers virtuel. </a:t>
            </a:r>
          </a:p>
          <a:p>
            <a:r>
              <a:rPr lang="fr-CA" sz="2000" dirty="0" smtClean="0"/>
              <a:t>Plusieurs jeux 3D sont des jeux à la première personne. Pour représenter la 1</a:t>
            </a:r>
            <a:r>
              <a:rPr lang="fr-CA" sz="2000" baseline="30000" dirty="0" smtClean="0"/>
              <a:t>ère</a:t>
            </a:r>
            <a:r>
              <a:rPr lang="fr-CA" sz="2000" dirty="0" smtClean="0"/>
              <a:t> personne, ces jeux utilisent toujours la caméra.</a:t>
            </a:r>
          </a:p>
          <a:p>
            <a:r>
              <a:rPr lang="fr-CA" sz="2000" dirty="0" smtClean="0"/>
              <a:t>Démo: </a:t>
            </a:r>
            <a:r>
              <a:rPr lang="fr-CA" sz="2000" dirty="0" smtClean="0">
                <a:hlinkClick r:id="rId2" action="ppaction://hlinkfile"/>
              </a:rPr>
              <a:t>13-B-2 </a:t>
            </a:r>
            <a:r>
              <a:rPr lang="fr-CA" sz="2000" dirty="0" err="1" smtClean="0">
                <a:hlinkClick r:id="rId2" action="ppaction://hlinkfile"/>
              </a:rPr>
              <a:t>Weg</a:t>
            </a:r>
            <a:r>
              <a:rPr lang="fr-CA" sz="2000" dirty="0" smtClean="0">
                <a:hlinkClick r:id="rId2" action="ppaction://hlinkfile"/>
              </a:rPr>
              <a:t> GL - A la première personne.htm</a:t>
            </a:r>
            <a:endParaRPr lang="fr-CA" sz="2000" dirty="0" smtClean="0"/>
          </a:p>
          <a:p>
            <a:endParaRPr lang="fr-CA"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(1)</a:t>
            </a:r>
            <a:endParaRPr lang="fr-CA" dirty="0"/>
          </a:p>
        </p:txBody>
      </p:sp>
      <p:sp>
        <p:nvSpPr>
          <p:cNvPr id="3" name="Espace réservé du contenu 2"/>
          <p:cNvSpPr>
            <a:spLocks noGrp="1"/>
          </p:cNvSpPr>
          <p:nvPr>
            <p:ph sz="quarter" idx="13"/>
          </p:nvPr>
        </p:nvSpPr>
        <p:spPr>
          <a:xfrm>
            <a:off x="609600" y="1600200"/>
            <a:ext cx="8210872" cy="4349080"/>
          </a:xfrm>
        </p:spPr>
        <p:txBody>
          <a:bodyPr>
            <a:normAutofit/>
          </a:bodyPr>
          <a:lstStyle/>
          <a:p>
            <a:r>
              <a:rPr lang="fr-CA" sz="2000" dirty="0" smtClean="0"/>
              <a:t>Tout d’abord, sur la scène, nous avons placé 10 cubes. Pour chacun des 10 cubes, leurs positions et leurs rotations respectives sont au hasard.</a:t>
            </a:r>
          </a:p>
          <a:p>
            <a:pPr>
              <a:buNone/>
            </a:pPr>
            <a:endParaRPr lang="fr-CA" sz="2000" dirty="0" smtClean="0"/>
          </a:p>
          <a:p>
            <a:endParaRPr lang="fr-CA" sz="2000" dirty="0"/>
          </a:p>
        </p:txBody>
      </p:sp>
      <p:pic>
        <p:nvPicPr>
          <p:cNvPr id="5" name="Image 4"/>
          <p:cNvPicPr/>
          <p:nvPr/>
        </p:nvPicPr>
        <p:blipFill>
          <a:blip r:embed="rId2" cstate="print"/>
          <a:srcRect/>
          <a:stretch>
            <a:fillRect/>
          </a:stretch>
        </p:blipFill>
        <p:spPr bwMode="auto">
          <a:xfrm>
            <a:off x="1115616" y="2348880"/>
            <a:ext cx="6984776"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(2)</a:t>
            </a:r>
            <a:endParaRPr lang="fr-CA" dirty="0"/>
          </a:p>
        </p:txBody>
      </p:sp>
      <p:sp>
        <p:nvSpPr>
          <p:cNvPr id="3" name="Espace réservé du contenu 2"/>
          <p:cNvSpPr>
            <a:spLocks noGrp="1"/>
          </p:cNvSpPr>
          <p:nvPr>
            <p:ph sz="quarter" idx="13"/>
          </p:nvPr>
        </p:nvSpPr>
        <p:spPr>
          <a:xfrm>
            <a:off x="609600" y="1600200"/>
            <a:ext cx="8210872" cy="4349080"/>
          </a:xfrm>
        </p:spPr>
        <p:txBody>
          <a:bodyPr>
            <a:normAutofit/>
          </a:bodyPr>
          <a:lstStyle/>
          <a:p>
            <a:r>
              <a:rPr lang="fr-CA" sz="2000" dirty="0" smtClean="0"/>
              <a:t>Nous avons également créé une caméra et nous l’avons mis dans l’objet qui contient la scène 3D. Au point de départ, la caméra est placée à la position (0,0,-20) et vise le point d’origine du plan cartésien. </a:t>
            </a:r>
          </a:p>
          <a:p>
            <a:endParaRPr lang="fr-CA" sz="2000" dirty="0" smtClean="0"/>
          </a:p>
          <a:p>
            <a:endParaRPr lang="fr-CA" sz="2000" dirty="0" smtClean="0"/>
          </a:p>
          <a:p>
            <a:endParaRPr lang="fr-CA" sz="2000" dirty="0" smtClean="0"/>
          </a:p>
          <a:p>
            <a:endParaRPr lang="fr-CA" sz="2000" dirty="0" smtClean="0"/>
          </a:p>
          <a:p>
            <a:endParaRPr lang="fr-CA" sz="2000" dirty="0" smtClean="0"/>
          </a:p>
          <a:p>
            <a:r>
              <a:rPr lang="fr-CA" sz="2000" dirty="0" smtClean="0"/>
              <a:t>Les fonctions sur la caméra proviennent de la librairie </a:t>
            </a:r>
            <a:r>
              <a:rPr lang="fr-CA" sz="2000" b="1" dirty="0" smtClean="0"/>
              <a:t>camera.js</a:t>
            </a:r>
            <a:r>
              <a:rPr lang="fr-CA" sz="2000" dirty="0" smtClean="0"/>
              <a:t> que j’ai créée.</a:t>
            </a:r>
          </a:p>
          <a:p>
            <a:pPr>
              <a:buNone/>
            </a:pPr>
            <a:endParaRPr lang="fr-CA" sz="2000" dirty="0" smtClean="0"/>
          </a:p>
          <a:p>
            <a:pPr>
              <a:buNone/>
            </a:pPr>
            <a:endParaRPr lang="fr-CA" sz="2000" dirty="0" smtClean="0"/>
          </a:p>
          <a:p>
            <a:pPr>
              <a:buNone/>
            </a:pPr>
            <a:endParaRPr lang="fr-CA" sz="2000" dirty="0"/>
          </a:p>
        </p:txBody>
      </p:sp>
      <p:pic>
        <p:nvPicPr>
          <p:cNvPr id="6" name="Image 5"/>
          <p:cNvPicPr/>
          <p:nvPr/>
        </p:nvPicPr>
        <p:blipFill>
          <a:blip r:embed="rId2" cstate="print"/>
          <a:srcRect/>
          <a:stretch>
            <a:fillRect/>
          </a:stretch>
        </p:blipFill>
        <p:spPr bwMode="auto">
          <a:xfrm>
            <a:off x="1835696" y="2636912"/>
            <a:ext cx="4536504"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(3)</a:t>
            </a:r>
            <a:endParaRPr lang="fr-CA" dirty="0"/>
          </a:p>
        </p:txBody>
      </p:sp>
      <p:sp>
        <p:nvSpPr>
          <p:cNvPr id="3" name="Espace réservé du contenu 2"/>
          <p:cNvSpPr>
            <a:spLocks noGrp="1"/>
          </p:cNvSpPr>
          <p:nvPr>
            <p:ph sz="quarter" idx="13"/>
          </p:nvPr>
        </p:nvSpPr>
        <p:spPr>
          <a:xfrm>
            <a:off x="609600" y="1600200"/>
            <a:ext cx="8210872" cy="3989040"/>
          </a:xfrm>
        </p:spPr>
        <p:txBody>
          <a:bodyPr>
            <a:normAutofit/>
          </a:bodyPr>
          <a:lstStyle/>
          <a:p>
            <a:r>
              <a:rPr lang="fr-CA" sz="2000" dirty="0" smtClean="0"/>
              <a:t>Dans la fonction </a:t>
            </a:r>
            <a:r>
              <a:rPr lang="fr-CA" sz="2000" b="1" dirty="0" smtClean="0"/>
              <a:t>dessiner()</a:t>
            </a:r>
            <a:r>
              <a:rPr lang="fr-CA" sz="2000" dirty="0" smtClean="0"/>
              <a:t>, juste avant de dessiner chacun des objets 3D, nous plaçons la caméra dans la matrice du modèle. </a:t>
            </a:r>
          </a:p>
          <a:p>
            <a:endParaRPr lang="fr-CA" sz="2000" dirty="0" smtClean="0"/>
          </a:p>
          <a:p>
            <a:endParaRPr lang="fr-CA" sz="2000" dirty="0" smtClean="0"/>
          </a:p>
          <a:p>
            <a:endParaRPr lang="fr-CA" sz="2000" dirty="0" smtClean="0"/>
          </a:p>
          <a:p>
            <a:endParaRPr lang="fr-CA" sz="2000" dirty="0" smtClean="0"/>
          </a:p>
          <a:p>
            <a:endParaRPr lang="fr-CA" sz="2000" dirty="0" smtClean="0"/>
          </a:p>
          <a:p>
            <a:r>
              <a:rPr lang="fr-CA" sz="2000" dirty="0" smtClean="0"/>
              <a:t>Cela va faire en sorte que les objets 3D vont être dessinés par rapport à la caméra (et non par rapport au point d’origine du </a:t>
            </a:r>
            <a:r>
              <a:rPr lang="fr-CA" sz="2000" smtClean="0"/>
              <a:t>plan cartésien).</a:t>
            </a:r>
            <a:endParaRPr lang="fr-CA" sz="2000" dirty="0" smtClean="0"/>
          </a:p>
          <a:p>
            <a:pPr>
              <a:buNone/>
            </a:pPr>
            <a:endParaRPr lang="fr-CA" sz="2000" dirty="0" smtClean="0"/>
          </a:p>
        </p:txBody>
      </p:sp>
      <p:pic>
        <p:nvPicPr>
          <p:cNvPr id="5" name="Image 4"/>
          <p:cNvPicPr/>
          <p:nvPr/>
        </p:nvPicPr>
        <p:blipFill>
          <a:blip r:embed="rId2" cstate="print"/>
          <a:srcRect/>
          <a:stretch>
            <a:fillRect/>
          </a:stretch>
        </p:blipFill>
        <p:spPr bwMode="auto">
          <a:xfrm>
            <a:off x="1187624" y="2492896"/>
            <a:ext cx="5688632"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(4)</a:t>
            </a:r>
            <a:endParaRPr lang="fr-CA" dirty="0"/>
          </a:p>
        </p:txBody>
      </p:sp>
      <p:sp>
        <p:nvSpPr>
          <p:cNvPr id="3" name="Espace réservé du contenu 2"/>
          <p:cNvSpPr>
            <a:spLocks noGrp="1"/>
          </p:cNvSpPr>
          <p:nvPr>
            <p:ph sz="quarter" idx="13"/>
          </p:nvPr>
        </p:nvSpPr>
        <p:spPr>
          <a:xfrm>
            <a:off x="609600" y="1600200"/>
            <a:ext cx="8210872" cy="3989040"/>
          </a:xfrm>
        </p:spPr>
        <p:txBody>
          <a:bodyPr>
            <a:normAutofit lnSpcReduction="10000"/>
          </a:bodyPr>
          <a:lstStyle/>
          <a:p>
            <a:r>
              <a:rPr lang="fr-CA" sz="2000" dirty="0" smtClean="0"/>
              <a:t>C’est la fonction </a:t>
            </a:r>
            <a:r>
              <a:rPr lang="fr-CA" sz="2000" b="1" dirty="0" err="1" smtClean="0"/>
              <a:t>deplacerCamera</a:t>
            </a:r>
            <a:r>
              <a:rPr lang="fr-CA" sz="2000" b="1" dirty="0" smtClean="0"/>
              <a:t>() </a:t>
            </a:r>
            <a:r>
              <a:rPr lang="fr-CA" sz="2000" dirty="0" smtClean="0"/>
              <a:t>qui s’occupe de déplacer la caméra. </a:t>
            </a:r>
          </a:p>
          <a:p>
            <a:r>
              <a:rPr lang="fr-CA" sz="2000" dirty="0" smtClean="0"/>
              <a:t>Faire monter la caméra ou la faire descendre est relativement simple. Il suffit de modifier la position de la caméra et la position ciblée du même nombre d’unités sur l’axe des Y.</a:t>
            </a:r>
          </a:p>
          <a:p>
            <a:endParaRPr lang="fr-CA" sz="2000" dirty="0" smtClean="0"/>
          </a:p>
          <a:p>
            <a:endParaRPr lang="fr-CA" sz="2000" dirty="0" smtClean="0"/>
          </a:p>
          <a:p>
            <a:endParaRPr lang="fr-CA" sz="2000" dirty="0" smtClean="0"/>
          </a:p>
          <a:p>
            <a:endParaRPr lang="fr-CA" sz="2000" dirty="0" smtClean="0"/>
          </a:p>
          <a:p>
            <a:endParaRPr lang="fr-CA" sz="2000" dirty="0" smtClean="0"/>
          </a:p>
          <a:p>
            <a:r>
              <a:rPr lang="fr-CA" sz="2000" dirty="0" smtClean="0"/>
              <a:t>Ici, la caméra monte ou descend de 0.2 unités à chaque fois.</a:t>
            </a:r>
          </a:p>
        </p:txBody>
      </p:sp>
      <p:pic>
        <p:nvPicPr>
          <p:cNvPr id="6" name="Image 5"/>
          <p:cNvPicPr/>
          <p:nvPr/>
        </p:nvPicPr>
        <p:blipFill>
          <a:blip r:embed="rId2" cstate="print"/>
          <a:srcRect/>
          <a:stretch>
            <a:fillRect/>
          </a:stretch>
        </p:blipFill>
        <p:spPr bwMode="auto">
          <a:xfrm>
            <a:off x="1115616" y="2996952"/>
            <a:ext cx="7056784"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(5)</a:t>
            </a:r>
            <a:endParaRPr lang="fr-CA" dirty="0"/>
          </a:p>
        </p:txBody>
      </p:sp>
      <p:sp>
        <p:nvSpPr>
          <p:cNvPr id="3" name="Espace réservé du contenu 2"/>
          <p:cNvSpPr>
            <a:spLocks noGrp="1"/>
          </p:cNvSpPr>
          <p:nvPr>
            <p:ph sz="quarter" idx="13"/>
          </p:nvPr>
        </p:nvSpPr>
        <p:spPr>
          <a:xfrm>
            <a:off x="609600" y="1600200"/>
            <a:ext cx="8210872" cy="3989040"/>
          </a:xfrm>
        </p:spPr>
        <p:txBody>
          <a:bodyPr>
            <a:normAutofit/>
          </a:bodyPr>
          <a:lstStyle/>
          <a:p>
            <a:r>
              <a:rPr lang="fr-CA" sz="2000" dirty="0" smtClean="0"/>
              <a:t>Faire tourner la caméra horizontalement n’est pas aussi simple. En gros, ce qu’il faut faire, c’est faire tourner la caméra autour de l’axe des Y. </a:t>
            </a:r>
          </a:p>
          <a:p>
            <a:r>
              <a:rPr lang="fr-CA" sz="2000" dirty="0" smtClean="0"/>
              <a:t>Ici, on ne touche pas à la position de la caméra car celle-ci ne change pas de place. Ce qu’il faut modifier, c’est la position ciblée. Il faut trouver la nouvelle coordonnée (x’, z’) de la position ciblée suite à la rotation.</a:t>
            </a:r>
          </a:p>
          <a:p>
            <a:r>
              <a:rPr lang="fr-CA" sz="2000" dirty="0" smtClean="0"/>
              <a:t>Des formules trigonométriques nous apprennent:</a:t>
            </a:r>
            <a:br>
              <a:rPr lang="fr-CA" sz="2000" dirty="0" smtClean="0"/>
            </a:br>
            <a:r>
              <a:rPr lang="fr-CA" sz="2000" dirty="0" smtClean="0"/>
              <a:t>	</a:t>
            </a:r>
            <a:r>
              <a:rPr lang="fr-CA" sz="2000" b="1" dirty="0" smtClean="0"/>
              <a:t>x’ = x * cos(φ) – z * sin(φ)</a:t>
            </a:r>
            <a:br>
              <a:rPr lang="fr-CA" sz="2000" b="1" dirty="0" smtClean="0"/>
            </a:br>
            <a:r>
              <a:rPr lang="fr-CA" sz="2000" b="1" dirty="0" smtClean="0"/>
              <a:t>	z’ = x * sin(φ) + z * cos(φ) </a:t>
            </a:r>
            <a:endParaRPr lang="fr-CA" sz="2000" dirty="0" smtClean="0"/>
          </a:p>
          <a:p>
            <a:r>
              <a:rPr lang="fr-CA" sz="2000" dirty="0" smtClean="0"/>
              <a:t>On applique donc ces formules pour modifier </a:t>
            </a:r>
            <a:br>
              <a:rPr lang="fr-CA" sz="2000" dirty="0" smtClean="0"/>
            </a:br>
            <a:r>
              <a:rPr lang="fr-CA" sz="2000" dirty="0" smtClean="0"/>
              <a:t>la position ciblée.</a:t>
            </a:r>
          </a:p>
          <a:p>
            <a:endParaRPr lang="fr-CA" sz="2000" dirty="0" smtClean="0"/>
          </a:p>
          <a:p>
            <a:endParaRPr lang="fr-CA" sz="2000" dirty="0" smtClean="0"/>
          </a:p>
          <a:p>
            <a:endParaRPr lang="fr-CA" sz="2000" dirty="0" smtClean="0"/>
          </a:p>
          <a:p>
            <a:endParaRPr lang="fr-CA" sz="2000" dirty="0" smtClean="0"/>
          </a:p>
          <a:p>
            <a:endParaRPr lang="fr-CA" sz="2000" dirty="0" smtClean="0"/>
          </a:p>
          <a:p>
            <a:endParaRPr lang="fr-CA" sz="2000" dirty="0" smtClean="0"/>
          </a:p>
          <a:p>
            <a:pPr>
              <a:buNone/>
            </a:pPr>
            <a:endParaRPr lang="fr-CA" sz="2000" dirty="0" smtClean="0"/>
          </a:p>
        </p:txBody>
      </p:sp>
      <p:pic>
        <p:nvPicPr>
          <p:cNvPr id="6" name="Image 5"/>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5868144" y="3501008"/>
            <a:ext cx="2304256" cy="18722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60648"/>
            <a:ext cx="7924800" cy="1143000"/>
          </a:xfrm>
        </p:spPr>
        <p:txBody>
          <a:bodyPr/>
          <a:lstStyle/>
          <a:p>
            <a:r>
              <a:rPr lang="fr-CA" dirty="0" smtClean="0"/>
              <a:t>Programmation (6)</a:t>
            </a:r>
            <a:endParaRPr lang="fr-CA" dirty="0"/>
          </a:p>
        </p:txBody>
      </p:sp>
      <p:sp>
        <p:nvSpPr>
          <p:cNvPr id="3" name="Espace réservé du contenu 2"/>
          <p:cNvSpPr>
            <a:spLocks noGrp="1"/>
          </p:cNvSpPr>
          <p:nvPr>
            <p:ph sz="quarter" idx="13"/>
          </p:nvPr>
        </p:nvSpPr>
        <p:spPr>
          <a:xfrm>
            <a:off x="609600" y="1600200"/>
            <a:ext cx="8210872" cy="3989040"/>
          </a:xfrm>
        </p:spPr>
        <p:txBody>
          <a:bodyPr>
            <a:normAutofit/>
          </a:bodyPr>
          <a:lstStyle/>
          <a:p>
            <a:endParaRPr lang="fr-CA" sz="2000" dirty="0" smtClean="0"/>
          </a:p>
          <a:p>
            <a:endParaRPr lang="fr-CA" sz="2000" dirty="0" smtClean="0"/>
          </a:p>
          <a:p>
            <a:endParaRPr lang="fr-CA" sz="2000" dirty="0" smtClean="0"/>
          </a:p>
          <a:p>
            <a:endParaRPr lang="fr-CA" sz="2000" dirty="0" smtClean="0"/>
          </a:p>
          <a:p>
            <a:endParaRPr lang="fr-CA" sz="2000" dirty="0" smtClean="0"/>
          </a:p>
          <a:p>
            <a:endParaRPr lang="fr-CA" sz="2000" dirty="0" smtClean="0"/>
          </a:p>
          <a:p>
            <a:pPr>
              <a:buNone/>
            </a:pPr>
            <a:endParaRPr lang="fr-CA" sz="2000" dirty="0" smtClean="0"/>
          </a:p>
        </p:txBody>
      </p:sp>
      <p:pic>
        <p:nvPicPr>
          <p:cNvPr id="5" name="Image 4"/>
          <p:cNvPicPr/>
          <p:nvPr/>
        </p:nvPicPr>
        <p:blipFill>
          <a:blip r:embed="rId2" cstate="print"/>
          <a:srcRect/>
          <a:stretch>
            <a:fillRect/>
          </a:stretch>
        </p:blipFill>
        <p:spPr bwMode="auto">
          <a:xfrm>
            <a:off x="899592" y="2348880"/>
            <a:ext cx="7416824" cy="2664296"/>
          </a:xfrm>
          <a:prstGeom prst="rect">
            <a:avLst/>
          </a:prstGeom>
          <a:noFill/>
          <a:ln w="9525">
            <a:noFill/>
            <a:miter lim="800000"/>
            <a:headEnd/>
            <a:tailEnd/>
          </a:ln>
        </p:spPr>
      </p:pic>
      <p:sp>
        <p:nvSpPr>
          <p:cNvPr id="6" name="Rectangle 5"/>
          <p:cNvSpPr/>
          <p:nvPr/>
        </p:nvSpPr>
        <p:spPr>
          <a:xfrm>
            <a:off x="971600" y="1412776"/>
            <a:ext cx="2952328" cy="646331"/>
          </a:xfrm>
          <a:prstGeom prst="rect">
            <a:avLst/>
          </a:prstGeom>
        </p:spPr>
        <p:txBody>
          <a:bodyPr wrap="square">
            <a:spAutoFit/>
          </a:bodyPr>
          <a:lstStyle/>
          <a:p>
            <a:r>
              <a:rPr lang="fr-CA" b="1" dirty="0" smtClean="0"/>
              <a:t>x’ = x * cos(φ) – z * sin(φ)</a:t>
            </a:r>
            <a:br>
              <a:rPr lang="fr-CA" b="1" dirty="0" smtClean="0"/>
            </a:br>
            <a:r>
              <a:rPr lang="fr-CA" b="1" dirty="0" smtClean="0"/>
              <a:t>z’ = x * sin(φ) + z * cos(φ) </a:t>
            </a:r>
            <a:endParaRPr lang="fr-CA" dirty="0"/>
          </a:p>
        </p:txBody>
      </p:sp>
      <p:sp>
        <p:nvSpPr>
          <p:cNvPr id="8" name="Rectangle 7"/>
          <p:cNvSpPr/>
          <p:nvPr/>
        </p:nvSpPr>
        <p:spPr>
          <a:xfrm>
            <a:off x="4211960" y="1412776"/>
            <a:ext cx="2952328" cy="369332"/>
          </a:xfrm>
          <a:prstGeom prst="rect">
            <a:avLst/>
          </a:prstGeom>
        </p:spPr>
        <p:txBody>
          <a:bodyPr wrap="square">
            <a:spAutoFit/>
          </a:bodyPr>
          <a:lstStyle/>
          <a:p>
            <a:r>
              <a:rPr lang="fr-CA" b="1" dirty="0" smtClean="0"/>
              <a:t>Ici, φ est égal à 2 degrés </a:t>
            </a:r>
            <a:endParaRPr lang="fr-C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 à La caméra (1)</a:t>
            </a:r>
            <a:endParaRPr lang="fr-CA" dirty="0"/>
          </a:p>
        </p:txBody>
      </p:sp>
      <p:sp>
        <p:nvSpPr>
          <p:cNvPr id="3" name="Espace réservé du contenu 2"/>
          <p:cNvSpPr>
            <a:spLocks noGrp="1"/>
          </p:cNvSpPr>
          <p:nvPr>
            <p:ph sz="quarter" idx="13"/>
          </p:nvPr>
        </p:nvSpPr>
        <p:spPr>
          <a:xfrm>
            <a:off x="609600" y="1600200"/>
            <a:ext cx="4178424" cy="4349080"/>
          </a:xfrm>
        </p:spPr>
        <p:txBody>
          <a:bodyPr>
            <a:normAutofit fontScale="92500" lnSpcReduction="20000"/>
          </a:bodyPr>
          <a:lstStyle/>
          <a:p>
            <a:r>
              <a:rPr lang="fr-CA" sz="2000" dirty="0" smtClean="0"/>
              <a:t>Un des problèmes de la projection en perspective, c’est que l’œil est toujours situé au point d’origine (0, 0, 0) du plan cartésien de la projection et que </a:t>
            </a:r>
            <a:r>
              <a:rPr lang="fr-CA" sz="2000" dirty="0" smtClean="0"/>
              <a:t>le </a:t>
            </a:r>
            <a:r>
              <a:rPr lang="fr-CA" sz="2000" dirty="0" smtClean="0"/>
              <a:t>champ de </a:t>
            </a:r>
            <a:r>
              <a:rPr lang="fr-CA" sz="2000" dirty="0" smtClean="0"/>
              <a:t>vision </a:t>
            </a:r>
            <a:r>
              <a:rPr lang="fr-CA" sz="2000" dirty="0" smtClean="0"/>
              <a:t>est toujours </a:t>
            </a:r>
            <a:r>
              <a:rPr lang="fr-CA" sz="2000" dirty="0" smtClean="0"/>
              <a:t>centré </a:t>
            </a:r>
            <a:r>
              <a:rPr lang="fr-CA" sz="2000" dirty="0" smtClean="0"/>
              <a:t>autour de l’axe des Z négatifs. </a:t>
            </a:r>
          </a:p>
          <a:p>
            <a:r>
              <a:rPr lang="fr-CA" sz="2000" dirty="0" smtClean="0"/>
              <a:t>Il est donc possible qu’un objet 3D ne soit pas visible. Par exemple, si l’objet 3D (son plan cartésien) est situé sur l’axe des Z positifs par rapport au plan cartésien de la projection, on ne peut pas le voir.</a:t>
            </a:r>
          </a:p>
          <a:p>
            <a:r>
              <a:rPr lang="fr-CA" sz="2000" dirty="0" smtClean="0"/>
              <a:t>Une des solutions à ce problème est de transformer l’objet 3D de manière à ce qu’il soit visible (par exemple, le déplacer).</a:t>
            </a:r>
          </a:p>
          <a:p>
            <a:endParaRPr lang="fr-CA" sz="2000" dirty="0"/>
          </a:p>
        </p:txBody>
      </p:sp>
      <p:pic>
        <p:nvPicPr>
          <p:cNvPr id="1026" name="Picture 2"/>
          <p:cNvPicPr>
            <a:picLocks noChangeAspect="1" noChangeArrowheads="1"/>
          </p:cNvPicPr>
          <p:nvPr/>
        </p:nvPicPr>
        <p:blipFill>
          <a:blip r:embed="rId2" cstate="print"/>
          <a:srcRect/>
          <a:stretch>
            <a:fillRect/>
          </a:stretch>
        </p:blipFill>
        <p:spPr bwMode="auto">
          <a:xfrm>
            <a:off x="5004048" y="1628800"/>
            <a:ext cx="3509183" cy="2684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Programmation (7)</a:t>
            </a:r>
            <a:endParaRPr lang="fr-CA" dirty="0"/>
          </a:p>
        </p:txBody>
      </p:sp>
      <p:sp>
        <p:nvSpPr>
          <p:cNvPr id="3" name="Espace réservé du contenu 2"/>
          <p:cNvSpPr>
            <a:spLocks noGrp="1"/>
          </p:cNvSpPr>
          <p:nvPr>
            <p:ph sz="quarter" idx="13"/>
          </p:nvPr>
        </p:nvSpPr>
        <p:spPr>
          <a:xfrm>
            <a:off x="609600" y="1600200"/>
            <a:ext cx="8210872" cy="3989040"/>
          </a:xfrm>
        </p:spPr>
        <p:txBody>
          <a:bodyPr>
            <a:normAutofit fontScale="92500" lnSpcReduction="10000"/>
          </a:bodyPr>
          <a:lstStyle/>
          <a:p>
            <a:r>
              <a:rPr lang="fr-CA" sz="2000" dirty="0" smtClean="0"/>
              <a:t>Pour faire avancer ou faire reculer la caméra, nous devons appliquer le même principe que pour la montée et la descente, c’est-à-dire que nous devons déplacer la position ciblée et la position de la caméra de la même distance. Sauf que ce n’est pas aussi simple.</a:t>
            </a:r>
          </a:p>
          <a:p>
            <a:r>
              <a:rPr lang="fr-CA" sz="2000" dirty="0" smtClean="0"/>
              <a:t>En effet, lorsque nous avons monté ou descendu la caméra, il n’y avait qu’un seul axe à s’occuper : l’axe des Y. </a:t>
            </a:r>
          </a:p>
          <a:p>
            <a:r>
              <a:rPr lang="fr-CA" sz="2000" dirty="0" smtClean="0"/>
              <a:t>Mais ce n’est pas le cas pour avancer ou reculer. Ici, nous devons considérer l’axe des X et l’axe des Z car la caméra ne se déplace pas sur l’axe des X ni sur l’axe des Z mais à quelque part entre les 2 axes (n’oubliez pas que la caméra tourne autour de l’axe des Y).</a:t>
            </a:r>
          </a:p>
          <a:p>
            <a:r>
              <a:rPr lang="fr-CA" sz="2000" dirty="0" smtClean="0"/>
              <a:t>Le problème c’est de savoir de combien la caméra doit se déplacer sur l’axe des X et de combien la caméra doit se déplacer sur l’axe des Z (j’ai trouvé une formule qui me permet de faire ce calcul).</a:t>
            </a:r>
          </a:p>
          <a:p>
            <a:pPr>
              <a:buNone/>
            </a:pPr>
            <a:endParaRPr lang="fr-CA" sz="2000" dirty="0" smtClean="0"/>
          </a:p>
          <a:p>
            <a:endParaRPr lang="fr-CA" sz="2000" dirty="0" smtClean="0"/>
          </a:p>
          <a:p>
            <a:endParaRPr lang="fr-CA" sz="2000" dirty="0" smtClean="0"/>
          </a:p>
          <a:p>
            <a:endParaRPr lang="fr-CA" sz="2000" dirty="0" smtClean="0"/>
          </a:p>
          <a:p>
            <a:endParaRPr lang="fr-CA" sz="2000" dirty="0" smtClean="0"/>
          </a:p>
          <a:p>
            <a:endParaRPr lang="fr-CA" sz="2000" dirty="0" smtClean="0"/>
          </a:p>
          <a:p>
            <a:pPr>
              <a:buNone/>
            </a:pPr>
            <a:endParaRPr lang="fr-CA"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Programmation (8</a:t>
            </a:r>
            <a:r>
              <a:rPr lang="fr-CA" dirty="0" smtClean="0"/>
              <a:t>)</a:t>
            </a:r>
            <a:endParaRPr lang="fr-CA" dirty="0"/>
          </a:p>
        </p:txBody>
      </p:sp>
      <p:pic>
        <p:nvPicPr>
          <p:cNvPr id="6" name="Image 5"/>
          <p:cNvPicPr/>
          <p:nvPr/>
        </p:nvPicPr>
        <p:blipFill>
          <a:blip r:embed="rId2" cstate="print"/>
          <a:srcRect/>
          <a:stretch>
            <a:fillRect/>
          </a:stretch>
        </p:blipFill>
        <p:spPr bwMode="auto">
          <a:xfrm>
            <a:off x="827584" y="1772816"/>
            <a:ext cx="7488832" cy="3528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 à La caméra (2)</a:t>
            </a:r>
            <a:endParaRPr lang="fr-CA" dirty="0"/>
          </a:p>
        </p:txBody>
      </p:sp>
      <p:sp>
        <p:nvSpPr>
          <p:cNvPr id="3" name="Espace réservé du contenu 2"/>
          <p:cNvSpPr>
            <a:spLocks noGrp="1"/>
          </p:cNvSpPr>
          <p:nvPr>
            <p:ph sz="quarter" idx="13"/>
          </p:nvPr>
        </p:nvSpPr>
        <p:spPr>
          <a:xfrm>
            <a:off x="609600" y="1600200"/>
            <a:ext cx="8210872" cy="4349080"/>
          </a:xfrm>
        </p:spPr>
        <p:txBody>
          <a:bodyPr>
            <a:normAutofit/>
          </a:bodyPr>
          <a:lstStyle/>
          <a:p>
            <a:r>
              <a:rPr lang="fr-CA" sz="2000" dirty="0" smtClean="0"/>
              <a:t>Une autre solution est de placer une caméra. L’avantage d’utiliser une caméra, c’est que la caméra transforme le plan cartésien du modèle pour le ramener dans le plan cartésien de la projection.</a:t>
            </a:r>
          </a:p>
          <a:p>
            <a:r>
              <a:rPr lang="fr-CA" sz="2000" dirty="0" smtClean="0"/>
              <a:t>Étant donné que la caméra transforme le plan cartésien du modèle. C’est donc une transformation qui agit sur le modèle (au même titre que la translation, la rotation et la mise à </a:t>
            </a:r>
            <a:r>
              <a:rPr lang="fr-CA" sz="2000" smtClean="0"/>
              <a:t>l’échelle).</a:t>
            </a:r>
            <a:endParaRPr lang="fr-CA" sz="2000" dirty="0" smtClean="0"/>
          </a:p>
          <a:p>
            <a:endParaRPr lang="fr-CA"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 à La caméra (3)</a:t>
            </a:r>
            <a:endParaRPr lang="fr-CA" dirty="0"/>
          </a:p>
        </p:txBody>
      </p:sp>
      <p:sp>
        <p:nvSpPr>
          <p:cNvPr id="3" name="Espace réservé du contenu 2"/>
          <p:cNvSpPr>
            <a:spLocks noGrp="1"/>
          </p:cNvSpPr>
          <p:nvPr>
            <p:ph sz="quarter" idx="13"/>
          </p:nvPr>
        </p:nvSpPr>
        <p:spPr>
          <a:xfrm>
            <a:off x="609600" y="1600200"/>
            <a:ext cx="8210872" cy="4349080"/>
          </a:xfrm>
        </p:spPr>
        <p:txBody>
          <a:bodyPr>
            <a:normAutofit/>
          </a:bodyPr>
          <a:lstStyle/>
          <a:p>
            <a:r>
              <a:rPr lang="fr-CA" sz="2000" dirty="0" smtClean="0"/>
              <a:t>Pour illustrer cela, supposons que vous voulez voir ce qui se passe en arrière de vous. Vous avez deux choix : soit vous retourner ou soit transformer le plan cartésien du modèle de manière à ce qu’il y a derrière vous soit devant vous. La caméra fait le deuxième choix; elle tourne le plan cartésien du modèle autour de vous. Vous, vous ne bougez pas.</a:t>
            </a:r>
          </a:p>
          <a:p>
            <a:r>
              <a:rPr lang="fr-CA" sz="2000" dirty="0" smtClean="0"/>
              <a:t>Pour donner une autre illustration, supposons que vous voulez aller à Québec. Vous avez deux choix : soit vous déplacer jusqu’à Québec ou soit déplacer Québec jusqu’à vous. La caméra fait le deuxième choix; elle déplace Québec jusqu'à vous. Vous, vous ne bougez pas.</a:t>
            </a:r>
          </a:p>
          <a:p>
            <a:r>
              <a:rPr lang="fr-CA" sz="2000" dirty="0" smtClean="0"/>
              <a:t>En d’autres mots, l’observateur est fixe. Dans la projection en perspective, l’observateur est toujours situé au point (0,0,0) et regarde toujours en direction des Z négatifs. C’est l’univers autour de lui qui se transforme.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Introduction à La caméra (4)</a:t>
            </a:r>
            <a:endParaRPr lang="fr-CA" dirty="0"/>
          </a:p>
        </p:txBody>
      </p:sp>
      <p:sp>
        <p:nvSpPr>
          <p:cNvPr id="3" name="Espace réservé du contenu 2"/>
          <p:cNvSpPr>
            <a:spLocks noGrp="1"/>
          </p:cNvSpPr>
          <p:nvPr>
            <p:ph sz="quarter" idx="13"/>
          </p:nvPr>
        </p:nvSpPr>
        <p:spPr>
          <a:xfrm>
            <a:off x="683568" y="1628800"/>
            <a:ext cx="3600400" cy="532656"/>
          </a:xfrm>
        </p:spPr>
        <p:txBody>
          <a:bodyPr>
            <a:normAutofit/>
          </a:bodyPr>
          <a:lstStyle/>
          <a:p>
            <a:pPr>
              <a:buNone/>
            </a:pPr>
            <a:r>
              <a:rPr lang="fr-CA" sz="2000" dirty="0" smtClean="0"/>
              <a:t>Avant la transformation du modèle</a:t>
            </a:r>
          </a:p>
        </p:txBody>
      </p:sp>
      <p:pic>
        <p:nvPicPr>
          <p:cNvPr id="1026" name="Picture 2"/>
          <p:cNvPicPr>
            <a:picLocks noChangeAspect="1" noChangeArrowheads="1"/>
          </p:cNvPicPr>
          <p:nvPr/>
        </p:nvPicPr>
        <p:blipFill>
          <a:blip r:embed="rId2" cstate="print"/>
          <a:srcRect/>
          <a:stretch>
            <a:fillRect/>
          </a:stretch>
        </p:blipFill>
        <p:spPr bwMode="auto">
          <a:xfrm>
            <a:off x="611560" y="2132856"/>
            <a:ext cx="3580710" cy="3288407"/>
          </a:xfrm>
          <a:prstGeom prst="rect">
            <a:avLst/>
          </a:prstGeom>
          <a:noFill/>
          <a:ln w="9525">
            <a:noFill/>
            <a:miter lim="800000"/>
            <a:headEnd/>
            <a:tailEnd/>
          </a:ln>
        </p:spPr>
      </p:pic>
      <p:sp>
        <p:nvSpPr>
          <p:cNvPr id="5" name="Espace réservé du contenu 2"/>
          <p:cNvSpPr txBox="1">
            <a:spLocks/>
          </p:cNvSpPr>
          <p:nvPr/>
        </p:nvSpPr>
        <p:spPr>
          <a:xfrm>
            <a:off x="4572000" y="1628800"/>
            <a:ext cx="3600400" cy="53265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None/>
              <a:tabLst/>
              <a:defRPr/>
            </a:pPr>
            <a:r>
              <a:rPr kumimoji="0" lang="fr-CA" sz="2000" b="0" i="0" u="none" strike="noStrike" kern="1200" cap="none" spc="30" normalizeH="0" baseline="0" noProof="0" dirty="0" smtClean="0">
                <a:ln>
                  <a:noFill/>
                </a:ln>
                <a:solidFill>
                  <a:schemeClr val="tx1"/>
                </a:solidFill>
                <a:effectLst/>
                <a:uLnTx/>
                <a:uFillTx/>
                <a:latin typeface="+mn-lt"/>
                <a:ea typeface="+mn-ea"/>
                <a:cs typeface="+mn-cs"/>
              </a:rPr>
              <a:t>Après la transformation du modèle</a:t>
            </a:r>
          </a:p>
        </p:txBody>
      </p:sp>
      <p:pic>
        <p:nvPicPr>
          <p:cNvPr id="1027" name="Picture 3"/>
          <p:cNvPicPr>
            <a:picLocks noChangeAspect="1" noChangeArrowheads="1"/>
          </p:cNvPicPr>
          <p:nvPr/>
        </p:nvPicPr>
        <p:blipFill>
          <a:blip r:embed="rId3" cstate="print"/>
          <a:srcRect/>
          <a:stretch>
            <a:fillRect/>
          </a:stretch>
        </p:blipFill>
        <p:spPr bwMode="auto">
          <a:xfrm>
            <a:off x="4499992" y="2132856"/>
            <a:ext cx="4449066"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Illustration 1 de la caméra</a:t>
            </a:r>
            <a:endParaRPr lang="fr-CA" dirty="0"/>
          </a:p>
        </p:txBody>
      </p:sp>
      <p:sp>
        <p:nvSpPr>
          <p:cNvPr id="3" name="Espace réservé du contenu 2"/>
          <p:cNvSpPr>
            <a:spLocks noGrp="1"/>
          </p:cNvSpPr>
          <p:nvPr>
            <p:ph sz="quarter" idx="13"/>
          </p:nvPr>
        </p:nvSpPr>
        <p:spPr>
          <a:xfrm>
            <a:off x="609600" y="1600200"/>
            <a:ext cx="8210872" cy="4421088"/>
          </a:xfrm>
        </p:spPr>
        <p:txBody>
          <a:bodyPr>
            <a:normAutofit/>
          </a:bodyPr>
          <a:lstStyle/>
          <a:p>
            <a:endParaRPr lang="fr-CA" sz="2000" dirty="0" smtClean="0"/>
          </a:p>
          <a:p>
            <a:endParaRPr lang="fr-CA" sz="2000" dirty="0" smtClean="0"/>
          </a:p>
          <a:p>
            <a:endParaRPr lang="fr-CA" sz="2000" dirty="0" smtClean="0"/>
          </a:p>
          <a:p>
            <a:r>
              <a:rPr lang="fr-CA" sz="2000" dirty="0" smtClean="0"/>
              <a:t>Les trois premiers paramètres de la matrice de la caméra (</a:t>
            </a:r>
            <a:r>
              <a:rPr lang="fr-CA" sz="2000" b="1" i="1" dirty="0" smtClean="0"/>
              <a:t>mat4.</a:t>
            </a:r>
            <a:r>
              <a:rPr lang="fr-CA" sz="2000" b="1" i="1" dirty="0" err="1" smtClean="0"/>
              <a:t>lookAt</a:t>
            </a:r>
            <a:r>
              <a:rPr lang="fr-CA" sz="2000" dirty="0" smtClean="0"/>
              <a:t>) sont :</a:t>
            </a:r>
          </a:p>
          <a:p>
            <a:pPr lvl="1"/>
            <a:r>
              <a:rPr lang="fr-CA" sz="2000" dirty="0" smtClean="0"/>
              <a:t>La position de la caméra </a:t>
            </a:r>
            <a:r>
              <a:rPr lang="fr-CA" sz="2000" u="sng" dirty="0" smtClean="0"/>
              <a:t>dans le plan cartésien de la projection</a:t>
            </a:r>
            <a:r>
              <a:rPr lang="fr-CA" sz="2000" dirty="0" smtClean="0"/>
              <a:t> (ici, la caméra est placée à la position (0, 0, 15)).</a:t>
            </a:r>
          </a:p>
          <a:p>
            <a:pPr lvl="1"/>
            <a:r>
              <a:rPr lang="fr-CA" sz="2000" dirty="0" smtClean="0"/>
              <a:t>La position ciblée </a:t>
            </a:r>
            <a:r>
              <a:rPr lang="fr-CA" sz="2000" u="sng" dirty="0" smtClean="0"/>
              <a:t>dans le plan cartésien de la projection</a:t>
            </a:r>
            <a:r>
              <a:rPr lang="fr-CA" sz="2000" dirty="0" smtClean="0"/>
              <a:t> (ici, la caméra cible le point d’origine du plan cartésien (0, 0, 0)).</a:t>
            </a:r>
          </a:p>
          <a:p>
            <a:pPr lvl="1"/>
            <a:r>
              <a:rPr lang="fr-CA" sz="2000" dirty="0" smtClean="0"/>
              <a:t>L’orientation de la caméra (ici, la caméra est orientée vers le haut, dans les sens des Y positifs (0, 1, 0)).</a:t>
            </a:r>
          </a:p>
          <a:p>
            <a:r>
              <a:rPr lang="fr-CA" sz="2000" dirty="0" smtClean="0"/>
              <a:t>Vue de face: </a:t>
            </a:r>
            <a:r>
              <a:rPr lang="fr-CA" sz="2000" dirty="0" smtClean="0">
                <a:hlinkClick r:id="rId2" action="ppaction://hlinkfile"/>
              </a:rPr>
              <a:t>13-B-1-1 </a:t>
            </a:r>
            <a:r>
              <a:rPr lang="fr-CA" sz="2000" dirty="0" err="1" smtClean="0">
                <a:hlinkClick r:id="rId2" action="ppaction://hlinkfile"/>
              </a:rPr>
              <a:t>Weg</a:t>
            </a:r>
            <a:r>
              <a:rPr lang="fr-CA" sz="2000" dirty="0" smtClean="0">
                <a:hlinkClick r:id="rId2" action="ppaction://hlinkfile"/>
              </a:rPr>
              <a:t> GL - Caméra - vue de face .htm</a:t>
            </a:r>
            <a:endParaRPr lang="fr-CA" sz="2000" dirty="0" smtClean="0"/>
          </a:p>
        </p:txBody>
      </p:sp>
      <p:pic>
        <p:nvPicPr>
          <p:cNvPr id="4" name="Image 3"/>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971600" y="1700808"/>
            <a:ext cx="7344816" cy="11521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caméra: La position ciblée</a:t>
            </a:r>
            <a:endParaRPr lang="fr-CA" dirty="0"/>
          </a:p>
        </p:txBody>
      </p:sp>
      <p:sp>
        <p:nvSpPr>
          <p:cNvPr id="3" name="Espace réservé du contenu 2"/>
          <p:cNvSpPr>
            <a:spLocks noGrp="1"/>
          </p:cNvSpPr>
          <p:nvPr>
            <p:ph sz="quarter" idx="13"/>
          </p:nvPr>
        </p:nvSpPr>
        <p:spPr>
          <a:xfrm>
            <a:off x="609600" y="1600200"/>
            <a:ext cx="4466456" cy="4421088"/>
          </a:xfrm>
        </p:spPr>
        <p:txBody>
          <a:bodyPr>
            <a:normAutofit/>
          </a:bodyPr>
          <a:lstStyle/>
          <a:p>
            <a:r>
              <a:rPr lang="fr-CA" sz="2000" dirty="0" smtClean="0"/>
              <a:t>Il est important de prendre note que la position ciblée peut être n’importe quelle position sur la droite qui relie la caméra à l’endroit que l’on vise sur le plan cartésien.</a:t>
            </a:r>
          </a:p>
          <a:p>
            <a:r>
              <a:rPr lang="fr-CA" sz="2000" dirty="0" smtClean="0"/>
              <a:t>En réalité, la position ciblée détermine dans quelle direction la caméra </a:t>
            </a:r>
            <a:r>
              <a:rPr lang="fr-CA" sz="2000" smtClean="0"/>
              <a:t>va pointer.</a:t>
            </a:r>
            <a:endParaRPr lang="fr-CA" sz="2000" dirty="0" smtClean="0"/>
          </a:p>
        </p:txBody>
      </p:sp>
      <p:pic>
        <p:nvPicPr>
          <p:cNvPr id="5" name="Image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5220072" y="1628800"/>
            <a:ext cx="3312368" cy="237626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La caméra: L’ORIENTATION</a:t>
            </a:r>
            <a:endParaRPr lang="fr-CA" dirty="0"/>
          </a:p>
        </p:txBody>
      </p:sp>
      <p:sp>
        <p:nvSpPr>
          <p:cNvPr id="3" name="Espace réservé du contenu 2"/>
          <p:cNvSpPr>
            <a:spLocks noGrp="1"/>
          </p:cNvSpPr>
          <p:nvPr>
            <p:ph sz="quarter" idx="13"/>
          </p:nvPr>
        </p:nvSpPr>
        <p:spPr>
          <a:xfrm>
            <a:off x="609600" y="1600200"/>
            <a:ext cx="7274768" cy="4421088"/>
          </a:xfrm>
        </p:spPr>
        <p:txBody>
          <a:bodyPr>
            <a:normAutofit/>
          </a:bodyPr>
          <a:lstStyle/>
          <a:p>
            <a:r>
              <a:rPr lang="fr-CA" sz="2000" dirty="0" smtClean="0"/>
              <a:t>L’orientation de la caméra détermine dans quel sens la caméra est placée. </a:t>
            </a:r>
          </a:p>
          <a:p>
            <a:r>
              <a:rPr lang="fr-CA" sz="2000" dirty="0" smtClean="0"/>
              <a:t>Par exemple, (0, 1, 0) signifie que la caméra est orientée vers le haut. Si nous voulions orienter la caméra vers le bas (donc à l’envers), l’orientation serait (0, -1, 0)</a:t>
            </a:r>
          </a:p>
          <a:p>
            <a:endParaRPr lang="fr-CA" sz="2000" dirty="0" smtClean="0"/>
          </a:p>
          <a:p>
            <a:endParaRPr lang="fr-CA" sz="2000" dirty="0"/>
          </a:p>
        </p:txBody>
      </p:sp>
      <p:pic>
        <p:nvPicPr>
          <p:cNvPr id="6" name="Image 5"/>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043608" y="3573016"/>
            <a:ext cx="6696744" cy="1800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dirty="0" smtClean="0"/>
              <a:t>Illustration 2 de la caméra</a:t>
            </a:r>
            <a:endParaRPr lang="fr-CA" dirty="0"/>
          </a:p>
        </p:txBody>
      </p:sp>
      <p:sp>
        <p:nvSpPr>
          <p:cNvPr id="3" name="Espace réservé du contenu 2"/>
          <p:cNvSpPr>
            <a:spLocks noGrp="1"/>
          </p:cNvSpPr>
          <p:nvPr>
            <p:ph sz="quarter" idx="13"/>
          </p:nvPr>
        </p:nvSpPr>
        <p:spPr>
          <a:xfrm>
            <a:off x="609600" y="1600200"/>
            <a:ext cx="8210872" cy="4421088"/>
          </a:xfrm>
        </p:spPr>
        <p:txBody>
          <a:bodyPr>
            <a:normAutofit lnSpcReduction="10000"/>
          </a:bodyPr>
          <a:lstStyle/>
          <a:p>
            <a:endParaRPr lang="fr-CA" sz="2000" dirty="0" smtClean="0"/>
          </a:p>
          <a:p>
            <a:endParaRPr lang="fr-CA" sz="2000" dirty="0" smtClean="0"/>
          </a:p>
          <a:p>
            <a:endParaRPr lang="fr-CA" sz="2000" dirty="0" smtClean="0"/>
          </a:p>
          <a:p>
            <a:pPr lvl="1"/>
            <a:endParaRPr lang="fr-CA" sz="2000" dirty="0" smtClean="0"/>
          </a:p>
          <a:p>
            <a:pPr lvl="1"/>
            <a:r>
              <a:rPr lang="fr-CA" sz="2000" dirty="0" smtClean="0"/>
              <a:t>La caméra est placée à la position (0, 0, -15).</a:t>
            </a:r>
          </a:p>
          <a:p>
            <a:pPr lvl="1"/>
            <a:r>
              <a:rPr lang="fr-CA" sz="2000" dirty="0" smtClean="0"/>
              <a:t>La caméra cible le point d’origine du plan cartésien (0, 0, 0).</a:t>
            </a:r>
          </a:p>
          <a:p>
            <a:pPr lvl="1"/>
            <a:r>
              <a:rPr lang="fr-CA" sz="2000" dirty="0" smtClean="0"/>
              <a:t>La caméra est orientée vers le haut, dans les sens des Y positifs (0, 1, 0).</a:t>
            </a:r>
          </a:p>
          <a:p>
            <a:pPr lvl="1"/>
            <a:r>
              <a:rPr lang="fr-CA" sz="2000" dirty="0" smtClean="0"/>
              <a:t>Ici, pour avoir une vue arrière, la caméra tourne le plan cartésien de 180 degrés autour de l’axe des Y. Par conséquent, l’axe des X est inversé. Il faut appuyer sur la flèche-à-droite pour aller à gauche et vice et versa. </a:t>
            </a:r>
          </a:p>
          <a:p>
            <a:r>
              <a:rPr lang="fr-CA" sz="2000" dirty="0" smtClean="0"/>
              <a:t>Vue arrière: </a:t>
            </a:r>
            <a:r>
              <a:rPr lang="fr-CA" sz="2000" dirty="0" smtClean="0">
                <a:hlinkClick r:id="rId2" action="ppaction://hlinkfile"/>
              </a:rPr>
              <a:t>13-B-1-2 </a:t>
            </a:r>
            <a:r>
              <a:rPr lang="fr-CA" sz="2000" dirty="0" err="1" smtClean="0">
                <a:hlinkClick r:id="rId2" action="ppaction://hlinkfile"/>
              </a:rPr>
              <a:t>Weg</a:t>
            </a:r>
            <a:r>
              <a:rPr lang="fr-CA" sz="2000" dirty="0" smtClean="0">
                <a:hlinkClick r:id="rId2" action="ppaction://hlinkfile"/>
              </a:rPr>
              <a:t> GL - Caméra - vue arrière.htm</a:t>
            </a:r>
            <a:endParaRPr lang="fr-CA" sz="2000" dirty="0" smtClean="0"/>
          </a:p>
        </p:txBody>
      </p:sp>
      <p:pic>
        <p:nvPicPr>
          <p:cNvPr id="5" name="Image 4"/>
          <p:cNvPicPr/>
          <p:nvPr/>
        </p:nvPicPr>
        <p:blipFill>
          <a:blip r:embed="rId3"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899592" y="1844824"/>
            <a:ext cx="7344816" cy="129614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3630</TotalTime>
  <Words>1352</Words>
  <Application>Microsoft Office PowerPoint</Application>
  <PresentationFormat>Affichage à l'écran (4:3)</PresentationFormat>
  <Paragraphs>136</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Horizon</vt:lpstr>
      <vt:lpstr>13-B webgl et la caméra</vt:lpstr>
      <vt:lpstr>Introduction à La caméra (1)</vt:lpstr>
      <vt:lpstr>Introduction à La caméra (2)</vt:lpstr>
      <vt:lpstr>Introduction à La caméra (3)</vt:lpstr>
      <vt:lpstr>Introduction à La caméra (4)</vt:lpstr>
      <vt:lpstr>Illustration 1 de la caméra</vt:lpstr>
      <vt:lpstr>La caméra: La position ciblée</vt:lpstr>
      <vt:lpstr>La caméra: L’ORIENTATION</vt:lpstr>
      <vt:lpstr>Illustration 2 de la caméra</vt:lpstr>
      <vt:lpstr>Illustration 3 de la caméra</vt:lpstr>
      <vt:lpstr>Illustration 4 de la caméra</vt:lpstr>
      <vt:lpstr>Illustration 5 de la caméra</vt:lpstr>
      <vt:lpstr>La caméra à la 1ère personne</vt:lpstr>
      <vt:lpstr>Programmation (1)</vt:lpstr>
      <vt:lpstr>Programmation (2)</vt:lpstr>
      <vt:lpstr>Programmation (3)</vt:lpstr>
      <vt:lpstr>Programmation (4)</vt:lpstr>
      <vt:lpstr>Programmation (5)</vt:lpstr>
      <vt:lpstr>Programmation (6)</vt:lpstr>
      <vt:lpstr>Programmation (7)</vt:lpstr>
      <vt:lpstr>Programmation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dc:creator>
  <cp:lastModifiedBy>Alain</cp:lastModifiedBy>
  <cp:revision>645</cp:revision>
  <dcterms:created xsi:type="dcterms:W3CDTF">2013-01-17T15:51:46Z</dcterms:created>
  <dcterms:modified xsi:type="dcterms:W3CDTF">2016-09-13T17:01:54Z</dcterms:modified>
</cp:coreProperties>
</file>