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74" r:id="rId3"/>
    <p:sldId id="279" r:id="rId4"/>
    <p:sldId id="301" r:id="rId5"/>
    <p:sldId id="302" r:id="rId6"/>
    <p:sldId id="276" r:id="rId7"/>
    <p:sldId id="277" r:id="rId8"/>
    <p:sldId id="280" r:id="rId9"/>
    <p:sldId id="283" r:id="rId10"/>
    <p:sldId id="284" r:id="rId11"/>
    <p:sldId id="281" r:id="rId12"/>
    <p:sldId id="282" r:id="rId13"/>
    <p:sldId id="285" r:id="rId14"/>
    <p:sldId id="286" r:id="rId15"/>
    <p:sldId id="287" r:id="rId16"/>
    <p:sldId id="288" r:id="rId17"/>
    <p:sldId id="289" r:id="rId18"/>
    <p:sldId id="290" r:id="rId19"/>
    <p:sldId id="291" r:id="rId20"/>
    <p:sldId id="292" r:id="rId21"/>
    <p:sldId id="293" r:id="rId22"/>
    <p:sldId id="294" r:id="rId23"/>
    <p:sldId id="295"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p:cViewPr varScale="1">
        <p:scale>
          <a:sx n="110" d="100"/>
          <a:sy n="110" d="100"/>
        </p:scale>
        <p:origin x="-16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smtClean="0"/>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28/01/2017</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28/01/2017</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10-1%20Web%20GL%20Effacer.ht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smtClean="0"/>
              <a:t>Présenté par Alain Loyer</a:t>
            </a:r>
          </a:p>
          <a:p>
            <a:r>
              <a:rPr lang="fr-CA" sz="2400" dirty="0" smtClean="0"/>
              <a:t>420-4P6: Programmation 3D </a:t>
            </a:r>
          </a:p>
          <a:p>
            <a:r>
              <a:rPr lang="fr-CA" sz="2400" dirty="0" smtClean="0"/>
              <a:t>Hiver 2016</a:t>
            </a:r>
            <a:endParaRPr lang="fr-CA" sz="2400" dirty="0"/>
          </a:p>
        </p:txBody>
      </p:sp>
      <p:sp>
        <p:nvSpPr>
          <p:cNvPr id="2" name="Titre 1"/>
          <p:cNvSpPr>
            <a:spLocks noGrp="1"/>
          </p:cNvSpPr>
          <p:nvPr>
            <p:ph type="ctrTitle"/>
          </p:nvPr>
        </p:nvSpPr>
        <p:spPr/>
        <p:txBody>
          <a:bodyPr/>
          <a:lstStyle/>
          <a:p>
            <a:r>
              <a:rPr lang="fr-CA" dirty="0" smtClean="0"/>
              <a:t>10-1 : </a:t>
            </a:r>
            <a:r>
              <a:rPr lang="fr-CA" b="1" i="1" dirty="0" err="1" smtClean="0"/>
              <a:t>Webgl</a:t>
            </a:r>
            <a:r>
              <a:rPr lang="fr-CA" b="1" i="1" dirty="0" smtClean="0"/>
              <a:t> et LE 3D</a:t>
            </a:r>
            <a:endParaRPr lang="fr-CA" b="1" i="1" dirty="0"/>
          </a:p>
        </p:txBody>
      </p:sp>
    </p:spTree>
    <p:extLst>
      <p:ext uri="{BB962C8B-B14F-4D97-AF65-F5344CB8AC3E}">
        <p14:creationId xmlns:p14="http://schemas.microsoft.com/office/powerpoint/2010/main" xmlns="" val="586157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Les transformations 3D: </a:t>
            </a:r>
            <a:br>
              <a:rPr lang="fr-CA" dirty="0" smtClean="0"/>
            </a:br>
            <a:r>
              <a:rPr lang="fr-CA" dirty="0" smtClean="0"/>
              <a:t>La matrice de projection</a:t>
            </a:r>
            <a:endParaRPr lang="fr-CA" dirty="0"/>
          </a:p>
        </p:txBody>
      </p:sp>
      <p:sp>
        <p:nvSpPr>
          <p:cNvPr id="3" name="Espace réservé du contenu 2"/>
          <p:cNvSpPr>
            <a:spLocks noGrp="1"/>
          </p:cNvSpPr>
          <p:nvPr>
            <p:ph sz="quarter" idx="13"/>
          </p:nvPr>
        </p:nvSpPr>
        <p:spPr>
          <a:xfrm>
            <a:off x="683568" y="1628800"/>
            <a:ext cx="7344816" cy="4032448"/>
          </a:xfrm>
        </p:spPr>
        <p:txBody>
          <a:bodyPr>
            <a:noAutofit/>
          </a:bodyPr>
          <a:lstStyle/>
          <a:p>
            <a:r>
              <a:rPr lang="fr-CA" sz="2000" dirty="0" smtClean="0"/>
              <a:t>En </a:t>
            </a:r>
            <a:r>
              <a:rPr lang="fr-CA" sz="2000" b="1" i="1" dirty="0" err="1" smtClean="0"/>
              <a:t>WebGL</a:t>
            </a:r>
            <a:r>
              <a:rPr lang="fr-CA" sz="2000" dirty="0" smtClean="0"/>
              <a:t>, il existe </a:t>
            </a:r>
            <a:r>
              <a:rPr lang="fr-CA" sz="2000" u="sng" dirty="0" smtClean="0"/>
              <a:t>une autre matrice de transformation </a:t>
            </a:r>
            <a:r>
              <a:rPr lang="fr-CA" sz="2000" dirty="0" smtClean="0"/>
              <a:t>qui porte le nom de </a:t>
            </a:r>
            <a:r>
              <a:rPr lang="fr-CA" sz="2000" b="1" dirty="0" smtClean="0"/>
              <a:t>matrice de projection</a:t>
            </a:r>
            <a:r>
              <a:rPr lang="fr-CA" sz="2000" dirty="0" smtClean="0"/>
              <a:t> (</a:t>
            </a:r>
            <a:r>
              <a:rPr lang="fr-CA" sz="2000" b="1" i="1" dirty="0" smtClean="0"/>
              <a:t>projection </a:t>
            </a:r>
            <a:r>
              <a:rPr lang="fr-CA" sz="2000" b="1" i="1" dirty="0" err="1" smtClean="0"/>
              <a:t>matrix</a:t>
            </a:r>
            <a:r>
              <a:rPr lang="fr-CA" sz="2000" dirty="0" smtClean="0"/>
              <a:t>). </a:t>
            </a:r>
          </a:p>
          <a:p>
            <a:r>
              <a:rPr lang="fr-CA" sz="2000" dirty="0" smtClean="0"/>
              <a:t>Cette matrice sert à transformer les positions 3D en positions 2D car, au final, l’objet 3D va être dessiné sur une surface plane (en 2D). Le 3D n’est qu’une illusion. C’est également une matrice 4X4.  </a:t>
            </a:r>
          </a:p>
          <a:p>
            <a:pPr>
              <a:buNone/>
            </a:pPr>
            <a:endParaRPr lang="fr-CA" sz="2000" dirty="0"/>
          </a:p>
        </p:txBody>
      </p:sp>
      <p:pic>
        <p:nvPicPr>
          <p:cNvPr id="4" name="Image 3"/>
          <p:cNvPicPr/>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17599" t="40533" r="6400" b="14667"/>
          <a:stretch/>
        </p:blipFill>
        <p:spPr bwMode="auto">
          <a:xfrm>
            <a:off x="1043608" y="3501008"/>
            <a:ext cx="6840760" cy="216024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Les </a:t>
            </a:r>
            <a:r>
              <a:rPr lang="fr-CA" i="1" dirty="0" err="1" smtClean="0"/>
              <a:t>shaders</a:t>
            </a:r>
            <a:r>
              <a:rPr lang="fr-CA" dirty="0" smtClean="0"/>
              <a:t> en </a:t>
            </a:r>
            <a:r>
              <a:rPr lang="fr-CA" b="1" i="1" dirty="0" err="1" smtClean="0"/>
              <a:t>Webgl</a:t>
            </a:r>
            <a:r>
              <a:rPr lang="fr-CA" dirty="0" smtClean="0"/>
              <a:t> (1)</a:t>
            </a:r>
            <a:endParaRPr lang="fr-CA" dirty="0"/>
          </a:p>
        </p:txBody>
      </p:sp>
      <p:sp>
        <p:nvSpPr>
          <p:cNvPr id="3" name="Espace réservé du contenu 2"/>
          <p:cNvSpPr>
            <a:spLocks noGrp="1"/>
          </p:cNvSpPr>
          <p:nvPr>
            <p:ph sz="quarter" idx="13"/>
          </p:nvPr>
        </p:nvSpPr>
        <p:spPr>
          <a:xfrm>
            <a:off x="683568" y="1628800"/>
            <a:ext cx="7344816" cy="4032448"/>
          </a:xfrm>
        </p:spPr>
        <p:txBody>
          <a:bodyPr>
            <a:normAutofit fontScale="92500" lnSpcReduction="10000"/>
          </a:bodyPr>
          <a:lstStyle/>
          <a:p>
            <a:r>
              <a:rPr lang="fr-CA" sz="2000" b="1" i="1" dirty="0" err="1" smtClean="0"/>
              <a:t>WebGL</a:t>
            </a:r>
            <a:r>
              <a:rPr lang="fr-CA" sz="2000" dirty="0" smtClean="0"/>
              <a:t>, pour dessiner un objet 3D, utilise toujours des </a:t>
            </a:r>
            <a:r>
              <a:rPr lang="fr-CA" sz="2000" b="1" i="1" dirty="0" err="1" smtClean="0"/>
              <a:t>shaders</a:t>
            </a:r>
            <a:r>
              <a:rPr lang="fr-CA" sz="2000" b="1" i="1" dirty="0" smtClean="0"/>
              <a:t>.</a:t>
            </a:r>
            <a:r>
              <a:rPr lang="fr-CA" sz="2000" dirty="0" smtClean="0"/>
              <a:t> </a:t>
            </a:r>
          </a:p>
          <a:p>
            <a:r>
              <a:rPr lang="fr-CA" sz="2000" dirty="0" smtClean="0"/>
              <a:t>Un </a:t>
            </a:r>
            <a:r>
              <a:rPr lang="fr-CA" sz="2000" b="1" i="1" dirty="0" err="1" smtClean="0"/>
              <a:t>shader</a:t>
            </a:r>
            <a:r>
              <a:rPr lang="fr-CA" sz="2000" dirty="0" smtClean="0"/>
              <a:t> est un programme qui s’exécute directement sur la carte graphique.</a:t>
            </a:r>
          </a:p>
          <a:p>
            <a:r>
              <a:rPr lang="fr-CA" sz="2000" dirty="0" smtClean="0"/>
              <a:t>Le but d’un </a:t>
            </a:r>
            <a:r>
              <a:rPr lang="fr-CA" sz="2000" b="1" i="1" dirty="0" err="1" smtClean="0"/>
              <a:t>shader</a:t>
            </a:r>
            <a:r>
              <a:rPr lang="fr-CA" sz="2000" dirty="0" smtClean="0"/>
              <a:t> est de « paramétrer et calculer » l’apparence et le rendu d’un objet 3D tel que ses positions 2D sur l’écran, ses couleurs, ses textures, son éclairage, etc. </a:t>
            </a:r>
          </a:p>
          <a:p>
            <a:r>
              <a:rPr lang="fr-CA" sz="2000" dirty="0" smtClean="0"/>
              <a:t>Cela augmente la vitesse lorsqu’on dessine parce que c’est le processeur de la carte graphique (</a:t>
            </a:r>
            <a:r>
              <a:rPr lang="fr-CA" sz="2000" b="1" dirty="0" smtClean="0"/>
              <a:t>GPU</a:t>
            </a:r>
            <a:r>
              <a:rPr lang="fr-CA" sz="2000" dirty="0" smtClean="0"/>
              <a:t>) qui fait les calculs et qui dessine. Le processeur de l’ordinateur (</a:t>
            </a:r>
            <a:r>
              <a:rPr lang="fr-CA" sz="2000" b="1" dirty="0" smtClean="0"/>
              <a:t>CPU</a:t>
            </a:r>
            <a:r>
              <a:rPr lang="fr-CA" sz="2000" dirty="0" smtClean="0"/>
              <a:t>) peut faire d’autres choses pendant ce temps.</a:t>
            </a:r>
          </a:p>
          <a:p>
            <a:r>
              <a:rPr lang="fr-CA" sz="2000" dirty="0" smtClean="0"/>
              <a:t>En </a:t>
            </a:r>
            <a:r>
              <a:rPr lang="fr-CA" sz="2000" b="1" i="1" dirty="0" err="1" smtClean="0"/>
              <a:t>WebGL</a:t>
            </a:r>
            <a:r>
              <a:rPr lang="fr-CA" sz="2000" dirty="0" smtClean="0"/>
              <a:t>, il existe deux grandes catégories de </a:t>
            </a:r>
            <a:r>
              <a:rPr lang="fr-CA" sz="2000" b="1" i="1" dirty="0" err="1" smtClean="0"/>
              <a:t>shaders</a:t>
            </a:r>
            <a:r>
              <a:rPr lang="fr-CA" sz="2000" b="1" dirty="0" smtClean="0"/>
              <a:t> </a:t>
            </a:r>
            <a:r>
              <a:rPr lang="fr-CA" sz="2000" dirty="0" smtClean="0"/>
              <a:t>: le </a:t>
            </a:r>
            <a:r>
              <a:rPr lang="fr-CA" sz="2000" b="1" i="1" dirty="0" smtClean="0"/>
              <a:t>vertex </a:t>
            </a:r>
            <a:r>
              <a:rPr lang="fr-CA" sz="2000" b="1" i="1" dirty="0" err="1" smtClean="0"/>
              <a:t>shader</a:t>
            </a:r>
            <a:r>
              <a:rPr lang="fr-CA" sz="2000" dirty="0" smtClean="0"/>
              <a:t> et le </a:t>
            </a:r>
            <a:r>
              <a:rPr lang="fr-CA" sz="2000" b="1" i="1" dirty="0" smtClean="0"/>
              <a:t>fragment </a:t>
            </a:r>
            <a:r>
              <a:rPr lang="fr-CA" sz="2000" b="1" i="1" dirty="0" err="1" smtClean="0"/>
              <a:t>shader</a:t>
            </a:r>
            <a:r>
              <a:rPr lang="fr-CA" sz="2000" dirty="0" smtClean="0"/>
              <a:t> (aussi nommé </a:t>
            </a:r>
            <a:r>
              <a:rPr lang="fr-CA" sz="2000" b="1" i="1" dirty="0" smtClean="0"/>
              <a:t>pixel </a:t>
            </a:r>
            <a:r>
              <a:rPr lang="fr-CA" sz="2000" b="1" i="1" dirty="0" err="1" smtClean="0"/>
              <a:t>shader</a:t>
            </a:r>
            <a:r>
              <a:rPr lang="fr-CA" sz="2000" dirty="0" smtClean="0"/>
              <a:t>).</a:t>
            </a:r>
          </a:p>
          <a:p>
            <a:pPr>
              <a:buNone/>
            </a:pPr>
            <a:endParaRPr lang="fr-CA"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Les </a:t>
            </a:r>
            <a:r>
              <a:rPr lang="fr-CA" dirty="0" err="1" smtClean="0"/>
              <a:t>shaders</a:t>
            </a:r>
            <a:r>
              <a:rPr lang="fr-CA" dirty="0" smtClean="0"/>
              <a:t> en </a:t>
            </a:r>
            <a:r>
              <a:rPr lang="fr-CA" b="1" i="1" dirty="0" err="1" smtClean="0"/>
              <a:t>webgl</a:t>
            </a:r>
            <a:r>
              <a:rPr lang="fr-CA" b="1" i="1" dirty="0" smtClean="0"/>
              <a:t> </a:t>
            </a:r>
            <a:r>
              <a:rPr lang="fr-CA" dirty="0" smtClean="0"/>
              <a:t>(2)</a:t>
            </a:r>
            <a:endParaRPr lang="fr-CA" dirty="0"/>
          </a:p>
        </p:txBody>
      </p:sp>
      <p:sp>
        <p:nvSpPr>
          <p:cNvPr id="3" name="Espace réservé du contenu 2"/>
          <p:cNvSpPr>
            <a:spLocks noGrp="1"/>
          </p:cNvSpPr>
          <p:nvPr>
            <p:ph sz="quarter" idx="13"/>
          </p:nvPr>
        </p:nvSpPr>
        <p:spPr>
          <a:xfrm>
            <a:off x="683568" y="1628800"/>
            <a:ext cx="4104456" cy="4104456"/>
          </a:xfrm>
        </p:spPr>
        <p:txBody>
          <a:bodyPr>
            <a:normAutofit/>
          </a:bodyPr>
          <a:lstStyle/>
          <a:p>
            <a:r>
              <a:rPr lang="fr-CA" sz="2000" dirty="0" smtClean="0"/>
              <a:t>Le </a:t>
            </a:r>
            <a:r>
              <a:rPr lang="fr-CA" sz="2000" b="1" i="1" dirty="0" smtClean="0"/>
              <a:t>vertex </a:t>
            </a:r>
            <a:r>
              <a:rPr lang="fr-CA" sz="2000" b="1" i="1" dirty="0" err="1" smtClean="0"/>
              <a:t>shader</a:t>
            </a:r>
            <a:r>
              <a:rPr lang="fr-CA" sz="2000" dirty="0" smtClean="0"/>
              <a:t> agit au niveau des  vertex d’un objet 3D. Par exemple, supposons qu’on veut dessiner un triangle. C’est le </a:t>
            </a:r>
            <a:r>
              <a:rPr lang="fr-CA" sz="2000" b="1" i="1" dirty="0" smtClean="0"/>
              <a:t>vertex </a:t>
            </a:r>
            <a:r>
              <a:rPr lang="fr-CA" sz="2000" b="1" i="1" dirty="0" err="1" smtClean="0"/>
              <a:t>shader</a:t>
            </a:r>
            <a:r>
              <a:rPr lang="fr-CA" sz="2000" b="1" i="1" dirty="0" smtClean="0"/>
              <a:t> </a:t>
            </a:r>
            <a:r>
              <a:rPr lang="fr-CA" sz="2000" dirty="0" smtClean="0"/>
              <a:t>qui va s’occuper de calculer les positions 2D de l’objet 3D.</a:t>
            </a:r>
          </a:p>
          <a:p>
            <a:r>
              <a:rPr lang="fr-CA" sz="2000" dirty="0" smtClean="0"/>
              <a:t>Le </a:t>
            </a:r>
            <a:r>
              <a:rPr lang="fr-CA" sz="2000" b="1" i="1" dirty="0" smtClean="0"/>
              <a:t>fragment </a:t>
            </a:r>
            <a:r>
              <a:rPr lang="fr-CA" sz="2000" b="1" i="1" dirty="0" err="1" smtClean="0"/>
              <a:t>shader</a:t>
            </a:r>
            <a:r>
              <a:rPr lang="fr-CA" sz="2000" dirty="0" smtClean="0"/>
              <a:t> agit au niveau des pixels de l’objet. Par exemple, supposons qu’on colore un triangle. C’est le </a:t>
            </a:r>
            <a:r>
              <a:rPr lang="fr-CA" sz="2000" b="1" i="1" dirty="0" smtClean="0"/>
              <a:t>fragment </a:t>
            </a:r>
            <a:r>
              <a:rPr lang="fr-CA" sz="2000" b="1" i="1" dirty="0" err="1" smtClean="0"/>
              <a:t>shader</a:t>
            </a:r>
            <a:r>
              <a:rPr lang="fr-CA" sz="2000" b="1" i="1" dirty="0" smtClean="0"/>
              <a:t> </a:t>
            </a:r>
            <a:r>
              <a:rPr lang="fr-CA" sz="2000" dirty="0" smtClean="0"/>
              <a:t>qui va s’occuper de colorer chacun des pixels du triangle. </a:t>
            </a:r>
            <a:endParaRPr lang="fr-CA" sz="2000" dirty="0"/>
          </a:p>
        </p:txBody>
      </p:sp>
      <p:pic>
        <p:nvPicPr>
          <p:cNvPr id="5" name="Imag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4788024" y="1628800"/>
            <a:ext cx="3456384" cy="230425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Séquence pour dessiner un objet 3D</a:t>
            </a:r>
            <a:endParaRPr lang="fr-CA" dirty="0"/>
          </a:p>
        </p:txBody>
      </p:sp>
      <p:sp>
        <p:nvSpPr>
          <p:cNvPr id="3" name="Espace réservé du contenu 2"/>
          <p:cNvSpPr>
            <a:spLocks noGrp="1"/>
          </p:cNvSpPr>
          <p:nvPr>
            <p:ph sz="quarter" idx="13"/>
          </p:nvPr>
        </p:nvSpPr>
        <p:spPr>
          <a:xfrm>
            <a:off x="683568" y="1628800"/>
            <a:ext cx="7344816" cy="4320480"/>
          </a:xfrm>
        </p:spPr>
        <p:txBody>
          <a:bodyPr>
            <a:normAutofit fontScale="92500"/>
          </a:bodyPr>
          <a:lstStyle/>
          <a:p>
            <a:pPr marL="457200" lvl="0" indent="-457200">
              <a:buFont typeface="+mj-lt"/>
              <a:buAutoNum type="arabicPeriod"/>
            </a:pPr>
            <a:r>
              <a:rPr lang="fr-CA" sz="2000" dirty="0" smtClean="0"/>
              <a:t>On définit tous les vertex de l’objet 3D dans le plan cartésien ainsi que le type de dessin. C’est le programmeur qui doit s’en occuper.</a:t>
            </a:r>
          </a:p>
          <a:p>
            <a:pPr marL="457200" lvl="0" indent="-457200">
              <a:buFont typeface="+mj-lt"/>
              <a:buAutoNum type="arabicPeriod"/>
            </a:pPr>
            <a:r>
              <a:rPr lang="fr-CA" sz="2000" dirty="0" smtClean="0"/>
              <a:t>On fait passer cet objet 3D (ses vertex) à travers la </a:t>
            </a:r>
            <a:r>
              <a:rPr lang="fr-CA" sz="2000" b="1" dirty="0" smtClean="0"/>
              <a:t>matrice du modèle</a:t>
            </a:r>
            <a:r>
              <a:rPr lang="fr-CA" sz="2000" dirty="0" smtClean="0"/>
              <a:t> (par exemple, lorsqu’on veut déplacer l’objet, le faire tourner, le mettre à l’échelle). Cela va définir des nouvelles positions 3D (des nouveaux vertex) pour cet objet. C’est le rôle du </a:t>
            </a:r>
            <a:r>
              <a:rPr lang="fr-CA" sz="2000" b="1" i="1" dirty="0" smtClean="0"/>
              <a:t>vertex </a:t>
            </a:r>
            <a:r>
              <a:rPr lang="fr-CA" sz="2000" b="1" i="1" dirty="0" err="1" smtClean="0"/>
              <a:t>shader</a:t>
            </a:r>
            <a:r>
              <a:rPr lang="fr-CA" sz="2000" dirty="0" smtClean="0"/>
              <a:t>. </a:t>
            </a:r>
          </a:p>
          <a:p>
            <a:pPr marL="457200" lvl="0" indent="-457200">
              <a:buFont typeface="+mj-lt"/>
              <a:buAutoNum type="arabicPeriod"/>
            </a:pPr>
            <a:r>
              <a:rPr lang="fr-CA" sz="2000" dirty="0" smtClean="0"/>
              <a:t>On fait passer cet objet 3D transformé (ses vertex) à travers la </a:t>
            </a:r>
            <a:r>
              <a:rPr lang="fr-CA" sz="2000" b="1" dirty="0" smtClean="0"/>
              <a:t>matrice de</a:t>
            </a:r>
            <a:r>
              <a:rPr lang="fr-CA" sz="2000" dirty="0" smtClean="0"/>
              <a:t> </a:t>
            </a:r>
            <a:r>
              <a:rPr lang="fr-CA" sz="2000" b="1" dirty="0" smtClean="0"/>
              <a:t>projection</a:t>
            </a:r>
            <a:r>
              <a:rPr lang="fr-CA" sz="2000" dirty="0" smtClean="0"/>
              <a:t>. Cela va définir les positions 2D correspondantes pour cet objet 3D. C’est également le rôle du </a:t>
            </a:r>
            <a:r>
              <a:rPr lang="fr-CA" sz="2000" b="1" i="1" dirty="0" smtClean="0"/>
              <a:t>vertex </a:t>
            </a:r>
            <a:r>
              <a:rPr lang="fr-CA" sz="2000" b="1" i="1" dirty="0" err="1" smtClean="0"/>
              <a:t>shader</a:t>
            </a:r>
            <a:r>
              <a:rPr lang="fr-CA" sz="2000" b="1" i="1" dirty="0" smtClean="0"/>
              <a:t>.</a:t>
            </a:r>
            <a:endParaRPr lang="fr-CA" sz="2000" dirty="0" smtClean="0"/>
          </a:p>
          <a:p>
            <a:pPr marL="457200" lvl="0" indent="-457200">
              <a:buFont typeface="+mj-lt"/>
              <a:buAutoNum type="arabicPeriod"/>
            </a:pPr>
            <a:r>
              <a:rPr lang="fr-CA" sz="2000" dirty="0" smtClean="0"/>
              <a:t>On colore chacun des pixels de l’objet. C’est le rôle du </a:t>
            </a:r>
            <a:r>
              <a:rPr lang="fr-CA" sz="2000" b="1" i="1" dirty="0" smtClean="0"/>
              <a:t>fragment </a:t>
            </a:r>
            <a:r>
              <a:rPr lang="fr-CA" sz="2000" b="1" i="1" dirty="0" err="1" smtClean="0"/>
              <a:t>shader</a:t>
            </a:r>
            <a:r>
              <a:rPr lang="fr-CA" sz="2000" dirty="0" smtClean="0"/>
              <a:t>.</a:t>
            </a:r>
          </a:p>
          <a:p>
            <a:pPr marL="457200" lvl="0" indent="-457200">
              <a:buFont typeface="+mj-lt"/>
              <a:buAutoNum type="arabicPeriod"/>
            </a:pPr>
            <a:r>
              <a:rPr lang="fr-CA" sz="2000" dirty="0" smtClean="0"/>
              <a:t>On « dessine » chacun des pixels de l’objet. C’est la carte graphique qui s’en occupe.</a:t>
            </a:r>
          </a:p>
          <a:p>
            <a:pPr>
              <a:buNone/>
            </a:pPr>
            <a:endParaRPr lang="fr-CA"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La programmation d’un </a:t>
            </a:r>
            <a:r>
              <a:rPr lang="fr-CA" b="1" i="1" dirty="0" smtClean="0"/>
              <a:t>vertex </a:t>
            </a:r>
            <a:r>
              <a:rPr lang="fr-CA" b="1" i="1" dirty="0" err="1" smtClean="0"/>
              <a:t>shader</a:t>
            </a:r>
            <a:endParaRPr lang="fr-CA" b="1" i="1" dirty="0"/>
          </a:p>
        </p:txBody>
      </p:sp>
      <p:sp>
        <p:nvSpPr>
          <p:cNvPr id="3" name="Espace réservé du contenu 2"/>
          <p:cNvSpPr>
            <a:spLocks noGrp="1"/>
          </p:cNvSpPr>
          <p:nvPr>
            <p:ph sz="quarter" idx="13"/>
          </p:nvPr>
        </p:nvSpPr>
        <p:spPr>
          <a:xfrm>
            <a:off x="755576" y="3068960"/>
            <a:ext cx="7344816" cy="3024336"/>
          </a:xfrm>
        </p:spPr>
        <p:txBody>
          <a:bodyPr>
            <a:noAutofit/>
          </a:bodyPr>
          <a:lstStyle/>
          <a:p>
            <a:pPr lvl="0"/>
            <a:r>
              <a:rPr lang="fr-CA" sz="1900" dirty="0" smtClean="0"/>
              <a:t>Est programmé dans un langage nommé </a:t>
            </a:r>
            <a:r>
              <a:rPr lang="fr-CA" sz="1900" b="1" dirty="0" smtClean="0"/>
              <a:t>GLSL</a:t>
            </a:r>
            <a:r>
              <a:rPr lang="fr-CA" sz="1900" dirty="0" smtClean="0"/>
              <a:t>.</a:t>
            </a:r>
          </a:p>
          <a:p>
            <a:pPr lvl="0"/>
            <a:r>
              <a:rPr lang="fr-CA" sz="1900" dirty="0" smtClean="0"/>
              <a:t>Ici, la variable nommée </a:t>
            </a:r>
            <a:r>
              <a:rPr lang="fr-CA" sz="1900" b="1" dirty="0" err="1" smtClean="0">
                <a:solidFill>
                  <a:srgbClr val="FFFF00"/>
                </a:solidFill>
              </a:rPr>
              <a:t>vertexPos</a:t>
            </a:r>
            <a:r>
              <a:rPr lang="fr-CA" sz="1900" dirty="0" smtClean="0"/>
              <a:t> contient la position 3D d’un vertex, la variable nommée </a:t>
            </a:r>
            <a:r>
              <a:rPr lang="fr-CA" sz="1900" b="1" dirty="0" err="1" smtClean="0">
                <a:solidFill>
                  <a:srgbClr val="FFFF00"/>
                </a:solidFill>
              </a:rPr>
              <a:t>modelViewMatrix</a:t>
            </a:r>
            <a:r>
              <a:rPr lang="fr-CA" sz="1900" dirty="0" smtClean="0"/>
              <a:t> contient la matrice 4X4 du</a:t>
            </a:r>
            <a:r>
              <a:rPr lang="fr-CA" sz="1900" b="1" dirty="0" smtClean="0"/>
              <a:t> modèle </a:t>
            </a:r>
            <a:r>
              <a:rPr lang="fr-CA" sz="1900" dirty="0" smtClean="0"/>
              <a:t>et la variable nommée </a:t>
            </a:r>
            <a:r>
              <a:rPr lang="fr-CA" sz="1900" b="1" dirty="0" err="1" smtClean="0">
                <a:solidFill>
                  <a:srgbClr val="FFFF00"/>
                </a:solidFill>
              </a:rPr>
              <a:t>projectionMatrix</a:t>
            </a:r>
            <a:r>
              <a:rPr lang="fr-CA" sz="1900" b="1" dirty="0" smtClean="0"/>
              <a:t> </a:t>
            </a:r>
            <a:r>
              <a:rPr lang="fr-CA" sz="1900" dirty="0" smtClean="0"/>
              <a:t>contient la matrice 4X4 de </a:t>
            </a:r>
            <a:r>
              <a:rPr lang="fr-CA" sz="1900" b="1" dirty="0" smtClean="0"/>
              <a:t>projection. </a:t>
            </a:r>
          </a:p>
          <a:p>
            <a:r>
              <a:rPr lang="fr-CA" sz="1900" dirty="0" smtClean="0"/>
              <a:t>Ce programme multiplie ces trois variables et mets le résultat dans la variable </a:t>
            </a:r>
            <a:r>
              <a:rPr lang="fr-CA" sz="1900" b="1" dirty="0" err="1" smtClean="0">
                <a:solidFill>
                  <a:srgbClr val="FFFF00"/>
                </a:solidFill>
              </a:rPr>
              <a:t>gl_Position</a:t>
            </a:r>
            <a:r>
              <a:rPr lang="fr-CA" sz="1900" dirty="0" smtClean="0"/>
              <a:t>. Après calcul, cette variable contient la position </a:t>
            </a:r>
            <a:r>
              <a:rPr lang="fr-CA" sz="1900" b="1" dirty="0" smtClean="0"/>
              <a:t>2D</a:t>
            </a:r>
            <a:r>
              <a:rPr lang="fr-CA" sz="1900" dirty="0" smtClean="0"/>
              <a:t> du vertex. La carte graphique va utiliser ce résultat pour « dessiner » l’objet.</a:t>
            </a:r>
          </a:p>
        </p:txBody>
      </p:sp>
      <p:pic>
        <p:nvPicPr>
          <p:cNvPr id="1026" name="Picture 2"/>
          <p:cNvPicPr>
            <a:picLocks noChangeAspect="1" noChangeArrowheads="1"/>
          </p:cNvPicPr>
          <p:nvPr/>
        </p:nvPicPr>
        <p:blipFill>
          <a:blip r:embed="rId2" cstate="print"/>
          <a:srcRect/>
          <a:stretch>
            <a:fillRect/>
          </a:stretch>
        </p:blipFill>
        <p:spPr bwMode="auto">
          <a:xfrm>
            <a:off x="503039" y="1556792"/>
            <a:ext cx="8540339"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La programmation d’un </a:t>
            </a:r>
            <a:r>
              <a:rPr lang="fr-CA" b="1" i="1" dirty="0" smtClean="0"/>
              <a:t>fragment </a:t>
            </a:r>
            <a:r>
              <a:rPr lang="fr-CA" b="1" i="1" dirty="0" err="1" smtClean="0"/>
              <a:t>shader</a:t>
            </a:r>
            <a:endParaRPr lang="fr-CA" b="1" i="1" dirty="0"/>
          </a:p>
        </p:txBody>
      </p:sp>
      <p:sp>
        <p:nvSpPr>
          <p:cNvPr id="3" name="Espace réservé du contenu 2"/>
          <p:cNvSpPr>
            <a:spLocks noGrp="1"/>
          </p:cNvSpPr>
          <p:nvPr>
            <p:ph sz="quarter" idx="13"/>
          </p:nvPr>
        </p:nvSpPr>
        <p:spPr>
          <a:xfrm>
            <a:off x="683568" y="2564904"/>
            <a:ext cx="7344816" cy="2808312"/>
          </a:xfrm>
        </p:spPr>
        <p:txBody>
          <a:bodyPr>
            <a:noAutofit/>
          </a:bodyPr>
          <a:lstStyle/>
          <a:p>
            <a:pPr lvl="0"/>
            <a:r>
              <a:rPr lang="fr-CA" sz="2000" dirty="0" smtClean="0"/>
              <a:t>Est programmé dans un langage nommé </a:t>
            </a:r>
            <a:r>
              <a:rPr lang="fr-CA" sz="2000" b="1" dirty="0" smtClean="0"/>
              <a:t>GLSL</a:t>
            </a:r>
            <a:r>
              <a:rPr lang="fr-CA" sz="2000" dirty="0" smtClean="0"/>
              <a:t>.</a:t>
            </a:r>
          </a:p>
          <a:p>
            <a:pPr lvl="0"/>
            <a:r>
              <a:rPr lang="fr-CA" sz="2000" dirty="0" smtClean="0"/>
              <a:t>La couleur est placée dans la variable </a:t>
            </a:r>
            <a:r>
              <a:rPr lang="fr-CA" sz="2000" b="1" dirty="0" err="1" smtClean="0">
                <a:solidFill>
                  <a:srgbClr val="FFFF00"/>
                </a:solidFill>
              </a:rPr>
              <a:t>gl_FragColor</a:t>
            </a:r>
            <a:r>
              <a:rPr lang="fr-CA" sz="2000" dirty="0" smtClean="0"/>
              <a:t>. Ici, tous les objets dessinés vont être blancs</a:t>
            </a:r>
            <a:r>
              <a:rPr lang="fr-CA" sz="1800" dirty="0" smtClean="0"/>
              <a:t>.</a:t>
            </a:r>
          </a:p>
          <a:p>
            <a:pPr lvl="0"/>
            <a:endParaRPr lang="fr-CA" sz="1800" dirty="0" smtClean="0"/>
          </a:p>
        </p:txBody>
      </p:sp>
      <p:pic>
        <p:nvPicPr>
          <p:cNvPr id="2050" name="Picture 2"/>
          <p:cNvPicPr>
            <a:picLocks noChangeAspect="1" noChangeArrowheads="1"/>
          </p:cNvPicPr>
          <p:nvPr/>
        </p:nvPicPr>
        <p:blipFill>
          <a:blip r:embed="rId2" cstate="print"/>
          <a:srcRect/>
          <a:stretch>
            <a:fillRect/>
          </a:stretch>
        </p:blipFill>
        <p:spPr bwMode="auto">
          <a:xfrm>
            <a:off x="611559" y="1628800"/>
            <a:ext cx="8160913" cy="648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La création et la compilation </a:t>
            </a:r>
            <a:br>
              <a:rPr lang="fr-CA" dirty="0" smtClean="0"/>
            </a:br>
            <a:r>
              <a:rPr lang="fr-CA" dirty="0" smtClean="0"/>
              <a:t>des </a:t>
            </a:r>
            <a:r>
              <a:rPr lang="fr-CA" b="1" i="1" dirty="0" err="1" smtClean="0"/>
              <a:t>shaders</a:t>
            </a:r>
            <a:endParaRPr lang="fr-CA" b="1" i="1" dirty="0"/>
          </a:p>
        </p:txBody>
      </p:sp>
      <p:sp>
        <p:nvSpPr>
          <p:cNvPr id="3" name="Espace réservé du contenu 2"/>
          <p:cNvSpPr>
            <a:spLocks noGrp="1"/>
          </p:cNvSpPr>
          <p:nvPr>
            <p:ph sz="quarter" idx="13"/>
          </p:nvPr>
        </p:nvSpPr>
        <p:spPr>
          <a:xfrm>
            <a:off x="683568" y="1628800"/>
            <a:ext cx="7344816" cy="4320480"/>
          </a:xfrm>
        </p:spPr>
        <p:txBody>
          <a:bodyPr>
            <a:normAutofit/>
          </a:bodyPr>
          <a:lstStyle/>
          <a:p>
            <a:pPr lvl="0"/>
            <a:r>
              <a:rPr lang="fr-CA" sz="2000" dirty="0" smtClean="0"/>
              <a:t>Les </a:t>
            </a:r>
            <a:r>
              <a:rPr lang="fr-CA" sz="2000" b="1" i="1" dirty="0" err="1" smtClean="0"/>
              <a:t>shaders</a:t>
            </a:r>
            <a:r>
              <a:rPr lang="fr-CA" sz="2000" dirty="0" smtClean="0"/>
              <a:t> ne sont pas écrits en </a:t>
            </a:r>
            <a:r>
              <a:rPr lang="fr-CA" sz="2000" b="1" i="1" dirty="0" err="1" smtClean="0"/>
              <a:t>Javascript</a:t>
            </a:r>
            <a:r>
              <a:rPr lang="fr-CA" sz="2000" dirty="0" smtClean="0"/>
              <a:t> et ne sont pas exécutés par le processeur de l’ordinateur (</a:t>
            </a:r>
            <a:r>
              <a:rPr lang="fr-CA" sz="2000" b="1" dirty="0" smtClean="0"/>
              <a:t>CPU</a:t>
            </a:r>
            <a:r>
              <a:rPr lang="fr-CA" sz="2000" dirty="0" smtClean="0"/>
              <a:t>). </a:t>
            </a:r>
          </a:p>
          <a:p>
            <a:pPr lvl="0"/>
            <a:r>
              <a:rPr lang="fr-CA" sz="2000" dirty="0" smtClean="0"/>
              <a:t>Les </a:t>
            </a:r>
            <a:r>
              <a:rPr lang="fr-CA" sz="2000" b="1" i="1" dirty="0" err="1" smtClean="0"/>
              <a:t>shaders</a:t>
            </a:r>
            <a:r>
              <a:rPr lang="fr-CA" sz="2000" dirty="0" smtClean="0"/>
              <a:t> sont écrits en </a:t>
            </a:r>
            <a:r>
              <a:rPr lang="fr-CA" sz="2000" b="1" i="1" dirty="0" smtClean="0"/>
              <a:t>GLSL</a:t>
            </a:r>
            <a:r>
              <a:rPr lang="fr-CA" sz="2000" dirty="0" smtClean="0"/>
              <a:t> et sont exécutés par le processeur de la carte graphique (</a:t>
            </a:r>
            <a:r>
              <a:rPr lang="fr-CA" sz="2000" b="1" dirty="0" smtClean="0"/>
              <a:t>GPU</a:t>
            </a:r>
            <a:r>
              <a:rPr lang="fr-CA" sz="2000" dirty="0" smtClean="0"/>
              <a:t>). C’est la raison pour laquelle </a:t>
            </a:r>
            <a:r>
              <a:rPr lang="fr-CA" sz="2000" u="sng" dirty="0" smtClean="0"/>
              <a:t>il faut toujours les créer et les compiler</a:t>
            </a:r>
            <a:r>
              <a:rPr lang="fr-CA" sz="2000" dirty="0" smtClean="0"/>
              <a:t> avant de les utiliser dans notre programme </a:t>
            </a:r>
            <a:r>
              <a:rPr lang="fr-CA" sz="2000" b="1" dirty="0" err="1" smtClean="0"/>
              <a:t>Javascript</a:t>
            </a:r>
            <a:r>
              <a:rPr lang="fr-CA" sz="2000" dirty="0" smtClean="0"/>
              <a:t>.</a:t>
            </a:r>
          </a:p>
          <a:p>
            <a:pPr lvl="0"/>
            <a:r>
              <a:rPr lang="fr-CA" sz="2000" dirty="0" smtClean="0"/>
              <a:t>La création et la compilation des </a:t>
            </a:r>
            <a:r>
              <a:rPr lang="fr-CA" sz="2000" b="1" i="1" dirty="0" err="1" smtClean="0"/>
              <a:t>shaders</a:t>
            </a:r>
            <a:r>
              <a:rPr lang="fr-CA" sz="2000" dirty="0" smtClean="0"/>
              <a:t> vont faire en sorte que ceux-ci vont être traduits dans un langage compréhensible par le </a:t>
            </a:r>
            <a:r>
              <a:rPr lang="fr-CA" sz="2000" b="1" dirty="0" smtClean="0"/>
              <a:t>GPU</a:t>
            </a:r>
            <a:r>
              <a:rPr lang="fr-CA" sz="2000" dirty="0" smtClean="0"/>
              <a:t>.</a:t>
            </a:r>
          </a:p>
          <a:p>
            <a:pPr>
              <a:buNone/>
            </a:pPr>
            <a:endParaRPr lang="fr-CA"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création et compilation d’UN </a:t>
            </a:r>
            <a:r>
              <a:rPr lang="fr-CA" b="1" i="1" dirty="0" err="1" smtClean="0"/>
              <a:t>shader</a:t>
            </a:r>
            <a:r>
              <a:rPr lang="fr-CA" b="1" i="1" dirty="0" smtClean="0"/>
              <a:t> </a:t>
            </a:r>
            <a:endParaRPr lang="fr-CA" b="1" i="1" dirty="0"/>
          </a:p>
        </p:txBody>
      </p:sp>
      <p:pic>
        <p:nvPicPr>
          <p:cNvPr id="4" name="Espace réservé du contenu 3"/>
          <p:cNvPicPr>
            <a:picLocks noGrp="1"/>
          </p:cNvPicPr>
          <p:nvPr>
            <p:ph sz="quarter" idx="13"/>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165225" y="1693862"/>
            <a:ext cx="6381750" cy="4191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L’intégration des </a:t>
            </a:r>
            <a:r>
              <a:rPr lang="fr-CA" b="1" i="1" dirty="0" err="1" smtClean="0"/>
              <a:t>shaders</a:t>
            </a:r>
            <a:r>
              <a:rPr lang="fr-CA" dirty="0" smtClean="0"/>
              <a:t> à notre programme </a:t>
            </a:r>
            <a:r>
              <a:rPr lang="fr-CA" b="1" i="1" dirty="0" err="1" smtClean="0"/>
              <a:t>javascript</a:t>
            </a:r>
            <a:endParaRPr lang="fr-CA" b="1" i="1" dirty="0"/>
          </a:p>
        </p:txBody>
      </p:sp>
      <p:sp>
        <p:nvSpPr>
          <p:cNvPr id="3" name="Espace réservé du contenu 2"/>
          <p:cNvSpPr>
            <a:spLocks noGrp="1"/>
          </p:cNvSpPr>
          <p:nvPr>
            <p:ph sz="quarter" idx="13"/>
          </p:nvPr>
        </p:nvSpPr>
        <p:spPr>
          <a:xfrm>
            <a:off x="683568" y="1628800"/>
            <a:ext cx="7344816" cy="4320480"/>
          </a:xfrm>
        </p:spPr>
        <p:txBody>
          <a:bodyPr>
            <a:normAutofit/>
          </a:bodyPr>
          <a:lstStyle/>
          <a:p>
            <a:pPr lvl="0"/>
            <a:r>
              <a:rPr lang="fr-CA" sz="2000" dirty="0" smtClean="0"/>
              <a:t>Lorsque les </a:t>
            </a:r>
            <a:r>
              <a:rPr lang="fr-CA" sz="2000" b="1" i="1" dirty="0" err="1" smtClean="0"/>
              <a:t>shaders</a:t>
            </a:r>
            <a:r>
              <a:rPr lang="fr-CA" sz="2000" dirty="0" smtClean="0"/>
              <a:t> ont été créés et compilés, il faut les intégrer à notre programme </a:t>
            </a:r>
            <a:r>
              <a:rPr lang="fr-CA" sz="2000" b="1" i="1" dirty="0" err="1" smtClean="0"/>
              <a:t>Javascript</a:t>
            </a:r>
            <a:r>
              <a:rPr lang="fr-CA" sz="2000" dirty="0" smtClean="0"/>
              <a:t>.</a:t>
            </a:r>
          </a:p>
          <a:p>
            <a:pPr lvl="0"/>
            <a:r>
              <a:rPr lang="fr-CA" sz="2000" dirty="0" smtClean="0"/>
              <a:t>Pour ce faire, il faut créer un deuxième programme qui va contenir les deux </a:t>
            </a:r>
            <a:r>
              <a:rPr lang="fr-CA" sz="2000" b="1" i="1" dirty="0" err="1" smtClean="0"/>
              <a:t>shaders</a:t>
            </a:r>
            <a:r>
              <a:rPr lang="fr-CA" sz="2000" dirty="0" smtClean="0"/>
              <a:t> et lier ce programme à notre </a:t>
            </a:r>
            <a:r>
              <a:rPr lang="fr-CA" sz="2000" b="1" i="1" dirty="0" err="1" smtClean="0"/>
              <a:t>Javascript</a:t>
            </a:r>
            <a:r>
              <a:rPr lang="fr-CA" sz="2000" dirty="0" smtClean="0"/>
              <a:t>.</a:t>
            </a:r>
          </a:p>
          <a:p>
            <a:pPr lvl="0"/>
            <a:r>
              <a:rPr lang="fr-CA" sz="2000" dirty="0" smtClean="0"/>
              <a:t>Nous devons également nous organiser pour que notre programme </a:t>
            </a:r>
            <a:r>
              <a:rPr lang="fr-CA" sz="2000" b="1" i="1" dirty="0" err="1" smtClean="0"/>
              <a:t>Javascript</a:t>
            </a:r>
            <a:r>
              <a:rPr lang="fr-CA" sz="2000" dirty="0" smtClean="0"/>
              <a:t> puisse avoir accès aux variables qui ont été déclarées dans le programme qui contient les </a:t>
            </a:r>
            <a:r>
              <a:rPr lang="fr-CA" sz="2000" b="1" i="1" dirty="0" err="1" smtClean="0"/>
              <a:t>shaders</a:t>
            </a:r>
            <a:r>
              <a:rPr lang="fr-CA" sz="2000" dirty="0" smtClean="0"/>
              <a:t>.</a:t>
            </a:r>
          </a:p>
          <a:p>
            <a:pPr lvl="0">
              <a:buNone/>
            </a:pPr>
            <a:endParaRPr lang="fr-CA" sz="2000" dirty="0" smtClean="0"/>
          </a:p>
          <a:p>
            <a:pPr>
              <a:buNone/>
            </a:pPr>
            <a:endParaRPr lang="fr-CA"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Étape 1: la création et la compilation des </a:t>
            </a:r>
            <a:r>
              <a:rPr lang="fr-CA" b="1" i="1" dirty="0" err="1" smtClean="0"/>
              <a:t>shaders</a:t>
            </a:r>
            <a:r>
              <a:rPr lang="fr-CA" dirty="0" smtClean="0"/>
              <a:t> à l’aide du code source</a:t>
            </a:r>
            <a:endParaRPr lang="fr-CA" dirty="0"/>
          </a:p>
        </p:txBody>
      </p:sp>
      <p:sp>
        <p:nvSpPr>
          <p:cNvPr id="3" name="Espace réservé du contenu 2"/>
          <p:cNvSpPr>
            <a:spLocks noGrp="1"/>
          </p:cNvSpPr>
          <p:nvPr>
            <p:ph sz="quarter" idx="13"/>
          </p:nvPr>
        </p:nvSpPr>
        <p:spPr>
          <a:xfrm>
            <a:off x="683568" y="1628800"/>
            <a:ext cx="7344816" cy="4320480"/>
          </a:xfrm>
        </p:spPr>
        <p:txBody>
          <a:bodyPr>
            <a:normAutofit/>
          </a:bodyPr>
          <a:lstStyle/>
          <a:p>
            <a:pPr lvl="0">
              <a:buNone/>
            </a:pPr>
            <a:endParaRPr lang="fr-CA" sz="2000" dirty="0" smtClean="0"/>
          </a:p>
          <a:p>
            <a:pPr>
              <a:buNone/>
            </a:pPr>
            <a:endParaRPr lang="fr-CA" sz="2000" dirty="0"/>
          </a:p>
        </p:txBody>
      </p:sp>
      <p:pic>
        <p:nvPicPr>
          <p:cNvPr id="4" name="Image 3"/>
          <p:cNvPicPr/>
          <p:nvPr/>
        </p:nvPicPr>
        <p:blipFill>
          <a:blip r:embed="rId2" cstate="print"/>
          <a:stretch>
            <a:fillRect/>
          </a:stretch>
        </p:blipFill>
        <p:spPr>
          <a:xfrm>
            <a:off x="899592" y="4293096"/>
            <a:ext cx="6571021" cy="1265530"/>
          </a:xfrm>
          <a:prstGeom prst="rect">
            <a:avLst/>
          </a:prstGeom>
        </p:spPr>
      </p:pic>
      <p:pic>
        <p:nvPicPr>
          <p:cNvPr id="5" name="Image 4"/>
          <p:cNvPicPr/>
          <p:nvPr/>
        </p:nvPicPr>
        <p:blipFill>
          <a:blip r:embed="rId3" cstate="print"/>
          <a:stretch>
            <a:fillRect/>
          </a:stretch>
        </p:blipFill>
        <p:spPr>
          <a:xfrm>
            <a:off x="971600" y="1628800"/>
            <a:ext cx="5486400" cy="24942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i="1" dirty="0" err="1" smtClean="0"/>
              <a:t>Webgl</a:t>
            </a:r>
            <a:r>
              <a:rPr lang="fr-CA" b="1" i="1" dirty="0" smtClean="0"/>
              <a:t> </a:t>
            </a:r>
            <a:r>
              <a:rPr lang="fr-CA" i="1" dirty="0" smtClean="0"/>
              <a:t>et le 3D</a:t>
            </a:r>
            <a:endParaRPr lang="fr-CA" i="1" dirty="0"/>
          </a:p>
        </p:txBody>
      </p:sp>
      <p:sp>
        <p:nvSpPr>
          <p:cNvPr id="3" name="Espace réservé du contenu 2"/>
          <p:cNvSpPr>
            <a:spLocks noGrp="1"/>
          </p:cNvSpPr>
          <p:nvPr>
            <p:ph sz="quarter" idx="13"/>
          </p:nvPr>
        </p:nvSpPr>
        <p:spPr>
          <a:xfrm>
            <a:off x="609600" y="1600200"/>
            <a:ext cx="8210872" cy="4114800"/>
          </a:xfrm>
        </p:spPr>
        <p:txBody>
          <a:bodyPr>
            <a:normAutofit fontScale="92500" lnSpcReduction="20000"/>
          </a:bodyPr>
          <a:lstStyle/>
          <a:p>
            <a:r>
              <a:rPr lang="fr-CA" sz="2000" dirty="0" smtClean="0"/>
              <a:t>Sur un canevas, pour dessiner en 3D, il faut utiliser le contexte </a:t>
            </a:r>
            <a:r>
              <a:rPr lang="fr-CA" sz="2000" b="1" i="1" dirty="0" err="1" smtClean="0"/>
              <a:t>WebGL</a:t>
            </a:r>
            <a:r>
              <a:rPr lang="fr-CA" sz="2000" dirty="0" smtClean="0"/>
              <a:t>.</a:t>
            </a:r>
          </a:p>
          <a:p>
            <a:r>
              <a:rPr lang="fr-CA" sz="2000" b="1" i="1" dirty="0" err="1" smtClean="0"/>
              <a:t>WebGL</a:t>
            </a:r>
            <a:r>
              <a:rPr lang="fr-CA" sz="2000" dirty="0" smtClean="0"/>
              <a:t> est une librairie graphique qui provient de </a:t>
            </a:r>
            <a:r>
              <a:rPr lang="fr-CA" sz="2000" b="1" i="1" dirty="0" err="1" smtClean="0"/>
              <a:t>OpenGL</a:t>
            </a:r>
            <a:r>
              <a:rPr lang="fr-CA" sz="2000" b="1" i="1" dirty="0" smtClean="0"/>
              <a:t> ES 2.0</a:t>
            </a:r>
            <a:r>
              <a:rPr lang="fr-CA" sz="2000" dirty="0" smtClean="0"/>
              <a:t>. La librairie originale a été modifiée pour s’adapter au langage </a:t>
            </a:r>
            <a:r>
              <a:rPr lang="fr-CA" sz="2000" b="1" i="1" dirty="0" err="1" smtClean="0"/>
              <a:t>Javascript</a:t>
            </a:r>
            <a:r>
              <a:rPr lang="fr-CA" sz="2000" dirty="0" smtClean="0"/>
              <a:t> et au </a:t>
            </a:r>
            <a:r>
              <a:rPr lang="fr-CA" sz="2000" b="1" i="1" dirty="0" smtClean="0"/>
              <a:t>HTML5</a:t>
            </a:r>
            <a:r>
              <a:rPr lang="fr-CA" sz="2000" dirty="0" smtClean="0"/>
              <a:t>.</a:t>
            </a:r>
          </a:p>
          <a:p>
            <a:r>
              <a:rPr lang="fr-CA" sz="2000" dirty="0" smtClean="0"/>
              <a:t>La grande force d’</a:t>
            </a:r>
            <a:r>
              <a:rPr lang="fr-CA" sz="2000" b="1" i="1" dirty="0" err="1" smtClean="0"/>
              <a:t>OpenGL</a:t>
            </a:r>
            <a:r>
              <a:rPr lang="fr-CA" sz="2000" dirty="0" smtClean="0"/>
              <a:t> (et par conséquent de </a:t>
            </a:r>
            <a:r>
              <a:rPr lang="fr-CA" sz="2000" b="1" i="1" dirty="0" err="1" smtClean="0"/>
              <a:t>WebGL</a:t>
            </a:r>
            <a:r>
              <a:rPr lang="fr-CA" sz="2000" dirty="0" smtClean="0"/>
              <a:t>), c’est que plusieurs fonctions sont directement exécutées par le processeur de la carte graphique (</a:t>
            </a:r>
            <a:r>
              <a:rPr lang="fr-CA" sz="2000" b="1" dirty="0" smtClean="0"/>
              <a:t>GPU</a:t>
            </a:r>
            <a:r>
              <a:rPr lang="fr-CA" sz="2000" dirty="0" smtClean="0"/>
              <a:t>). Cela fait en sorte que les animations 3D en </a:t>
            </a:r>
            <a:r>
              <a:rPr lang="fr-CA" sz="2000" b="1" i="1" dirty="0" err="1" smtClean="0"/>
              <a:t>OpenGL</a:t>
            </a:r>
            <a:r>
              <a:rPr lang="fr-CA" sz="2000" dirty="0" smtClean="0"/>
              <a:t> sont très rapides.</a:t>
            </a:r>
          </a:p>
          <a:p>
            <a:r>
              <a:rPr lang="fr-CA" sz="2000" dirty="0" smtClean="0"/>
              <a:t>Depuis 2012, la version de </a:t>
            </a:r>
            <a:r>
              <a:rPr lang="fr-CA" sz="2000" b="1" i="1" dirty="0" err="1" smtClean="0"/>
              <a:t>WebGL</a:t>
            </a:r>
            <a:r>
              <a:rPr lang="fr-CA" sz="2000" b="1" i="1" dirty="0" smtClean="0"/>
              <a:t> 2.0</a:t>
            </a:r>
            <a:r>
              <a:rPr lang="fr-CA" sz="2000" i="1" dirty="0" smtClean="0"/>
              <a:t> </a:t>
            </a:r>
            <a:r>
              <a:rPr lang="fr-CA" sz="2000" dirty="0" smtClean="0"/>
              <a:t>basée sur </a:t>
            </a:r>
            <a:r>
              <a:rPr lang="fr-CA" sz="2000" b="1" i="1" dirty="0" err="1" smtClean="0"/>
              <a:t>OpenGL</a:t>
            </a:r>
            <a:r>
              <a:rPr lang="fr-CA" sz="2000" b="1" i="1" dirty="0" smtClean="0"/>
              <a:t> ES 3.0</a:t>
            </a:r>
            <a:r>
              <a:rPr lang="fr-CA" sz="2000" i="1" dirty="0" smtClean="0"/>
              <a:t> </a:t>
            </a:r>
            <a:r>
              <a:rPr lang="fr-CA" sz="2000" dirty="0" smtClean="0"/>
              <a:t>est en construction. La version expérimentale est supportée par quelques navigateurs (</a:t>
            </a:r>
            <a:r>
              <a:rPr lang="fr-CA" sz="2000" b="1" dirty="0" smtClean="0"/>
              <a:t>Chrome</a:t>
            </a:r>
            <a:r>
              <a:rPr lang="fr-CA" sz="2000" dirty="0" smtClean="0"/>
              <a:t>, </a:t>
            </a:r>
            <a:r>
              <a:rPr lang="fr-CA" sz="2000" b="1" dirty="0" err="1" smtClean="0"/>
              <a:t>Firefox</a:t>
            </a:r>
            <a:r>
              <a:rPr lang="fr-CA" sz="2000" dirty="0" smtClean="0"/>
              <a:t>).</a:t>
            </a:r>
          </a:p>
          <a:p>
            <a:r>
              <a:rPr lang="fr-CA" sz="2000" dirty="0" smtClean="0"/>
              <a:t>Les fonctions en </a:t>
            </a:r>
            <a:r>
              <a:rPr lang="fr-CA" sz="2000" b="1" i="1" dirty="0" err="1" smtClean="0"/>
              <a:t>WebGL</a:t>
            </a:r>
            <a:r>
              <a:rPr lang="fr-CA" sz="2000" dirty="0" smtClean="0"/>
              <a:t> sont très primitives. Dessiner un simple carré demande plusieurs lignes de code. </a:t>
            </a:r>
          </a:p>
          <a:p>
            <a:r>
              <a:rPr lang="fr-CA" sz="2000" dirty="0" smtClean="0"/>
              <a:t>Il existe plusieurs moteurs de jeu </a:t>
            </a:r>
            <a:r>
              <a:rPr lang="fr-CA" sz="2000" smtClean="0"/>
              <a:t>qui utilisent </a:t>
            </a:r>
            <a:r>
              <a:rPr lang="fr-CA" sz="2000" b="1" i="1" dirty="0" err="1" smtClean="0"/>
              <a:t>WebGL</a:t>
            </a:r>
            <a:r>
              <a:rPr lang="fr-CA" sz="2000" dirty="0" smtClean="0"/>
              <a:t> (</a:t>
            </a:r>
            <a:r>
              <a:rPr lang="fr-CA" sz="2000" b="1" i="1" dirty="0" err="1" smtClean="0"/>
              <a:t>Construct</a:t>
            </a:r>
            <a:r>
              <a:rPr lang="fr-CA" sz="2000" b="1" i="1" dirty="0" smtClean="0"/>
              <a:t> 2</a:t>
            </a:r>
            <a:r>
              <a:rPr lang="fr-CA" sz="2000" dirty="0" smtClean="0"/>
              <a:t>, </a:t>
            </a:r>
            <a:r>
              <a:rPr lang="fr-CA" sz="2000" b="1" i="1" dirty="0" smtClean="0"/>
              <a:t>Three.js</a:t>
            </a:r>
            <a:r>
              <a:rPr lang="fr-CA" sz="2000" dirty="0" smtClean="0"/>
              <a:t>, </a:t>
            </a:r>
            <a:r>
              <a:rPr lang="fr-CA" sz="2000" b="1" i="1" dirty="0" err="1" smtClean="0"/>
              <a:t>PlayCanvas</a:t>
            </a:r>
            <a:r>
              <a:rPr lang="fr-CA" sz="2000" dirty="0" smtClean="0"/>
              <a:t>, …) </a:t>
            </a:r>
            <a:endParaRPr lang="fr-CA"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Étape 2: création du programme qui va contenir les deux </a:t>
            </a:r>
            <a:r>
              <a:rPr lang="fr-CA" b="1" i="1" dirty="0" err="1" smtClean="0"/>
              <a:t>shaders</a:t>
            </a:r>
            <a:endParaRPr lang="fr-CA" b="1" i="1" dirty="0"/>
          </a:p>
        </p:txBody>
      </p:sp>
      <p:sp>
        <p:nvSpPr>
          <p:cNvPr id="3" name="Espace réservé du contenu 2"/>
          <p:cNvSpPr>
            <a:spLocks noGrp="1"/>
          </p:cNvSpPr>
          <p:nvPr>
            <p:ph sz="quarter" idx="13"/>
          </p:nvPr>
        </p:nvSpPr>
        <p:spPr>
          <a:xfrm>
            <a:off x="683568" y="1628800"/>
            <a:ext cx="7344816" cy="4320480"/>
          </a:xfrm>
        </p:spPr>
        <p:txBody>
          <a:bodyPr>
            <a:normAutofit/>
          </a:bodyPr>
          <a:lstStyle/>
          <a:p>
            <a:pPr lvl="0">
              <a:buNone/>
            </a:pPr>
            <a:endParaRPr lang="fr-CA" sz="2000" dirty="0" smtClean="0"/>
          </a:p>
          <a:p>
            <a:pPr>
              <a:buNone/>
            </a:pPr>
            <a:endParaRPr lang="fr-CA" sz="2000" dirty="0"/>
          </a:p>
        </p:txBody>
      </p:sp>
      <p:pic>
        <p:nvPicPr>
          <p:cNvPr id="6" name="Image 5"/>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827584" y="1556792"/>
            <a:ext cx="7056784" cy="172819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Étape 3: liaison des variables déclarées dans les </a:t>
            </a:r>
            <a:r>
              <a:rPr lang="fr-CA" b="1" i="1" dirty="0" err="1" smtClean="0"/>
              <a:t>shaders</a:t>
            </a:r>
            <a:r>
              <a:rPr lang="fr-CA" dirty="0" smtClean="0"/>
              <a:t> à nos variables (1)</a:t>
            </a:r>
            <a:endParaRPr lang="fr-CA" dirty="0"/>
          </a:p>
        </p:txBody>
      </p:sp>
      <p:sp>
        <p:nvSpPr>
          <p:cNvPr id="3" name="Espace réservé du contenu 2"/>
          <p:cNvSpPr>
            <a:spLocks noGrp="1"/>
          </p:cNvSpPr>
          <p:nvPr>
            <p:ph sz="quarter" idx="13"/>
          </p:nvPr>
        </p:nvSpPr>
        <p:spPr>
          <a:xfrm>
            <a:off x="683568" y="1628800"/>
            <a:ext cx="7344816" cy="4320480"/>
          </a:xfrm>
        </p:spPr>
        <p:txBody>
          <a:bodyPr>
            <a:normAutofit/>
          </a:bodyPr>
          <a:lstStyle/>
          <a:p>
            <a:pPr lvl="0">
              <a:buNone/>
            </a:pPr>
            <a:endParaRPr lang="fr-CA" sz="2000" dirty="0" smtClean="0"/>
          </a:p>
          <a:p>
            <a:pPr>
              <a:buNone/>
            </a:pPr>
            <a:endParaRPr lang="fr-CA" sz="2000" dirty="0"/>
          </a:p>
        </p:txBody>
      </p:sp>
      <p:pic>
        <p:nvPicPr>
          <p:cNvPr id="5" name="Image 4"/>
          <p:cNvPicPr/>
          <p:nvPr/>
        </p:nvPicPr>
        <p:blipFill>
          <a:blip r:embed="rId2" cstate="print"/>
          <a:srcRect b="26087"/>
          <a:stretch>
            <a:fillRect/>
          </a:stretch>
        </p:blipFill>
        <p:spPr>
          <a:xfrm>
            <a:off x="755576" y="1628800"/>
            <a:ext cx="7416824" cy="1512168"/>
          </a:xfrm>
          <a:prstGeom prst="rect">
            <a:avLst/>
          </a:prstGeom>
        </p:spPr>
      </p:pic>
      <p:sp>
        <p:nvSpPr>
          <p:cNvPr id="9" name="Espace réservé du contenu 2"/>
          <p:cNvSpPr txBox="1">
            <a:spLocks/>
          </p:cNvSpPr>
          <p:nvPr/>
        </p:nvSpPr>
        <p:spPr>
          <a:xfrm>
            <a:off x="835968" y="3284984"/>
            <a:ext cx="7344816" cy="2816696"/>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kumimoji="0" lang="fr-CA" sz="2000" b="0" i="0" u="none" strike="noStrike" kern="1200" cap="none" spc="30" normalizeH="0" baseline="0" noProof="0" dirty="0" err="1" smtClean="0">
                <a:ln>
                  <a:noFill/>
                </a:ln>
                <a:solidFill>
                  <a:srgbClr val="FFFF00"/>
                </a:solidFill>
                <a:effectLst/>
                <a:uLnTx/>
                <a:uFillTx/>
                <a:latin typeface="+mn-lt"/>
                <a:ea typeface="+mn-ea"/>
                <a:cs typeface="+mn-cs"/>
              </a:rPr>
              <a:t>objProgShaders.posVertex</a:t>
            </a:r>
            <a:r>
              <a:rPr kumimoji="0" lang="fr-CA" sz="2000" b="0" i="0" u="none" strike="noStrike" kern="1200" cap="none" spc="30" normalizeH="0" baseline="0" noProof="0" dirty="0" smtClean="0">
                <a:ln>
                  <a:noFill/>
                </a:ln>
                <a:solidFill>
                  <a:schemeClr val="tx1"/>
                </a:solidFill>
                <a:effectLst/>
                <a:uLnTx/>
                <a:uFillTx/>
                <a:latin typeface="+mn-lt"/>
                <a:ea typeface="+mn-ea"/>
                <a:cs typeface="+mn-cs"/>
              </a:rPr>
              <a:t> est une propriété maison. Elle est liée à la variable </a:t>
            </a:r>
            <a:r>
              <a:rPr kumimoji="0" lang="fr-CA" sz="2000" b="0" i="0" u="none" strike="noStrike" kern="1200" cap="none" spc="30" normalizeH="0" baseline="0" noProof="0" dirty="0" err="1" smtClean="0">
                <a:ln>
                  <a:noFill/>
                </a:ln>
                <a:solidFill>
                  <a:srgbClr val="FFFF00"/>
                </a:solidFill>
                <a:effectLst/>
                <a:uLnTx/>
                <a:uFillTx/>
                <a:latin typeface="+mn-lt"/>
                <a:ea typeface="+mn-ea"/>
                <a:cs typeface="+mn-cs"/>
              </a:rPr>
              <a:t>vertexPos</a:t>
            </a:r>
            <a:r>
              <a:rPr kumimoji="0" lang="fr-CA" sz="2000" b="0" i="0" u="none" strike="noStrike" kern="1200" cap="none" spc="30" normalizeH="0" baseline="0" noProof="0" dirty="0" smtClean="0">
                <a:ln>
                  <a:noFill/>
                </a:ln>
                <a:solidFill>
                  <a:schemeClr val="tx1"/>
                </a:solidFill>
                <a:effectLst/>
                <a:uLnTx/>
                <a:uFillTx/>
                <a:latin typeface="+mn-lt"/>
                <a:ea typeface="+mn-ea"/>
                <a:cs typeface="+mn-cs"/>
              </a:rPr>
              <a:t> qui a été</a:t>
            </a:r>
            <a:r>
              <a:rPr kumimoji="0" lang="fr-CA" sz="2000" b="0" i="0" u="none" strike="noStrike" kern="1200" cap="none" spc="30" normalizeH="0" noProof="0" dirty="0" smtClean="0">
                <a:ln>
                  <a:noFill/>
                </a:ln>
                <a:solidFill>
                  <a:schemeClr val="tx1"/>
                </a:solidFill>
                <a:effectLst/>
                <a:uLnTx/>
                <a:uFillTx/>
                <a:latin typeface="+mn-lt"/>
                <a:ea typeface="+mn-ea"/>
                <a:cs typeface="+mn-cs"/>
              </a:rPr>
              <a:t> déclarée dans le </a:t>
            </a:r>
            <a:r>
              <a:rPr kumimoji="0" lang="fr-CA" sz="2000" b="1" i="1" u="none" strike="noStrike" kern="1200" cap="none" spc="30" normalizeH="0" noProof="0" dirty="0" smtClean="0">
                <a:ln>
                  <a:noFill/>
                </a:ln>
                <a:solidFill>
                  <a:schemeClr val="tx1"/>
                </a:solidFill>
                <a:effectLst/>
                <a:uLnTx/>
                <a:uFillTx/>
                <a:latin typeface="+mn-lt"/>
                <a:ea typeface="+mn-ea"/>
                <a:cs typeface="+mn-cs"/>
              </a:rPr>
              <a:t>vertex </a:t>
            </a:r>
            <a:r>
              <a:rPr kumimoji="0" lang="fr-CA" sz="2000" b="1" i="1" u="none" strike="noStrike" kern="1200" cap="none" spc="30" normalizeH="0" noProof="0" dirty="0" err="1" smtClean="0">
                <a:ln>
                  <a:noFill/>
                </a:ln>
                <a:solidFill>
                  <a:schemeClr val="tx1"/>
                </a:solidFill>
                <a:effectLst/>
                <a:uLnTx/>
                <a:uFillTx/>
                <a:latin typeface="+mn-lt"/>
                <a:ea typeface="+mn-ea"/>
                <a:cs typeface="+mn-cs"/>
              </a:rPr>
              <a:t>shader</a:t>
            </a:r>
            <a:r>
              <a:rPr kumimoji="0" lang="fr-CA" sz="2000" b="0" i="0" u="none" strike="noStrike" kern="1200" cap="none" spc="30" normalizeH="0" noProof="0" dirty="0" smtClean="0">
                <a:ln>
                  <a:noFill/>
                </a:ln>
                <a:solidFill>
                  <a:schemeClr val="tx1"/>
                </a:solidFill>
                <a:effectLst/>
                <a:uLnTx/>
                <a:uFillTx/>
                <a:latin typeface="+mn-lt"/>
                <a:ea typeface="+mn-ea"/>
                <a:cs typeface="+mn-cs"/>
              </a:rPr>
              <a:t>.</a:t>
            </a:r>
            <a:r>
              <a:rPr lang="fr-CA" sz="2000" spc="30" noProof="0" dirty="0" smtClean="0"/>
              <a:t> </a:t>
            </a:r>
          </a:p>
          <a:p>
            <a:pPr marL="342900" indent="-342900">
              <a:spcBef>
                <a:spcPct val="20000"/>
              </a:spcBef>
              <a:spcAft>
                <a:spcPts val="600"/>
              </a:spcAft>
              <a:buClr>
                <a:schemeClr val="tx2"/>
              </a:buClr>
              <a:buFont typeface="Arial" pitchFamily="34" charset="0"/>
              <a:buChar char="•"/>
            </a:pPr>
            <a:r>
              <a:rPr lang="fr-CA" sz="2000" spc="30" dirty="0" err="1" smtClean="0">
                <a:solidFill>
                  <a:srgbClr val="FFFF00"/>
                </a:solidFill>
              </a:rPr>
              <a:t>objgl.enableVertexAttribArray</a:t>
            </a:r>
            <a:r>
              <a:rPr lang="fr-CA" sz="2000" spc="30" dirty="0" smtClean="0">
                <a:solidFill>
                  <a:srgbClr val="FFFF00"/>
                </a:solidFill>
              </a:rPr>
              <a:t>(</a:t>
            </a:r>
            <a:r>
              <a:rPr lang="fr-CA" sz="2000" spc="30" dirty="0" err="1" smtClean="0">
                <a:solidFill>
                  <a:srgbClr val="FFFF00"/>
                </a:solidFill>
              </a:rPr>
              <a:t>objProgShaders.posVertex</a:t>
            </a:r>
            <a:r>
              <a:rPr lang="fr-CA" sz="2000" spc="30" dirty="0" smtClean="0">
                <a:solidFill>
                  <a:srgbClr val="FFFF00"/>
                </a:solidFill>
              </a:rPr>
              <a:t>) </a:t>
            </a:r>
            <a:r>
              <a:rPr lang="fr-CA" sz="2000" spc="30" dirty="0" smtClean="0"/>
              <a:t>nous donne la possibilité de mettre tous les vertex d’un objet 3D dans un tableau et de les transmettre au </a:t>
            </a:r>
            <a:r>
              <a:rPr lang="fr-CA" sz="2000" b="1" i="1" spc="30" dirty="0" smtClean="0"/>
              <a:t>vertex </a:t>
            </a:r>
            <a:r>
              <a:rPr lang="fr-CA" sz="2000" b="1" i="1" spc="30" dirty="0" err="1" smtClean="0"/>
              <a:t>shader</a:t>
            </a:r>
            <a:r>
              <a:rPr lang="fr-CA" sz="2000" b="1" i="1" spc="30" dirty="0" smtClean="0"/>
              <a:t> </a:t>
            </a:r>
            <a:r>
              <a:rPr lang="fr-CA" sz="2000" spc="30" dirty="0" smtClean="0"/>
              <a:t>en un seul coup.</a:t>
            </a:r>
          </a:p>
          <a:p>
            <a:pPr marL="342900" indent="-342900">
              <a:spcBef>
                <a:spcPct val="20000"/>
              </a:spcBef>
              <a:spcAft>
                <a:spcPts val="600"/>
              </a:spcAft>
              <a:buClr>
                <a:schemeClr val="tx2"/>
              </a:buClr>
              <a:buFont typeface="Arial" pitchFamily="34" charset="0"/>
              <a:buChar char="•"/>
            </a:pPr>
            <a:r>
              <a:rPr lang="fr-CA" sz="2000" spc="30" dirty="0" err="1" smtClean="0">
                <a:solidFill>
                  <a:srgbClr val="FFFF00"/>
                </a:solidFill>
              </a:rPr>
              <a:t>objProgShaders.matProjection</a:t>
            </a:r>
            <a:r>
              <a:rPr lang="fr-CA" sz="2000" spc="30" dirty="0" smtClean="0"/>
              <a:t> est une propriété maison. Elle est liée à la variable </a:t>
            </a:r>
            <a:r>
              <a:rPr lang="fr-CA" sz="2000" spc="30" dirty="0" err="1" smtClean="0">
                <a:solidFill>
                  <a:srgbClr val="FFFF00"/>
                </a:solidFill>
              </a:rPr>
              <a:t>projectionMatrix</a:t>
            </a:r>
            <a:r>
              <a:rPr lang="fr-CA" sz="2000" spc="30" dirty="0" smtClean="0"/>
              <a:t> qui a été déclarée dans le </a:t>
            </a:r>
            <a:r>
              <a:rPr lang="fr-CA" sz="2000" b="1" i="1" spc="30" dirty="0" smtClean="0"/>
              <a:t>vertex </a:t>
            </a:r>
            <a:r>
              <a:rPr lang="fr-CA" sz="2000" b="1" i="1" spc="30" dirty="0" err="1" smtClean="0"/>
              <a:t>shader</a:t>
            </a:r>
            <a:r>
              <a:rPr lang="fr-CA" sz="2000" spc="30" dirty="0" smtClean="0"/>
              <a:t>.</a:t>
            </a:r>
          </a:p>
          <a:p>
            <a:pPr marL="342900" indent="-342900">
              <a:spcBef>
                <a:spcPct val="20000"/>
              </a:spcBef>
              <a:spcAft>
                <a:spcPts val="600"/>
              </a:spcAft>
              <a:buClr>
                <a:schemeClr val="tx2"/>
              </a:buClr>
              <a:buFont typeface="Arial" pitchFamily="34" charset="0"/>
              <a:buChar char="•"/>
            </a:pPr>
            <a:r>
              <a:rPr lang="fr-CA" sz="2000" spc="30" dirty="0" err="1" smtClean="0">
                <a:solidFill>
                  <a:srgbClr val="FFFF00"/>
                </a:solidFill>
              </a:rPr>
              <a:t>objProgShaders.matModeleVue</a:t>
            </a:r>
            <a:r>
              <a:rPr lang="fr-CA" sz="2000" spc="30" dirty="0" smtClean="0"/>
              <a:t> est une propriété maison. Elle est liée à la variable </a:t>
            </a:r>
            <a:r>
              <a:rPr lang="fr-CA" sz="2000" spc="30" dirty="0" err="1" smtClean="0">
                <a:solidFill>
                  <a:srgbClr val="FFFF00"/>
                </a:solidFill>
              </a:rPr>
              <a:t>modelViewMatrix</a:t>
            </a:r>
            <a:r>
              <a:rPr lang="fr-CA" sz="2000" spc="30" dirty="0" smtClean="0"/>
              <a:t> qui a été déclarée dans le </a:t>
            </a:r>
            <a:r>
              <a:rPr lang="fr-CA" sz="2000" b="1" i="1" spc="30" dirty="0" smtClean="0"/>
              <a:t>vertex </a:t>
            </a:r>
            <a:r>
              <a:rPr lang="fr-CA" sz="2000" b="1" i="1" spc="30" dirty="0" err="1" smtClean="0"/>
              <a:t>shader</a:t>
            </a:r>
            <a:r>
              <a:rPr lang="fr-CA" sz="2000" spc="30" dirty="0" smtClean="0"/>
              <a:t>. </a:t>
            </a: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endParaRPr kumimoji="0" lang="fr-CA" sz="20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endParaRPr kumimoji="0" lang="fr-CA" sz="20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endParaRPr kumimoji="0" lang="fr-CA" sz="2000" b="0" i="0" u="none" strike="noStrike" kern="1200" cap="none" spc="3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Étape 3: liaison des variables déclarées dans les </a:t>
            </a:r>
            <a:r>
              <a:rPr lang="fr-CA" b="1" i="1" dirty="0" err="1" smtClean="0"/>
              <a:t>shaders</a:t>
            </a:r>
            <a:r>
              <a:rPr lang="fr-CA" dirty="0" smtClean="0"/>
              <a:t> à nos variables (2)</a:t>
            </a:r>
            <a:endParaRPr lang="fr-CA" dirty="0"/>
          </a:p>
        </p:txBody>
      </p:sp>
      <p:sp>
        <p:nvSpPr>
          <p:cNvPr id="3" name="Espace réservé du contenu 2"/>
          <p:cNvSpPr>
            <a:spLocks noGrp="1"/>
          </p:cNvSpPr>
          <p:nvPr>
            <p:ph sz="quarter" idx="13"/>
          </p:nvPr>
        </p:nvSpPr>
        <p:spPr>
          <a:xfrm>
            <a:off x="683568" y="1628800"/>
            <a:ext cx="7344816" cy="4320480"/>
          </a:xfrm>
        </p:spPr>
        <p:txBody>
          <a:bodyPr>
            <a:normAutofit/>
          </a:bodyPr>
          <a:lstStyle/>
          <a:p>
            <a:pPr lvl="0">
              <a:buNone/>
            </a:pPr>
            <a:endParaRPr lang="fr-CA" sz="2000" dirty="0" smtClean="0"/>
          </a:p>
          <a:p>
            <a:pPr>
              <a:buNone/>
            </a:pPr>
            <a:endParaRPr lang="fr-CA" sz="2000" dirty="0"/>
          </a:p>
        </p:txBody>
      </p:sp>
      <p:pic>
        <p:nvPicPr>
          <p:cNvPr id="6" name="Picture 2"/>
          <p:cNvPicPr>
            <a:picLocks noChangeAspect="1" noChangeArrowheads="1"/>
          </p:cNvPicPr>
          <p:nvPr/>
        </p:nvPicPr>
        <p:blipFill>
          <a:blip r:embed="rId2" cstate="print"/>
          <a:srcRect l="-3373" r="25803" b="-25000"/>
          <a:stretch>
            <a:fillRect/>
          </a:stretch>
        </p:blipFill>
        <p:spPr bwMode="auto">
          <a:xfrm>
            <a:off x="323528" y="2636912"/>
            <a:ext cx="7684694" cy="2016224"/>
          </a:xfrm>
          <a:prstGeom prst="rect">
            <a:avLst/>
          </a:prstGeom>
          <a:noFill/>
          <a:ln w="9525">
            <a:noFill/>
            <a:miter lim="800000"/>
            <a:headEnd/>
            <a:tailEnd/>
          </a:ln>
        </p:spPr>
      </p:pic>
      <p:sp>
        <p:nvSpPr>
          <p:cNvPr id="7" name="Rectangle 6"/>
          <p:cNvSpPr/>
          <p:nvPr/>
        </p:nvSpPr>
        <p:spPr>
          <a:xfrm>
            <a:off x="251520" y="1628800"/>
            <a:ext cx="8247451" cy="923330"/>
          </a:xfrm>
          <a:prstGeom prst="rect">
            <a:avLst/>
          </a:prstGeom>
        </p:spPr>
        <p:txBody>
          <a:bodyPr wrap="none">
            <a:spAutoFit/>
          </a:bodyPr>
          <a:lstStyle/>
          <a:p>
            <a:r>
              <a:rPr lang="fr-CA" spc="30" dirty="0" err="1" smtClean="0">
                <a:solidFill>
                  <a:srgbClr val="FFFF00"/>
                </a:solidFill>
              </a:rPr>
              <a:t>objProgShaders.posVertex</a:t>
            </a:r>
            <a:r>
              <a:rPr lang="fr-CA" spc="30" dirty="0" smtClean="0">
                <a:solidFill>
                  <a:srgbClr val="FFFF00"/>
                </a:solidFill>
              </a:rPr>
              <a:t> </a:t>
            </a:r>
            <a:r>
              <a:rPr lang="fr-CA" spc="30" dirty="0" smtClean="0"/>
              <a:t>: Un des vertex d’un objet 3D: </a:t>
            </a:r>
            <a:br>
              <a:rPr lang="fr-CA" spc="30" dirty="0" smtClean="0"/>
            </a:br>
            <a:r>
              <a:rPr lang="fr-CA" spc="30" dirty="0" smtClean="0"/>
              <a:t>(tous les vertex d’un objet 3D vont être situés à l’intérieur d’un tableau et vont être transmis </a:t>
            </a:r>
            <a:br>
              <a:rPr lang="fr-CA" spc="30" dirty="0" smtClean="0"/>
            </a:br>
            <a:r>
              <a:rPr lang="fr-CA" spc="30" dirty="0" smtClean="0"/>
              <a:t>en un seul coup)</a:t>
            </a:r>
            <a:endParaRPr lang="fr-CA" dirty="0"/>
          </a:p>
        </p:txBody>
      </p:sp>
      <p:cxnSp>
        <p:nvCxnSpPr>
          <p:cNvPr id="10" name="Connecteur droit avec flèche 9"/>
          <p:cNvCxnSpPr/>
          <p:nvPr/>
        </p:nvCxnSpPr>
        <p:spPr>
          <a:xfrm>
            <a:off x="1331640" y="1988840"/>
            <a:ext cx="1440160" cy="7920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67944" y="4581128"/>
            <a:ext cx="2865208" cy="646331"/>
          </a:xfrm>
          <a:prstGeom prst="rect">
            <a:avLst/>
          </a:prstGeom>
        </p:spPr>
        <p:txBody>
          <a:bodyPr wrap="none">
            <a:spAutoFit/>
          </a:bodyPr>
          <a:lstStyle/>
          <a:p>
            <a:r>
              <a:rPr lang="fr-CA" spc="30" dirty="0" err="1" smtClean="0">
                <a:solidFill>
                  <a:srgbClr val="FFFF00"/>
                </a:solidFill>
              </a:rPr>
              <a:t>objProgShaders.matProjection</a:t>
            </a:r>
            <a:endParaRPr lang="fr-CA" spc="30" dirty="0" smtClean="0">
              <a:solidFill>
                <a:srgbClr val="FFFF00"/>
              </a:solidFill>
            </a:endParaRPr>
          </a:p>
          <a:p>
            <a:r>
              <a:rPr lang="fr-CA" spc="30" dirty="0" smtClean="0"/>
              <a:t>La matrice de projection</a:t>
            </a:r>
            <a:endParaRPr lang="fr-CA" dirty="0"/>
          </a:p>
        </p:txBody>
      </p:sp>
      <p:cxnSp>
        <p:nvCxnSpPr>
          <p:cNvPr id="14" name="Connecteur droit avec flèche 13"/>
          <p:cNvCxnSpPr/>
          <p:nvPr/>
        </p:nvCxnSpPr>
        <p:spPr>
          <a:xfrm flipV="1">
            <a:off x="1403648" y="3284984"/>
            <a:ext cx="936104" cy="13681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67544" y="4581128"/>
            <a:ext cx="2971519" cy="646331"/>
          </a:xfrm>
          <a:prstGeom prst="rect">
            <a:avLst/>
          </a:prstGeom>
        </p:spPr>
        <p:txBody>
          <a:bodyPr wrap="none">
            <a:spAutoFit/>
          </a:bodyPr>
          <a:lstStyle/>
          <a:p>
            <a:r>
              <a:rPr lang="fr-CA" spc="30" dirty="0" err="1" smtClean="0">
                <a:solidFill>
                  <a:srgbClr val="FFFF00"/>
                </a:solidFill>
              </a:rPr>
              <a:t>objProgShaders.matModeleVue</a:t>
            </a:r>
            <a:endParaRPr lang="fr-CA" spc="30" dirty="0" smtClean="0">
              <a:solidFill>
                <a:srgbClr val="FFFF00"/>
              </a:solidFill>
            </a:endParaRPr>
          </a:p>
          <a:p>
            <a:r>
              <a:rPr lang="fr-CA" spc="30" dirty="0" smtClean="0"/>
              <a:t>La matrice du modèle</a:t>
            </a:r>
            <a:endParaRPr lang="fr-CA" dirty="0"/>
          </a:p>
        </p:txBody>
      </p:sp>
      <p:cxnSp>
        <p:nvCxnSpPr>
          <p:cNvPr id="20" name="Connecteur droit avec flèche 19"/>
          <p:cNvCxnSpPr/>
          <p:nvPr/>
        </p:nvCxnSpPr>
        <p:spPr>
          <a:xfrm flipH="1" flipV="1">
            <a:off x="3635896" y="3429000"/>
            <a:ext cx="1296144" cy="12241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Étape 4: activation du programme qui contient les </a:t>
            </a:r>
            <a:r>
              <a:rPr lang="fr-CA" b="1" i="1" dirty="0" err="1" smtClean="0"/>
              <a:t>shaders</a:t>
            </a:r>
            <a:r>
              <a:rPr lang="fr-CA" b="1" i="1" dirty="0" smtClean="0"/>
              <a:t> </a:t>
            </a:r>
            <a:endParaRPr lang="fr-CA" b="1" i="1" dirty="0"/>
          </a:p>
        </p:txBody>
      </p:sp>
      <p:sp>
        <p:nvSpPr>
          <p:cNvPr id="3" name="Espace réservé du contenu 2"/>
          <p:cNvSpPr>
            <a:spLocks noGrp="1"/>
          </p:cNvSpPr>
          <p:nvPr>
            <p:ph sz="quarter" idx="13"/>
          </p:nvPr>
        </p:nvSpPr>
        <p:spPr>
          <a:xfrm>
            <a:off x="683568" y="1628800"/>
            <a:ext cx="7344816" cy="4320480"/>
          </a:xfrm>
        </p:spPr>
        <p:txBody>
          <a:bodyPr>
            <a:normAutofit/>
          </a:bodyPr>
          <a:lstStyle/>
          <a:p>
            <a:pPr lvl="0">
              <a:buNone/>
            </a:pPr>
            <a:endParaRPr lang="fr-CA" sz="2000" dirty="0" smtClean="0"/>
          </a:p>
          <a:p>
            <a:pPr>
              <a:buNone/>
            </a:pPr>
            <a:endParaRPr lang="fr-CA" sz="2000" dirty="0"/>
          </a:p>
        </p:txBody>
      </p:sp>
      <p:pic>
        <p:nvPicPr>
          <p:cNvPr id="1026" name="Picture 2"/>
          <p:cNvPicPr>
            <a:picLocks noChangeAspect="1" noChangeArrowheads="1"/>
          </p:cNvPicPr>
          <p:nvPr/>
        </p:nvPicPr>
        <p:blipFill>
          <a:blip r:embed="rId2" cstate="print"/>
          <a:srcRect/>
          <a:stretch>
            <a:fillRect/>
          </a:stretch>
        </p:blipFill>
        <p:spPr bwMode="auto">
          <a:xfrm>
            <a:off x="827584" y="1628800"/>
            <a:ext cx="4619625" cy="1266825"/>
          </a:xfrm>
          <a:prstGeom prst="rect">
            <a:avLst/>
          </a:prstGeom>
          <a:noFill/>
          <a:ln w="9525">
            <a:noFill/>
            <a:miter lim="800000"/>
            <a:headEnd/>
            <a:tailEnd/>
          </a:ln>
        </p:spPr>
      </p:pic>
      <p:sp>
        <p:nvSpPr>
          <p:cNvPr id="7" name="Espace réservé du contenu 2"/>
          <p:cNvSpPr txBox="1">
            <a:spLocks/>
          </p:cNvSpPr>
          <p:nvPr/>
        </p:nvSpPr>
        <p:spPr>
          <a:xfrm>
            <a:off x="835968" y="3140968"/>
            <a:ext cx="7344816" cy="2960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kumimoji="0" lang="fr-CA" sz="2000" b="0" i="0" u="none" strike="noStrike" kern="1200" cap="none" spc="30" normalizeH="0" baseline="0" noProof="0" dirty="0" smtClean="0">
                <a:ln>
                  <a:noFill/>
                </a:ln>
                <a:solidFill>
                  <a:srgbClr val="FFFF00"/>
                </a:solidFill>
                <a:effectLst/>
                <a:uLnTx/>
                <a:uFillTx/>
                <a:latin typeface="+mn-lt"/>
                <a:ea typeface="+mn-ea"/>
                <a:cs typeface="+mn-cs"/>
              </a:rPr>
              <a:t>.</a:t>
            </a:r>
            <a:r>
              <a:rPr kumimoji="0" lang="fr-CA" sz="2000" b="0" i="0" u="none" strike="noStrike" kern="1200" cap="none" spc="30" normalizeH="0" baseline="0" noProof="0" dirty="0" err="1" smtClean="0">
                <a:ln>
                  <a:noFill/>
                </a:ln>
                <a:solidFill>
                  <a:srgbClr val="FFFF00"/>
                </a:solidFill>
                <a:effectLst/>
                <a:uLnTx/>
                <a:uFillTx/>
                <a:latin typeface="+mn-lt"/>
                <a:ea typeface="+mn-ea"/>
                <a:cs typeface="+mn-cs"/>
              </a:rPr>
              <a:t>useProgram</a:t>
            </a:r>
            <a:r>
              <a:rPr kumimoji="0" lang="fr-CA" sz="2000" b="0" i="0" u="none" strike="noStrike" kern="1200" cap="none" spc="30" normalizeH="0" baseline="0" noProof="0" dirty="0" smtClean="0">
                <a:ln>
                  <a:noFill/>
                </a:ln>
                <a:solidFill>
                  <a:schemeClr val="tx1"/>
                </a:solidFill>
                <a:effectLst/>
                <a:uLnTx/>
                <a:uFillTx/>
                <a:latin typeface="+mn-lt"/>
                <a:ea typeface="+mn-ea"/>
                <a:cs typeface="+mn-cs"/>
              </a:rPr>
              <a:t> active </a:t>
            </a:r>
            <a:r>
              <a:rPr lang="fr-CA" sz="2000" spc="30" dirty="0" smtClean="0"/>
              <a:t>le programme qui contient les </a:t>
            </a:r>
            <a:r>
              <a:rPr lang="fr-CA" sz="2000" b="1" i="1" spc="30" dirty="0" err="1" smtClean="0"/>
              <a:t>shaders</a:t>
            </a:r>
            <a:r>
              <a:rPr lang="fr-CA" sz="2000" spc="30" dirty="0" smtClean="0"/>
              <a:t>. </a:t>
            </a: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kumimoji="0" lang="fr-CA" sz="2000" b="0" i="0" u="none" strike="noStrike" kern="1200" cap="none" spc="30" normalizeH="0" baseline="0" noProof="0" dirty="0" smtClean="0">
                <a:ln>
                  <a:noFill/>
                </a:ln>
                <a:solidFill>
                  <a:schemeClr val="tx1"/>
                </a:solidFill>
                <a:effectLst/>
                <a:uLnTx/>
                <a:uFillTx/>
                <a:latin typeface="+mn-lt"/>
                <a:ea typeface="+mn-ea"/>
                <a:cs typeface="+mn-cs"/>
              </a:rPr>
              <a:t>Sans cette instruction,</a:t>
            </a:r>
            <a:r>
              <a:rPr kumimoji="0" lang="fr-CA" sz="2000" b="0" i="0" u="none" strike="noStrike" kern="1200" cap="none" spc="30" normalizeH="0" noProof="0" dirty="0" smtClean="0">
                <a:ln>
                  <a:noFill/>
                </a:ln>
                <a:solidFill>
                  <a:schemeClr val="tx1"/>
                </a:solidFill>
                <a:effectLst/>
                <a:uLnTx/>
                <a:uFillTx/>
                <a:latin typeface="+mn-lt"/>
                <a:ea typeface="+mn-ea"/>
                <a:cs typeface="+mn-cs"/>
              </a:rPr>
              <a:t> le programme GLSL qui contient les </a:t>
            </a:r>
            <a:r>
              <a:rPr kumimoji="0" lang="fr-CA" sz="2000" b="1" i="1" u="none" strike="noStrike" kern="1200" cap="none" spc="30" normalizeH="0" noProof="0" dirty="0" err="1" smtClean="0">
                <a:ln>
                  <a:noFill/>
                </a:ln>
                <a:solidFill>
                  <a:schemeClr val="tx1"/>
                </a:solidFill>
                <a:effectLst/>
                <a:uLnTx/>
                <a:uFillTx/>
                <a:latin typeface="+mn-lt"/>
                <a:ea typeface="+mn-ea"/>
                <a:cs typeface="+mn-cs"/>
              </a:rPr>
              <a:t>shaders</a:t>
            </a:r>
            <a:r>
              <a:rPr kumimoji="0" lang="fr-CA" sz="2000" b="0" i="0" u="none" strike="noStrike" kern="1200" cap="none" spc="30" normalizeH="0" noProof="0" dirty="0" smtClean="0">
                <a:ln>
                  <a:noFill/>
                </a:ln>
                <a:solidFill>
                  <a:schemeClr val="tx1"/>
                </a:solidFill>
                <a:effectLst/>
                <a:uLnTx/>
                <a:uFillTx/>
                <a:latin typeface="+mn-lt"/>
                <a:ea typeface="+mn-ea"/>
                <a:cs typeface="+mn-cs"/>
              </a:rPr>
              <a:t> n’est pas utilisable.</a:t>
            </a:r>
            <a:endParaRPr kumimoji="0" lang="fr-CA" sz="20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endParaRPr kumimoji="0" lang="fr-CA" sz="20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endParaRPr kumimoji="0" lang="fr-CA" sz="2000" b="0" i="0" u="none" strike="noStrike" kern="1200" cap="none" spc="3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Le plan cartésien en </a:t>
            </a:r>
            <a:r>
              <a:rPr lang="fr-CA" b="1" i="1" dirty="0" err="1" smtClean="0"/>
              <a:t>webgl</a:t>
            </a:r>
            <a:endParaRPr lang="fr-CA" b="1" i="1" dirty="0"/>
          </a:p>
        </p:txBody>
      </p:sp>
      <p:sp>
        <p:nvSpPr>
          <p:cNvPr id="3" name="Espace réservé du contenu 2"/>
          <p:cNvSpPr>
            <a:spLocks noGrp="1"/>
          </p:cNvSpPr>
          <p:nvPr>
            <p:ph sz="quarter" idx="13"/>
          </p:nvPr>
        </p:nvSpPr>
        <p:spPr>
          <a:xfrm>
            <a:off x="683568" y="1628800"/>
            <a:ext cx="3528392" cy="4176464"/>
          </a:xfrm>
        </p:spPr>
        <p:txBody>
          <a:bodyPr>
            <a:normAutofit fontScale="92500" lnSpcReduction="10000"/>
          </a:bodyPr>
          <a:lstStyle/>
          <a:p>
            <a:r>
              <a:rPr lang="fr-CA" sz="2000" dirty="0" smtClean="0"/>
              <a:t>En </a:t>
            </a:r>
            <a:r>
              <a:rPr lang="fr-CA" sz="2000" b="1" i="1" dirty="0" err="1" smtClean="0"/>
              <a:t>WebGL</a:t>
            </a:r>
            <a:r>
              <a:rPr lang="fr-CA" sz="2000" dirty="0" smtClean="0"/>
              <a:t>, le plan cartésien a 3 axes (au lieu de 2).</a:t>
            </a:r>
          </a:p>
          <a:p>
            <a:r>
              <a:rPr lang="fr-CA" sz="2000" dirty="0" smtClean="0"/>
              <a:t>L’axe des X pour la largeur.</a:t>
            </a:r>
          </a:p>
          <a:p>
            <a:r>
              <a:rPr lang="fr-CA" sz="2000" dirty="0" smtClean="0"/>
              <a:t>L’axe des Y pour la hauteur.</a:t>
            </a:r>
          </a:p>
          <a:p>
            <a:r>
              <a:rPr lang="fr-CA" sz="2000" dirty="0" smtClean="0"/>
              <a:t>L’axe des Z pour la profondeur.</a:t>
            </a:r>
          </a:p>
          <a:p>
            <a:r>
              <a:rPr lang="fr-CA" sz="2000" dirty="0" smtClean="0"/>
              <a:t>L’axe des X positifs est situé à droite (comme en 2D).</a:t>
            </a:r>
          </a:p>
          <a:p>
            <a:r>
              <a:rPr lang="fr-CA" sz="2000" dirty="0" smtClean="0"/>
              <a:t>L’axe des Y positifs est situé en haut (ce n’est pas comme en 2D).</a:t>
            </a:r>
          </a:p>
          <a:p>
            <a:r>
              <a:rPr lang="fr-CA" sz="2000" dirty="0" smtClean="0"/>
              <a:t>L’axe des Z positifs est situé en avant.</a:t>
            </a:r>
          </a:p>
          <a:p>
            <a:endParaRPr lang="fr-CA" sz="2000" dirty="0" smtClean="0"/>
          </a:p>
          <a:p>
            <a:endParaRPr lang="fr-CA" sz="2000" dirty="0" smtClean="0"/>
          </a:p>
          <a:p>
            <a:endParaRPr lang="fr-CA" sz="2000" dirty="0" smtClean="0"/>
          </a:p>
          <a:p>
            <a:endParaRPr lang="fr-CA" sz="2000" dirty="0" smtClean="0"/>
          </a:p>
          <a:p>
            <a:endParaRPr lang="fr-CA" sz="2000" dirty="0"/>
          </a:p>
        </p:txBody>
      </p:sp>
      <p:pic>
        <p:nvPicPr>
          <p:cNvPr id="6"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355976" y="1628800"/>
            <a:ext cx="3960440" cy="3312368"/>
          </a:xfrm>
          <a:prstGeom prst="rect">
            <a:avLst/>
          </a:prstGeom>
          <a:noFill/>
          <a:ln>
            <a:noFill/>
          </a:ln>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Programme qui efface le canevas en </a:t>
            </a:r>
            <a:r>
              <a:rPr lang="fr-CA" b="1" i="1" dirty="0" err="1" smtClean="0"/>
              <a:t>webgl</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pPr>
              <a:buNone/>
            </a:pPr>
            <a:endParaRPr lang="fr-CA" dirty="0" smtClean="0"/>
          </a:p>
          <a:p>
            <a:endParaRPr lang="fr-CA" dirty="0" smtClean="0"/>
          </a:p>
        </p:txBody>
      </p:sp>
      <p:pic>
        <p:nvPicPr>
          <p:cNvPr id="4" name="Imag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899592" y="1700808"/>
            <a:ext cx="6912768" cy="1080120"/>
          </a:xfrm>
          <a:prstGeom prst="rect">
            <a:avLst/>
          </a:prstGeom>
        </p:spPr>
      </p:pic>
      <p:sp>
        <p:nvSpPr>
          <p:cNvPr id="5" name="Rectangle 4"/>
          <p:cNvSpPr/>
          <p:nvPr/>
        </p:nvSpPr>
        <p:spPr>
          <a:xfrm>
            <a:off x="611560" y="3645024"/>
            <a:ext cx="7992888" cy="369332"/>
          </a:xfrm>
          <a:prstGeom prst="rect">
            <a:avLst/>
          </a:prstGeom>
        </p:spPr>
        <p:txBody>
          <a:bodyPr wrap="square">
            <a:spAutoFit/>
          </a:bodyPr>
          <a:lstStyle/>
          <a:p>
            <a:r>
              <a:rPr lang="fr-CA" b="1" i="1" dirty="0" smtClean="0"/>
              <a:t>Démo :  </a:t>
            </a:r>
            <a:r>
              <a:rPr lang="fr-CA" b="1" i="1" dirty="0" smtClean="0">
                <a:hlinkClick r:id="rId3" action="ppaction://hlinkfile"/>
              </a:rPr>
              <a:t>10-1 Web GL Effacer.htm</a:t>
            </a:r>
            <a:endParaRPr lang="fr-CA" b="1" i="1" dirty="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Initialisation du contexte </a:t>
            </a:r>
            <a:r>
              <a:rPr lang="fr-CA" b="1" i="1" dirty="0" err="1" smtClean="0"/>
              <a:t>webgl</a:t>
            </a:r>
            <a:r>
              <a:rPr lang="fr-CA" b="1" i="1" dirty="0" smtClean="0"/>
              <a:t> (1)</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pPr>
              <a:buNone/>
            </a:pPr>
            <a:endParaRPr lang="fr-CA" dirty="0" smtClean="0"/>
          </a:p>
          <a:p>
            <a:endParaRPr lang="fr-CA" dirty="0" smtClean="0"/>
          </a:p>
        </p:txBody>
      </p:sp>
      <p:sp>
        <p:nvSpPr>
          <p:cNvPr id="7" name="Rectangle 6"/>
          <p:cNvSpPr/>
          <p:nvPr/>
        </p:nvSpPr>
        <p:spPr>
          <a:xfrm>
            <a:off x="611560" y="3645024"/>
            <a:ext cx="7992888" cy="1384995"/>
          </a:xfrm>
          <a:prstGeom prst="rect">
            <a:avLst/>
          </a:prstGeom>
        </p:spPr>
        <p:txBody>
          <a:bodyPr wrap="square">
            <a:spAutoFit/>
          </a:bodyPr>
          <a:lstStyle/>
          <a:p>
            <a:r>
              <a:rPr lang="fr-CA" b="1" u="sng" dirty="0" smtClean="0"/>
              <a:t>Pour aller chercher </a:t>
            </a:r>
            <a:r>
              <a:rPr lang="fr-CA" b="1" u="sng" dirty="0" smtClean="0"/>
              <a:t>une des versions de </a:t>
            </a:r>
            <a:r>
              <a:rPr lang="fr-CA" b="1" u="sng" dirty="0" smtClean="0"/>
              <a:t>la librairie </a:t>
            </a:r>
            <a:r>
              <a:rPr lang="fr-CA" b="1" u="sng" dirty="0" err="1" smtClean="0"/>
              <a:t>WebGL</a:t>
            </a:r>
            <a:r>
              <a:rPr lang="fr-CA" b="1" i="1" dirty="0" smtClean="0"/>
              <a:t>.</a:t>
            </a:r>
          </a:p>
          <a:p>
            <a:r>
              <a:rPr lang="fr-CA" b="1" i="1" dirty="0" err="1" smtClean="0">
                <a:solidFill>
                  <a:srgbClr val="FFFF00"/>
                </a:solidFill>
              </a:rPr>
              <a:t>objgl</a:t>
            </a:r>
            <a:r>
              <a:rPr lang="fr-CA" b="1" i="1" dirty="0" smtClean="0">
                <a:solidFill>
                  <a:srgbClr val="FFFF00"/>
                </a:solidFill>
              </a:rPr>
              <a:t>  = </a:t>
            </a:r>
            <a:r>
              <a:rPr lang="fr-CA" b="1" i="1" dirty="0" err="1" smtClean="0">
                <a:solidFill>
                  <a:srgbClr val="FFFF00"/>
                </a:solidFill>
              </a:rPr>
              <a:t>objCanvas.getContext</a:t>
            </a:r>
            <a:r>
              <a:rPr lang="fr-CA" b="1" i="1" dirty="0" smtClean="0">
                <a:solidFill>
                  <a:srgbClr val="FFFF00"/>
                </a:solidFill>
              </a:rPr>
              <a:t>(</a:t>
            </a:r>
            <a:r>
              <a:rPr lang="fr-CA" b="1" i="1" dirty="0" smtClean="0">
                <a:solidFill>
                  <a:srgbClr val="FFFF00"/>
                </a:solidFill>
              </a:rPr>
              <a:t>'</a:t>
            </a:r>
            <a:r>
              <a:rPr lang="fr-CA" b="1" i="1" dirty="0" err="1" smtClean="0">
                <a:solidFill>
                  <a:srgbClr val="FFFF00"/>
                </a:solidFill>
              </a:rPr>
              <a:t>experimental</a:t>
            </a:r>
            <a:r>
              <a:rPr lang="fr-CA" b="1" i="1" dirty="0" smtClean="0">
                <a:solidFill>
                  <a:srgbClr val="FFFF00"/>
                </a:solidFill>
              </a:rPr>
              <a:t>-webgl2</a:t>
            </a:r>
            <a:r>
              <a:rPr lang="fr-CA" b="1" i="1" dirty="0" smtClean="0">
                <a:solidFill>
                  <a:srgbClr val="FFFF00"/>
                </a:solidFill>
              </a:rPr>
              <a:t>'</a:t>
            </a:r>
            <a:r>
              <a:rPr lang="fr-CA" b="1" i="1" dirty="0" smtClean="0">
                <a:solidFill>
                  <a:srgbClr val="FFFF00"/>
                </a:solidFill>
              </a:rPr>
              <a:t>) </a:t>
            </a:r>
            <a:r>
              <a:rPr lang="fr-CA" b="1" i="1" dirty="0" smtClean="0">
                <a:solidFill>
                  <a:srgbClr val="FFFF00"/>
                </a:solidFill>
              </a:rPr>
              <a:t>|| </a:t>
            </a:r>
            <a:endParaRPr lang="fr-CA" b="1" i="1" dirty="0" smtClean="0">
              <a:solidFill>
                <a:srgbClr val="FFFF00"/>
              </a:solidFill>
            </a:endParaRPr>
          </a:p>
          <a:p>
            <a:r>
              <a:rPr lang="fr-CA" b="1" i="1" dirty="0" smtClean="0">
                <a:solidFill>
                  <a:srgbClr val="FFFF00"/>
                </a:solidFill>
              </a:rPr>
              <a:t>             </a:t>
            </a:r>
            <a:r>
              <a:rPr lang="fr-CA" b="1" i="1" dirty="0" err="1" smtClean="0">
                <a:solidFill>
                  <a:srgbClr val="FFFF00"/>
                </a:solidFill>
              </a:rPr>
              <a:t>objCanvas.getContext</a:t>
            </a:r>
            <a:r>
              <a:rPr lang="fr-CA" b="1" i="1" dirty="0" smtClean="0">
                <a:solidFill>
                  <a:srgbClr val="FFFF00"/>
                </a:solidFill>
              </a:rPr>
              <a:t>('</a:t>
            </a:r>
            <a:r>
              <a:rPr lang="fr-CA" b="1" i="1" dirty="0" err="1" smtClean="0">
                <a:solidFill>
                  <a:srgbClr val="FFFF00"/>
                </a:solidFill>
              </a:rPr>
              <a:t>webgl</a:t>
            </a:r>
            <a:r>
              <a:rPr lang="fr-CA" b="1" i="1" dirty="0" smtClean="0">
                <a:solidFill>
                  <a:srgbClr val="FFFF00"/>
                </a:solidFill>
              </a:rPr>
              <a:t>') || </a:t>
            </a:r>
          </a:p>
          <a:p>
            <a:r>
              <a:rPr lang="fr-CA" b="1" i="1" dirty="0" smtClean="0">
                <a:solidFill>
                  <a:srgbClr val="FFFF00"/>
                </a:solidFill>
              </a:rPr>
              <a:t>             </a:t>
            </a:r>
            <a:r>
              <a:rPr lang="fr-CA" b="1" i="1" dirty="0" err="1" smtClean="0">
                <a:solidFill>
                  <a:srgbClr val="FFFF00"/>
                </a:solidFill>
              </a:rPr>
              <a:t>objCanvas.getContext</a:t>
            </a:r>
            <a:r>
              <a:rPr lang="fr-CA" b="1" i="1" dirty="0" smtClean="0">
                <a:solidFill>
                  <a:srgbClr val="FFFF00"/>
                </a:solidFill>
              </a:rPr>
              <a:t>('</a:t>
            </a:r>
            <a:r>
              <a:rPr lang="fr-CA" b="1" i="1" dirty="0" err="1" smtClean="0">
                <a:solidFill>
                  <a:srgbClr val="FFFF00"/>
                </a:solidFill>
              </a:rPr>
              <a:t>experimental</a:t>
            </a:r>
            <a:r>
              <a:rPr lang="fr-CA" b="1" i="1" dirty="0" smtClean="0">
                <a:solidFill>
                  <a:srgbClr val="FFFF00"/>
                </a:solidFill>
              </a:rPr>
              <a:t>-</a:t>
            </a:r>
            <a:r>
              <a:rPr lang="fr-CA" b="1" i="1" dirty="0" err="1" smtClean="0">
                <a:solidFill>
                  <a:srgbClr val="FFFF00"/>
                </a:solidFill>
              </a:rPr>
              <a:t>webgl</a:t>
            </a:r>
            <a:r>
              <a:rPr lang="fr-CA" b="1" i="1" dirty="0" smtClean="0">
                <a:solidFill>
                  <a:srgbClr val="FFFF00"/>
                </a:solidFill>
              </a:rPr>
              <a:t>');</a:t>
            </a:r>
          </a:p>
          <a:p>
            <a:endParaRPr lang="fr-CA" sz="1200" dirty="0" smtClean="0"/>
          </a:p>
        </p:txBody>
      </p:sp>
      <p:pic>
        <p:nvPicPr>
          <p:cNvPr id="4" name="Picture 2"/>
          <p:cNvPicPr>
            <a:picLocks noChangeAspect="1" noChangeArrowheads="1"/>
          </p:cNvPicPr>
          <p:nvPr/>
        </p:nvPicPr>
        <p:blipFill>
          <a:blip r:embed="rId2" cstate="print"/>
          <a:srcRect/>
          <a:stretch>
            <a:fillRect/>
          </a:stretch>
        </p:blipFill>
        <p:spPr bwMode="auto">
          <a:xfrm>
            <a:off x="467544" y="1412776"/>
            <a:ext cx="8352927" cy="2134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Initialisation du contexte </a:t>
            </a:r>
            <a:r>
              <a:rPr lang="fr-CA" b="1" i="1" dirty="0" err="1" smtClean="0"/>
              <a:t>webgl</a:t>
            </a:r>
            <a:r>
              <a:rPr lang="fr-CA" b="1" i="1" dirty="0" smtClean="0"/>
              <a:t> (2)</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pPr>
              <a:buNone/>
            </a:pPr>
            <a:endParaRPr lang="fr-CA" dirty="0" smtClean="0"/>
          </a:p>
          <a:p>
            <a:endParaRPr lang="fr-CA" dirty="0" smtClean="0"/>
          </a:p>
        </p:txBody>
      </p:sp>
      <p:sp>
        <p:nvSpPr>
          <p:cNvPr id="7" name="Rectangle 6"/>
          <p:cNvSpPr/>
          <p:nvPr/>
        </p:nvSpPr>
        <p:spPr>
          <a:xfrm>
            <a:off x="611560" y="3645024"/>
            <a:ext cx="7992888" cy="2400657"/>
          </a:xfrm>
          <a:prstGeom prst="rect">
            <a:avLst/>
          </a:prstGeom>
        </p:spPr>
        <p:txBody>
          <a:bodyPr wrap="square">
            <a:spAutoFit/>
          </a:bodyPr>
          <a:lstStyle/>
          <a:p>
            <a:endParaRPr lang="fr-CA" sz="1200" dirty="0" smtClean="0"/>
          </a:p>
          <a:p>
            <a:r>
              <a:rPr lang="fr-CA" b="1" u="sng" dirty="0" smtClean="0"/>
              <a:t>Pour a</a:t>
            </a:r>
            <a:r>
              <a:rPr lang="fr-CA" b="1" u="sng" dirty="0" smtClean="0"/>
              <a:t>ctiver </a:t>
            </a:r>
            <a:r>
              <a:rPr lang="fr-CA" b="1" u="sng" dirty="0" smtClean="0"/>
              <a:t>le test de la profondeur</a:t>
            </a:r>
            <a:r>
              <a:rPr lang="fr-CA" b="1" dirty="0" smtClean="0"/>
              <a:t>: </a:t>
            </a:r>
          </a:p>
          <a:p>
            <a:r>
              <a:rPr lang="fr-CA" b="1" i="1" dirty="0" err="1" smtClean="0"/>
              <a:t>WebGL</a:t>
            </a:r>
            <a:r>
              <a:rPr lang="fr-CA" b="1" dirty="0" smtClean="0"/>
              <a:t> vérifie automatiquement si un </a:t>
            </a:r>
            <a:r>
              <a:rPr lang="fr-CA" b="1" dirty="0" err="1" smtClean="0"/>
              <a:t>voxel</a:t>
            </a:r>
            <a:r>
              <a:rPr lang="fr-CA" b="1" dirty="0" smtClean="0"/>
              <a:t> (un pixel 3D) est placé en arrière d’un autre sur l’axe des Z.</a:t>
            </a:r>
          </a:p>
          <a:p>
            <a:r>
              <a:rPr lang="fr-CA" b="1" i="1" dirty="0" err="1" smtClean="0">
                <a:solidFill>
                  <a:srgbClr val="FFFF00"/>
                </a:solidFill>
              </a:rPr>
              <a:t>objgl.enable</a:t>
            </a:r>
            <a:r>
              <a:rPr lang="fr-CA" b="1" i="1" dirty="0" smtClean="0">
                <a:solidFill>
                  <a:srgbClr val="FFFF00"/>
                </a:solidFill>
              </a:rPr>
              <a:t>(</a:t>
            </a:r>
            <a:r>
              <a:rPr lang="fr-CA" b="1" i="1" dirty="0" err="1" smtClean="0">
                <a:solidFill>
                  <a:srgbClr val="FFFF00"/>
                </a:solidFill>
              </a:rPr>
              <a:t>objgl.DEPTH_TEST</a:t>
            </a:r>
            <a:r>
              <a:rPr lang="fr-CA" b="1" i="1" dirty="0" smtClean="0">
                <a:solidFill>
                  <a:srgbClr val="FFFF00"/>
                </a:solidFill>
              </a:rPr>
              <a:t>); </a:t>
            </a:r>
          </a:p>
          <a:p>
            <a:endParaRPr lang="fr-CA" sz="1200" dirty="0" smtClean="0"/>
          </a:p>
          <a:p>
            <a:r>
              <a:rPr lang="fr-CA" b="1" u="sng" dirty="0" smtClean="0"/>
              <a:t>La fonction utilisée pour le test de la profondeur</a:t>
            </a:r>
            <a:r>
              <a:rPr lang="fr-CA" b="1" dirty="0" smtClean="0"/>
              <a:t>:</a:t>
            </a:r>
          </a:p>
          <a:p>
            <a:r>
              <a:rPr lang="fr-CA" b="1" dirty="0" smtClean="0"/>
              <a:t>Si un </a:t>
            </a:r>
            <a:r>
              <a:rPr lang="fr-CA" b="1" dirty="0" err="1" smtClean="0"/>
              <a:t>voxel</a:t>
            </a:r>
            <a:r>
              <a:rPr lang="fr-CA" b="1" dirty="0" smtClean="0"/>
              <a:t> est placé en arrière d’un autre, ce </a:t>
            </a:r>
            <a:r>
              <a:rPr lang="fr-CA" b="1" dirty="0" err="1" smtClean="0"/>
              <a:t>voxel</a:t>
            </a:r>
            <a:r>
              <a:rPr lang="fr-CA" b="1" dirty="0" smtClean="0"/>
              <a:t> n’est pas dessiné sur le canevas.</a:t>
            </a:r>
          </a:p>
          <a:p>
            <a:r>
              <a:rPr lang="fr-CA" dirty="0" smtClean="0"/>
              <a:t> </a:t>
            </a:r>
            <a:r>
              <a:rPr lang="fr-CA" b="1" i="1" dirty="0" err="1" smtClean="0">
                <a:solidFill>
                  <a:srgbClr val="FFFF00"/>
                </a:solidFill>
              </a:rPr>
              <a:t>objgl.depthFunc</a:t>
            </a:r>
            <a:r>
              <a:rPr lang="fr-CA" b="1" i="1" dirty="0" smtClean="0">
                <a:solidFill>
                  <a:srgbClr val="FFFF00"/>
                </a:solidFill>
              </a:rPr>
              <a:t>(</a:t>
            </a:r>
            <a:r>
              <a:rPr lang="fr-CA" b="1" i="1" dirty="0" err="1" smtClean="0">
                <a:solidFill>
                  <a:srgbClr val="FFFF00"/>
                </a:solidFill>
              </a:rPr>
              <a:t>objgl.LEQUAL</a:t>
            </a:r>
            <a:r>
              <a:rPr lang="fr-CA" b="1" i="1" dirty="0" smtClean="0">
                <a:solidFill>
                  <a:srgbClr val="FFFF00"/>
                </a:solidFill>
              </a:rPr>
              <a:t>);  </a:t>
            </a:r>
            <a:endParaRPr lang="fr-CA" b="1" i="1" dirty="0">
              <a:solidFill>
                <a:srgbClr val="FFFF00"/>
              </a:solidFill>
            </a:endParaRPr>
          </a:p>
        </p:txBody>
      </p:sp>
      <p:pic>
        <p:nvPicPr>
          <p:cNvPr id="4" name="Picture 2"/>
          <p:cNvPicPr>
            <a:picLocks noChangeAspect="1" noChangeArrowheads="1"/>
          </p:cNvPicPr>
          <p:nvPr/>
        </p:nvPicPr>
        <p:blipFill>
          <a:blip r:embed="rId2" cstate="print"/>
          <a:srcRect/>
          <a:stretch>
            <a:fillRect/>
          </a:stretch>
        </p:blipFill>
        <p:spPr bwMode="auto">
          <a:xfrm>
            <a:off x="467544" y="1412776"/>
            <a:ext cx="8352927" cy="2134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Effacer le canevas en </a:t>
            </a:r>
            <a:r>
              <a:rPr lang="fr-CA" b="1" i="1" dirty="0" err="1" smtClean="0"/>
              <a:t>webgl</a:t>
            </a:r>
            <a:endParaRPr lang="fr-CA" dirty="0"/>
          </a:p>
        </p:txBody>
      </p:sp>
      <p:sp>
        <p:nvSpPr>
          <p:cNvPr id="3" name="Espace réservé du contenu 2"/>
          <p:cNvSpPr>
            <a:spLocks noGrp="1"/>
          </p:cNvSpPr>
          <p:nvPr>
            <p:ph sz="quarter" idx="13"/>
          </p:nvPr>
        </p:nvSpPr>
        <p:spPr>
          <a:xfrm>
            <a:off x="683568" y="3501008"/>
            <a:ext cx="7924800" cy="1853952"/>
          </a:xfrm>
        </p:spPr>
        <p:txBody>
          <a:bodyPr>
            <a:normAutofit fontScale="85000" lnSpcReduction="20000"/>
          </a:bodyPr>
          <a:lstStyle/>
          <a:p>
            <a:r>
              <a:rPr lang="fr-CA" sz="2000" dirty="0" smtClean="0"/>
              <a:t>En </a:t>
            </a:r>
            <a:r>
              <a:rPr lang="fr-CA" sz="2000" b="1" i="1" dirty="0" err="1" smtClean="0"/>
              <a:t>WebGL</a:t>
            </a:r>
            <a:r>
              <a:rPr lang="fr-CA" sz="2000" dirty="0" smtClean="0"/>
              <a:t>, une couleur est un quadruplet </a:t>
            </a:r>
            <a:r>
              <a:rPr lang="fr-CA" sz="2000" b="1" dirty="0" smtClean="0"/>
              <a:t>(Rouge, Vert, Bleu, Alpha)</a:t>
            </a:r>
            <a:r>
              <a:rPr lang="fr-CA" sz="2000" dirty="0" smtClean="0"/>
              <a:t>. </a:t>
            </a:r>
          </a:p>
          <a:p>
            <a:r>
              <a:rPr lang="fr-CA" sz="2000" dirty="0" smtClean="0"/>
              <a:t>Chaque nombre du quadruplet est une valeur située entre 0 et 1. </a:t>
            </a:r>
          </a:p>
          <a:p>
            <a:r>
              <a:rPr lang="fr-CA" sz="2000" dirty="0" smtClean="0"/>
              <a:t>Par exemple, gris moyen opaque est </a:t>
            </a:r>
            <a:r>
              <a:rPr lang="fr-CA" sz="2000" b="1" dirty="0" smtClean="0"/>
              <a:t>(0.5, 0.5, 0,5, 1.0)</a:t>
            </a:r>
            <a:r>
              <a:rPr lang="fr-CA" sz="2000" dirty="0" smtClean="0"/>
              <a:t>.</a:t>
            </a:r>
          </a:p>
          <a:p>
            <a:r>
              <a:rPr lang="fr-CA" sz="2000" b="1" dirty="0" smtClean="0">
                <a:solidFill>
                  <a:srgbClr val="FFFF00"/>
                </a:solidFill>
              </a:rPr>
              <a:t>.</a:t>
            </a:r>
            <a:r>
              <a:rPr lang="fr-CA" sz="2000" b="1" dirty="0" err="1" smtClean="0">
                <a:solidFill>
                  <a:srgbClr val="FFFF00"/>
                </a:solidFill>
              </a:rPr>
              <a:t>clearColor</a:t>
            </a:r>
            <a:r>
              <a:rPr lang="fr-CA" sz="2000" b="1" dirty="0" smtClean="0">
                <a:solidFill>
                  <a:srgbClr val="FFFF00"/>
                </a:solidFill>
              </a:rPr>
              <a:t>(</a:t>
            </a:r>
            <a:r>
              <a:rPr lang="fr-CA" sz="2000" b="1" dirty="0" err="1" smtClean="0">
                <a:solidFill>
                  <a:srgbClr val="FFFF00"/>
                </a:solidFill>
              </a:rPr>
              <a:t>fltRouge</a:t>
            </a:r>
            <a:r>
              <a:rPr lang="fr-CA" sz="2000" b="1" dirty="0" smtClean="0">
                <a:solidFill>
                  <a:srgbClr val="FFFF00"/>
                </a:solidFill>
              </a:rPr>
              <a:t>, </a:t>
            </a:r>
            <a:r>
              <a:rPr lang="fr-CA" sz="2000" b="1" dirty="0" err="1" smtClean="0">
                <a:solidFill>
                  <a:srgbClr val="FFFF00"/>
                </a:solidFill>
              </a:rPr>
              <a:t>fltVert</a:t>
            </a:r>
            <a:r>
              <a:rPr lang="fr-CA" sz="2000" b="1" dirty="0" smtClean="0">
                <a:solidFill>
                  <a:srgbClr val="FFFF00"/>
                </a:solidFill>
              </a:rPr>
              <a:t>, </a:t>
            </a:r>
            <a:r>
              <a:rPr lang="fr-CA" sz="2000" b="1" dirty="0" err="1" smtClean="0">
                <a:solidFill>
                  <a:srgbClr val="FFFF00"/>
                </a:solidFill>
              </a:rPr>
              <a:t>fltBleu</a:t>
            </a:r>
            <a:r>
              <a:rPr lang="fr-CA" sz="2000" b="1" dirty="0" smtClean="0">
                <a:solidFill>
                  <a:srgbClr val="FFFF00"/>
                </a:solidFill>
              </a:rPr>
              <a:t>, </a:t>
            </a:r>
            <a:r>
              <a:rPr lang="fr-CA" sz="2000" b="1" dirty="0" err="1" smtClean="0">
                <a:solidFill>
                  <a:srgbClr val="FFFF00"/>
                </a:solidFill>
              </a:rPr>
              <a:t>fltAlpha</a:t>
            </a:r>
            <a:r>
              <a:rPr lang="fr-CA" sz="2000" b="1" dirty="0" smtClean="0">
                <a:solidFill>
                  <a:srgbClr val="FFFF00"/>
                </a:solidFill>
              </a:rPr>
              <a:t>)</a:t>
            </a:r>
            <a:r>
              <a:rPr lang="fr-CA" sz="2000" dirty="0" smtClean="0"/>
              <a:t> est la couleur utilisée pour effacer le canevas (ici noir). </a:t>
            </a:r>
          </a:p>
          <a:p>
            <a:r>
              <a:rPr lang="fr-CA" sz="2000" b="1" dirty="0" smtClean="0">
                <a:solidFill>
                  <a:srgbClr val="FFFF00"/>
                </a:solidFill>
              </a:rPr>
              <a:t>.</a:t>
            </a:r>
            <a:r>
              <a:rPr lang="fr-CA" sz="2000" b="1" dirty="0" err="1" smtClean="0">
                <a:solidFill>
                  <a:srgbClr val="FFFF00"/>
                </a:solidFill>
              </a:rPr>
              <a:t>clear</a:t>
            </a:r>
            <a:r>
              <a:rPr lang="fr-CA" sz="2000" b="1" dirty="0" smtClean="0">
                <a:solidFill>
                  <a:srgbClr val="FFFF00"/>
                </a:solidFill>
              </a:rPr>
              <a:t>(drapeaux)</a:t>
            </a:r>
            <a:r>
              <a:rPr lang="fr-CA" sz="2000" dirty="0" smtClean="0"/>
              <a:t> est la méthode qui efface le canevas (en profondeur).</a:t>
            </a:r>
            <a:endParaRPr lang="fr-CA" sz="2000" dirty="0"/>
          </a:p>
        </p:txBody>
      </p:sp>
      <p:pic>
        <p:nvPicPr>
          <p:cNvPr id="5" name="Imag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755576" y="1628800"/>
            <a:ext cx="7488832" cy="151216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Les vertex en </a:t>
            </a:r>
            <a:r>
              <a:rPr lang="fr-CA" b="1" i="1" dirty="0" err="1" smtClean="0"/>
              <a:t>Webgl</a:t>
            </a:r>
            <a:endParaRPr lang="fr-CA" dirty="0"/>
          </a:p>
        </p:txBody>
      </p:sp>
      <p:sp>
        <p:nvSpPr>
          <p:cNvPr id="3" name="Espace réservé du contenu 2"/>
          <p:cNvSpPr>
            <a:spLocks noGrp="1"/>
          </p:cNvSpPr>
          <p:nvPr>
            <p:ph sz="quarter" idx="13"/>
          </p:nvPr>
        </p:nvSpPr>
        <p:spPr>
          <a:xfrm>
            <a:off x="683568" y="1628800"/>
            <a:ext cx="4896544" cy="4032448"/>
          </a:xfrm>
        </p:spPr>
        <p:txBody>
          <a:bodyPr>
            <a:normAutofit fontScale="92500" lnSpcReduction="10000"/>
          </a:bodyPr>
          <a:lstStyle/>
          <a:p>
            <a:r>
              <a:rPr lang="fr-CA" sz="2000" dirty="0" smtClean="0"/>
              <a:t>Les vertex sont les éléments de base de </a:t>
            </a:r>
            <a:r>
              <a:rPr lang="fr-CA" sz="2000" b="1" dirty="0" err="1" smtClean="0"/>
              <a:t>WebGL</a:t>
            </a:r>
            <a:r>
              <a:rPr lang="fr-CA" sz="2000" b="1" dirty="0" smtClean="0"/>
              <a:t>. </a:t>
            </a:r>
          </a:p>
          <a:p>
            <a:r>
              <a:rPr lang="fr-CA" sz="2000" dirty="0" smtClean="0"/>
              <a:t>Un vertex est un triplet qui décrit une position 3D dans le plan </a:t>
            </a:r>
            <a:r>
              <a:rPr lang="fr-CA" sz="2000" dirty="0" smtClean="0"/>
              <a:t>cartésien.</a:t>
            </a:r>
            <a:endParaRPr lang="fr-CA" sz="2000" dirty="0" smtClean="0"/>
          </a:p>
          <a:p>
            <a:r>
              <a:rPr lang="fr-CA" sz="2000" dirty="0" smtClean="0"/>
              <a:t>Par exemple, le vertex </a:t>
            </a:r>
            <a:r>
              <a:rPr lang="fr-CA" sz="2000" b="1" dirty="0" smtClean="0"/>
              <a:t>(3,-1,5)</a:t>
            </a:r>
            <a:r>
              <a:rPr lang="fr-CA" sz="2000" dirty="0" smtClean="0"/>
              <a:t> décrit la position X=3, Y=-1 et Z=5 dans le plan cartésien.</a:t>
            </a:r>
          </a:p>
          <a:p>
            <a:r>
              <a:rPr lang="fr-CA" sz="2000" dirty="0" smtClean="0"/>
              <a:t>Habituellement, on utilise des vertex pour décrire la position des sommets d’un objet 3D dans le plan cartésien. Par exemple: un triangle a 3 vertex, un cube a 8 vertex, …</a:t>
            </a:r>
          </a:p>
          <a:p>
            <a:r>
              <a:rPr lang="fr-CA" sz="2000" dirty="0" smtClean="0"/>
              <a:t>Mais on peut utiliser des vertex pour autre chose: par exemple, la position du centre d’une sphère dans le plan cartésien.</a:t>
            </a:r>
          </a:p>
        </p:txBody>
      </p:sp>
      <p:pic>
        <p:nvPicPr>
          <p:cNvPr id="5" name="Imag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5940152" y="620688"/>
            <a:ext cx="2016224" cy="1368152"/>
          </a:xfrm>
          <a:prstGeom prst="rect">
            <a:avLst/>
          </a:prstGeom>
        </p:spPr>
      </p:pic>
      <p:pic>
        <p:nvPicPr>
          <p:cNvPr id="7" name="Image 6"/>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6012160" y="4005064"/>
            <a:ext cx="1872208" cy="1656184"/>
          </a:xfrm>
          <a:prstGeom prst="rect">
            <a:avLst/>
          </a:prstGeom>
        </p:spPr>
      </p:pic>
      <p:pic>
        <p:nvPicPr>
          <p:cNvPr id="6" name="Image 5"/>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5940152" y="2204864"/>
            <a:ext cx="1944216" cy="16561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Les transformations 3D: </a:t>
            </a:r>
            <a:br>
              <a:rPr lang="fr-CA" dirty="0" smtClean="0"/>
            </a:br>
            <a:r>
              <a:rPr lang="fr-CA" dirty="0" smtClean="0"/>
              <a:t>La matrice du modèle</a:t>
            </a:r>
            <a:endParaRPr lang="fr-CA" dirty="0"/>
          </a:p>
        </p:txBody>
      </p:sp>
      <p:sp>
        <p:nvSpPr>
          <p:cNvPr id="3" name="Espace réservé du contenu 2"/>
          <p:cNvSpPr>
            <a:spLocks noGrp="1"/>
          </p:cNvSpPr>
          <p:nvPr>
            <p:ph sz="quarter" idx="13"/>
          </p:nvPr>
        </p:nvSpPr>
        <p:spPr>
          <a:xfrm>
            <a:off x="683568" y="1628800"/>
            <a:ext cx="7344816" cy="4032448"/>
          </a:xfrm>
        </p:spPr>
        <p:txBody>
          <a:bodyPr>
            <a:noAutofit/>
          </a:bodyPr>
          <a:lstStyle/>
          <a:p>
            <a:r>
              <a:rPr lang="fr-CA" sz="2000" dirty="0" smtClean="0"/>
              <a:t>En </a:t>
            </a:r>
            <a:r>
              <a:rPr lang="fr-CA" sz="2000" b="1" i="1" dirty="0" err="1" smtClean="0"/>
              <a:t>WebGL</a:t>
            </a:r>
            <a:r>
              <a:rPr lang="fr-CA" sz="2000" dirty="0" smtClean="0"/>
              <a:t>, pour déplacer, pour faire tourner ou pour modifier la taille d’un objet 3D, </a:t>
            </a:r>
            <a:r>
              <a:rPr lang="fr-CA" sz="2000" u="sng" dirty="0" smtClean="0"/>
              <a:t>on utilise toujours une matrice de transformation</a:t>
            </a:r>
            <a:r>
              <a:rPr lang="fr-CA" sz="2000" dirty="0" smtClean="0"/>
              <a:t>. C’est une matrice 4X4. C’est à l’aide de cette matrice que les nouvelles positions d’un objet 3D sont calculées à la suite de sa transformation. </a:t>
            </a:r>
          </a:p>
          <a:p>
            <a:r>
              <a:rPr lang="fr-CA" sz="2000" dirty="0" smtClean="0"/>
              <a:t>En </a:t>
            </a:r>
            <a:r>
              <a:rPr lang="fr-CA" sz="2000" b="1" i="1" dirty="0" err="1" smtClean="0"/>
              <a:t>WebGL</a:t>
            </a:r>
            <a:r>
              <a:rPr lang="fr-CA" sz="2000" dirty="0" smtClean="0"/>
              <a:t>, ce sont les mêmes transformations qu’en 2D:  la translation, la rotation et la mise à l’échelle. Tout comme en 2D, il est possible d’en créer des nouvelles.</a:t>
            </a:r>
          </a:p>
          <a:p>
            <a:r>
              <a:rPr lang="fr-CA" sz="2000" dirty="0" smtClean="0"/>
              <a:t>En </a:t>
            </a:r>
            <a:r>
              <a:rPr lang="fr-CA" sz="2000" b="1" i="1" dirty="0" err="1" smtClean="0"/>
              <a:t>WebGL</a:t>
            </a:r>
            <a:r>
              <a:rPr lang="fr-CA" sz="2000" dirty="0" smtClean="0"/>
              <a:t>, cette matrice porte le nom de </a:t>
            </a:r>
            <a:r>
              <a:rPr lang="fr-CA" sz="2000" b="1" dirty="0" smtClean="0"/>
              <a:t>matrice du modèle </a:t>
            </a:r>
            <a:r>
              <a:rPr lang="fr-CA" sz="2000" dirty="0" smtClean="0"/>
              <a:t>(</a:t>
            </a:r>
            <a:r>
              <a:rPr lang="fr-CA" sz="2000" b="1" i="1" dirty="0" err="1" smtClean="0"/>
              <a:t>modelview</a:t>
            </a:r>
            <a:r>
              <a:rPr lang="fr-CA" sz="2000" b="1" i="1" dirty="0" smtClean="0"/>
              <a:t> </a:t>
            </a:r>
            <a:r>
              <a:rPr lang="fr-CA" sz="2000" b="1" i="1" dirty="0" err="1" smtClean="0"/>
              <a:t>matrix</a:t>
            </a:r>
            <a:r>
              <a:rPr lang="fr-CA" sz="2000" dirty="0" smtClean="0"/>
              <a:t>).</a:t>
            </a:r>
          </a:p>
          <a:p>
            <a:pPr>
              <a:buNone/>
            </a:pPr>
            <a:endParaRPr lang="fr-CA"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3313</TotalTime>
  <Words>1506</Words>
  <Application>Microsoft Office PowerPoint</Application>
  <PresentationFormat>Affichage à l'écran (4:3)</PresentationFormat>
  <Paragraphs>105</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Horizon</vt:lpstr>
      <vt:lpstr>10-1 : Webgl et LE 3D</vt:lpstr>
      <vt:lpstr>Webgl et le 3D</vt:lpstr>
      <vt:lpstr>Le plan cartésien en webgl</vt:lpstr>
      <vt:lpstr>Programme qui efface le canevas en webgl</vt:lpstr>
      <vt:lpstr>Initialisation du contexte webgl (1)</vt:lpstr>
      <vt:lpstr>Initialisation du contexte webgl (2)</vt:lpstr>
      <vt:lpstr>Effacer le canevas en webgl</vt:lpstr>
      <vt:lpstr>Les vertex en Webgl</vt:lpstr>
      <vt:lpstr>Les transformations 3D:  La matrice du modèle</vt:lpstr>
      <vt:lpstr>Les transformations 3D:  La matrice de projection</vt:lpstr>
      <vt:lpstr>Les shaders en Webgl (1)</vt:lpstr>
      <vt:lpstr>Les shaders en webgl (2)</vt:lpstr>
      <vt:lpstr>Séquence pour dessiner un objet 3D</vt:lpstr>
      <vt:lpstr>La programmation d’un vertex shader</vt:lpstr>
      <vt:lpstr>La programmation d’un fragment shader</vt:lpstr>
      <vt:lpstr>La création et la compilation  des shaders</vt:lpstr>
      <vt:lpstr>création et compilation d’UN shader </vt:lpstr>
      <vt:lpstr>L’intégration des shaders à notre programme javascript</vt:lpstr>
      <vt:lpstr>Étape 1: la création et la compilation des shaders à l’aide du code source</vt:lpstr>
      <vt:lpstr>Étape 2: création du programme qui va contenir les deux shaders</vt:lpstr>
      <vt:lpstr>Étape 3: liaison des variables déclarées dans les shaders à nos variables (1)</vt:lpstr>
      <vt:lpstr>Étape 3: liaison des variables déclarées dans les shaders à nos variables (2)</vt:lpstr>
      <vt:lpstr>Étape 4: activation du programme qui contient les shaders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Alain</cp:lastModifiedBy>
  <cp:revision>567</cp:revision>
  <dcterms:created xsi:type="dcterms:W3CDTF">2013-01-17T15:51:46Z</dcterms:created>
  <dcterms:modified xsi:type="dcterms:W3CDTF">2017-01-28T19:43:57Z</dcterms:modified>
</cp:coreProperties>
</file>