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96" r:id="rId3"/>
    <p:sldId id="297" r:id="rId4"/>
    <p:sldId id="299" r:id="rId5"/>
    <p:sldId id="310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1" d="100"/>
          <a:sy n="81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10-2-1%20Web%20GL%20Dessiner%20carr&#233;%20blanc%20-%20petit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10-2-1%20Web%20GL%20Dessiner%20carr&#233;%20blanc%20-coup&#233;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0-2-3%20Web%20GL%20Dessiner%20triangle%20plein%20blanc.htm" TargetMode="External"/><Relationship Id="rId7" Type="http://schemas.openxmlformats.org/officeDocument/2006/relationships/hyperlink" Target="10-2-7%20Web%20GL%20Dessiner%20spirale%20blanche.htm" TargetMode="External"/><Relationship Id="rId2" Type="http://schemas.openxmlformats.org/officeDocument/2006/relationships/hyperlink" Target="10-2-2%20Web%20GL%20Dessiner%20triangle%20blanc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10-2-6%20Web%20GL%20Dessiner%20cercle%20plein%20blanc.htm" TargetMode="External"/><Relationship Id="rId5" Type="http://schemas.openxmlformats.org/officeDocument/2006/relationships/hyperlink" Target="10-2-5%20Web%20GL%20Dessiner%20cercle%20blanc.htm" TargetMode="External"/><Relationship Id="rId4" Type="http://schemas.openxmlformats.org/officeDocument/2006/relationships/hyperlink" Target="10-2-4%20Web%20GL%20Dessiner%20carr&#233;%20plein%20blanc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10-2-1%20Web%20GL%20Dessiner%20carr&#233;%20blanc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matrix.net/docs/2.2.0/symbols/mat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10-2-1%20Web%20GL%20Dessiner%20carr&#233;%20blanc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7-2 : </a:t>
            </a:r>
            <a:r>
              <a:rPr lang="fr-CA" b="1" i="1" dirty="0"/>
              <a:t>La création d’un objet 3D </a:t>
            </a:r>
            <a:br>
              <a:rPr lang="fr-CA" b="1" i="1" dirty="0"/>
            </a:br>
            <a:r>
              <a:rPr lang="fr-CA" b="1" i="1" dirty="0"/>
              <a:t>et son dessin</a:t>
            </a:r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Plus la fenêtre est grande, plus l’objet 3D va paraître petit.</a:t>
            </a:r>
          </a:p>
          <a:p>
            <a:pPr lvl="1"/>
            <a:endParaRPr lang="fr-CA" sz="2000" dirty="0"/>
          </a:p>
          <a:p>
            <a:pPr lvl="1"/>
            <a:endParaRPr lang="fr-CA" sz="2000" b="1" i="1" dirty="0"/>
          </a:p>
          <a:p>
            <a:r>
              <a:rPr lang="fr-CA" sz="2000" b="1" i="1" dirty="0">
                <a:solidFill>
                  <a:srgbClr val="FFFF00"/>
                </a:solidFill>
              </a:rPr>
              <a:t>mat4.ortho(-4, 4, -4, 4, -5, 5, </a:t>
            </a:r>
            <a:r>
              <a:rPr lang="fr-CA" sz="2000" b="1" i="1" dirty="0" err="1">
                <a:solidFill>
                  <a:srgbClr val="FFFF00"/>
                </a:solidFill>
              </a:rPr>
              <a:t>matProjection</a:t>
            </a:r>
            <a:r>
              <a:rPr lang="fr-CA" sz="2000" b="1" i="1" dirty="0">
                <a:solidFill>
                  <a:srgbClr val="FFFF00"/>
                </a:solidFill>
              </a:rPr>
              <a:t>);</a:t>
            </a:r>
            <a:r>
              <a:rPr lang="fr-CA" sz="2000" dirty="0">
                <a:solidFill>
                  <a:srgbClr val="FFFF00"/>
                </a:solidFill>
              </a:rPr>
              <a:t> </a:t>
            </a: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>
              <a:solidFill>
                <a:srgbClr val="FFFF00"/>
              </a:solidFill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7-2-1 Web GL Dessiner carré blanc - petit.htm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082882" cy="21494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63888" y="3717032"/>
            <a:ext cx="1440160" cy="432048"/>
          </a:xfrm>
          <a:prstGeom prst="wedgeRectCallout">
            <a:avLst>
              <a:gd name="adj1" fmla="val 179230"/>
              <a:gd name="adj2" fmla="val -37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carré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2204864"/>
            <a:ext cx="2664296" cy="432048"/>
          </a:xfrm>
          <a:prstGeom prst="wedgeRectCallout">
            <a:avLst>
              <a:gd name="adj1" fmla="val 106810"/>
              <a:gd name="adj2" fmla="val 98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fenêtre (le canevas)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La partie située à l’extérieur de la fenêtre n’est pas visible.</a:t>
            </a:r>
          </a:p>
          <a:p>
            <a:pPr lvl="1"/>
            <a:endParaRPr lang="fr-CA" sz="2000" dirty="0"/>
          </a:p>
          <a:p>
            <a:pPr lvl="1"/>
            <a:endParaRPr lang="fr-CA" sz="2000" b="1" i="1" dirty="0"/>
          </a:p>
          <a:p>
            <a:r>
              <a:rPr lang="fr-CA" sz="2000" b="1" i="1" dirty="0">
                <a:solidFill>
                  <a:srgbClr val="FFFF00"/>
                </a:solidFill>
              </a:rPr>
              <a:t>mat4.ortho(0, 3, -2, 1, -5, 5, </a:t>
            </a:r>
            <a:r>
              <a:rPr lang="fr-CA" sz="2000" b="1" i="1" dirty="0" err="1">
                <a:solidFill>
                  <a:srgbClr val="FFFF00"/>
                </a:solidFill>
              </a:rPr>
              <a:t>matProjection</a:t>
            </a:r>
            <a:r>
              <a:rPr lang="fr-CA" sz="2000" b="1" i="1" dirty="0">
                <a:solidFill>
                  <a:srgbClr val="FFFF00"/>
                </a:solidFill>
              </a:rPr>
              <a:t>);</a:t>
            </a:r>
            <a:r>
              <a:rPr lang="fr-CA" sz="2000" dirty="0">
                <a:solidFill>
                  <a:srgbClr val="FFFF00"/>
                </a:solidFill>
              </a:rPr>
              <a:t> </a:t>
            </a: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>
              <a:solidFill>
                <a:srgbClr val="FFFF00"/>
              </a:solidFill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>
              <a:solidFill>
                <a:srgbClr val="FFFF00"/>
              </a:solidFill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fr-CA" sz="2000" spc="30" dirty="0">
                <a:solidFill>
                  <a:srgbClr val="FFFF00"/>
                </a:solidFill>
                <a:hlinkClick r:id="rId2" action="ppaction://hlinkfile"/>
              </a:rPr>
              <a:t>7-2-1 Web GL Dessiner carré blanc -coupé.htm</a:t>
            </a:r>
            <a:endParaRPr lang="fr-CA" sz="2000" spc="30" dirty="0">
              <a:solidFill>
                <a:srgbClr val="FFFF00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333501" cy="24106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63888" y="3717032"/>
            <a:ext cx="1440160" cy="432048"/>
          </a:xfrm>
          <a:prstGeom prst="wedgeRectCallout">
            <a:avLst>
              <a:gd name="adj1" fmla="val 148682"/>
              <a:gd name="adj2" fmla="val -99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carré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95736" y="2276872"/>
            <a:ext cx="2664296" cy="432048"/>
          </a:xfrm>
          <a:prstGeom prst="wedgeRectCallout">
            <a:avLst>
              <a:gd name="adj1" fmla="val 125160"/>
              <a:gd name="adj2" fmla="val 15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fenêtre (le canevas)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3- Déterminer la matrice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La matrice du modèle nous donne la possibilité de transformer l’objet 3D (le déplacer, le faire tourner, le mettre à l’échelle, etc.)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la variable </a:t>
            </a:r>
            <a:r>
              <a:rPr lang="fr-CA" sz="2000" spc="30" dirty="0" err="1">
                <a:solidFill>
                  <a:srgbClr val="FFFF00"/>
                </a:solidFill>
              </a:rPr>
              <a:t>matModeleVue</a:t>
            </a:r>
            <a:r>
              <a:rPr lang="fr-CA" sz="2000" spc="30" dirty="0"/>
              <a:t> contient la matrice du modèle. C’est une matrice 4X4.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on utilise </a:t>
            </a:r>
            <a:r>
              <a:rPr lang="fr-CA" sz="2000" spc="30" dirty="0">
                <a:solidFill>
                  <a:schemeClr val="tx2"/>
                </a:solidFill>
              </a:rPr>
              <a:t>la matrice identité</a:t>
            </a:r>
            <a:r>
              <a:rPr lang="fr-CA" sz="2000" spc="30" dirty="0"/>
              <a:t>. C’est une matrice qui a comme effet que l’objet 3D n’est pas transformé.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L’instruction </a:t>
            </a:r>
            <a:r>
              <a:rPr lang="fr-CA" sz="2000" spc="30" dirty="0">
                <a:solidFill>
                  <a:srgbClr val="FFFF00"/>
                </a:solidFill>
              </a:rPr>
              <a:t>objgl.uniformMatrix4fv</a:t>
            </a:r>
            <a:r>
              <a:rPr lang="fr-CA" sz="2000" spc="30" dirty="0"/>
              <a:t> transmet cette matrice du modèle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endParaRPr lang="fr-CA" sz="2000" b="1" i="1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492896"/>
            <a:ext cx="6336704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transmettre les vertex de l’objet au </a:t>
            </a:r>
            <a:r>
              <a:rPr lang="fr-CA" b="1" i="1" dirty="0"/>
              <a:t>vertex </a:t>
            </a:r>
            <a:r>
              <a:rPr lang="fr-CA" b="1" i="1" dirty="0" err="1"/>
              <a:t>shader</a:t>
            </a:r>
            <a:endParaRPr lang="fr-CA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Les instruction suivantes sélectionnent l’objet à transmettre (</a:t>
            </a:r>
            <a:r>
              <a:rPr lang="fr-CA" sz="2000" b="1" spc="30" dirty="0" err="1">
                <a:solidFill>
                  <a:srgbClr val="FFFF00"/>
                </a:solidFill>
              </a:rPr>
              <a:t>objCarre</a:t>
            </a:r>
            <a:r>
              <a:rPr lang="fr-CA" sz="2000" spc="30" dirty="0"/>
              <a:t>) puis transmet, en un seul coup, les vertex de cet objet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r>
              <a:rPr lang="fr-CA" sz="2000" spc="3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Présentement, le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r>
              <a:rPr lang="fr-CA" sz="2000" b="1" i="1" spc="30" dirty="0"/>
              <a:t> </a:t>
            </a:r>
            <a:r>
              <a:rPr lang="fr-CA" sz="2000" spc="30" dirty="0"/>
              <a:t>connaît toutes les données nécessaires pour dessiner l’objet 3D.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Il connaît la matrice de projection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Il connaît la matrice du modèle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Il connaît chacun des vertex de l’objet 3D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852936"/>
            <a:ext cx="7030041" cy="5996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5- dessiner l’objet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Pour terminer, on doit dessiner le carré.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 le type de dessin est </a:t>
            </a:r>
            <a:r>
              <a:rPr lang="fr-CA" sz="2000" b="1" spc="30" dirty="0"/>
              <a:t>LINE_LOOP</a:t>
            </a:r>
            <a:r>
              <a:rPr lang="fr-CA" sz="2000" spc="30" dirty="0"/>
              <a:t>. Nous avons déterminé le type de dessin dans la fonction qui a créé le carré.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>
                <a:solidFill>
                  <a:srgbClr val="FFFF00"/>
                </a:solidFill>
              </a:rPr>
              <a:t>0</a:t>
            </a:r>
            <a:r>
              <a:rPr lang="fr-CA" sz="2000" spc="30" dirty="0"/>
              <a:t> signifie que le dessin va se faire à partir du vertex no 0.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b="1" spc="30" dirty="0" err="1">
                <a:solidFill>
                  <a:srgbClr val="FFFF00"/>
                </a:solidFill>
              </a:rPr>
              <a:t>intNbVertex</a:t>
            </a:r>
            <a:r>
              <a:rPr lang="fr-CA" sz="2000" spc="30" dirty="0"/>
              <a:t> contient le nombre de vertex qu’il faut dessiner (qui est de 4). C’est l’instruction suivante qui calcule le nombre de vertex qui sont situés dans le tampon.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3"/>
            <a:ext cx="7560840" cy="64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33333"/>
          <a:stretch>
            <a:fillRect/>
          </a:stretch>
        </p:blipFill>
        <p:spPr bwMode="auto">
          <a:xfrm>
            <a:off x="1187624" y="5373216"/>
            <a:ext cx="75528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d’autres exemples d’objets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 fontScale="92500" lnSpcReduction="20000"/>
          </a:bodyPr>
          <a:lstStyle/>
          <a:p>
            <a:r>
              <a:rPr lang="fr-CA" sz="2000" dirty="0"/>
              <a:t>Tous les objets 3D se dessinent exactement de la même manière que l’objet « carré ».</a:t>
            </a:r>
          </a:p>
          <a:p>
            <a:r>
              <a:rPr lang="fr-CA" sz="2000" dirty="0"/>
              <a:t>L’important dans un objet 3D, c’est la manière que le programmeur crée cet objet 3D, c’est-dire la détermination de ses vertex et le type de dessin utilisé.</a:t>
            </a:r>
          </a:p>
          <a:p>
            <a:r>
              <a:rPr lang="fr-CA" sz="2000" dirty="0"/>
              <a:t>Voir laboratoire pages 20 à 24 pour d’autres exemples d’objets 3D:</a:t>
            </a:r>
          </a:p>
          <a:p>
            <a:pPr lvl="1"/>
            <a:r>
              <a:rPr lang="fr-CA" sz="2000" dirty="0"/>
              <a:t>Triangle: </a:t>
            </a:r>
            <a:r>
              <a:rPr lang="fr-CA" sz="2000" dirty="0">
                <a:hlinkClick r:id="rId2" action="ppaction://hlinkfile"/>
              </a:rPr>
              <a:t>7-2-2 Web GL Dessiner triangle blanc.htm</a:t>
            </a:r>
            <a:endParaRPr lang="fr-CA" sz="2000" dirty="0"/>
          </a:p>
          <a:p>
            <a:pPr lvl="1"/>
            <a:r>
              <a:rPr lang="fr-CA" sz="2000" dirty="0"/>
              <a:t>Triangle plein: </a:t>
            </a:r>
            <a:r>
              <a:rPr lang="fr-CA" sz="2000" dirty="0">
                <a:hlinkClick r:id="rId3" action="ppaction://hlinkfile"/>
              </a:rPr>
              <a:t>7-2-3 Web GL Dessiner triangle plein blanc.htm</a:t>
            </a:r>
            <a:endParaRPr lang="fr-CA" sz="2000" dirty="0"/>
          </a:p>
          <a:p>
            <a:pPr lvl="1"/>
            <a:r>
              <a:rPr lang="fr-CA" sz="2000" dirty="0"/>
              <a:t>Carré plein: </a:t>
            </a:r>
            <a:r>
              <a:rPr lang="fr-CA" sz="2000" dirty="0">
                <a:hlinkClick r:id="rId4" action="ppaction://hlinkfile"/>
              </a:rPr>
              <a:t>7-2-4 Web GL Dessiner carré plein blanc.htm</a:t>
            </a:r>
            <a:endParaRPr lang="fr-CA" sz="2000" dirty="0"/>
          </a:p>
          <a:p>
            <a:pPr lvl="1"/>
            <a:r>
              <a:rPr lang="fr-CA" sz="2000" dirty="0"/>
              <a:t>Cercle: </a:t>
            </a:r>
            <a:r>
              <a:rPr lang="fr-CA" sz="2000" dirty="0">
                <a:hlinkClick r:id="rId5" action="ppaction://hlinkfile"/>
              </a:rPr>
              <a:t>7-2-5 Web GL Dessiner cercle blanc.htm</a:t>
            </a:r>
            <a:endParaRPr lang="fr-CA" sz="2000" dirty="0"/>
          </a:p>
          <a:p>
            <a:pPr lvl="1"/>
            <a:r>
              <a:rPr lang="fr-CA" sz="2000" dirty="0"/>
              <a:t>Cercle plein: </a:t>
            </a:r>
            <a:r>
              <a:rPr lang="fr-CA" sz="2000" dirty="0">
                <a:hlinkClick r:id="rId6" action="ppaction://hlinkfile"/>
              </a:rPr>
              <a:t>7-2-6 Web GL Dessiner cercle plein blanc.htm</a:t>
            </a:r>
            <a:endParaRPr lang="fr-CA" sz="2000" dirty="0"/>
          </a:p>
          <a:p>
            <a:pPr lvl="1"/>
            <a:r>
              <a:rPr lang="fr-CA" sz="2000" dirty="0"/>
              <a:t>Spirale: </a:t>
            </a:r>
            <a:r>
              <a:rPr lang="fr-CA" sz="2000" dirty="0">
                <a:hlinkClick r:id="rId7" action="ppaction://hlinkfile"/>
              </a:rPr>
              <a:t>7-2-7 Web GL Dessiner spirale blanche.htm</a:t>
            </a:r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>
                <a:hlinkClick r:id="rId2" action="ppaction://hlinkfile"/>
              </a:rPr>
              <a:t>7-2-1 Web GL Dessiner carré blanc.htm</a:t>
            </a: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En </a:t>
            </a:r>
            <a:r>
              <a:rPr lang="fr-CA" sz="2000" b="1" i="1" spc="30" dirty="0" err="1"/>
              <a:t>WebGL</a:t>
            </a:r>
            <a:r>
              <a:rPr lang="fr-CA" sz="2000" spc="30" dirty="0"/>
              <a:t>, il faut toujours créer l’objet 3D avant de le dessiner.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manière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procéder c’est qu’on place tous les vertex de l’objet dans un tampon.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noProof="0" dirty="0"/>
              <a:t>Les coordonnées des vertex doivent toujours être définies par rapport au plan cartésien.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noProof="0" dirty="0"/>
              <a:t>Le fait de placer tous les vertex de l’objet dans un tampon a l’avantage que tous les vertex de l’objet 3D vont être transmis en un seul coup au </a:t>
            </a:r>
            <a:r>
              <a:rPr lang="fr-CA" sz="2000" b="1" i="1" spc="30" noProof="0" dirty="0"/>
              <a:t>vertex </a:t>
            </a:r>
            <a:r>
              <a:rPr lang="fr-CA" sz="2000" b="1" i="1" spc="30" noProof="0" dirty="0" err="1"/>
              <a:t>shader</a:t>
            </a:r>
            <a:r>
              <a:rPr lang="fr-CA" sz="2000" spc="30" noProof="0" dirty="0"/>
              <a:t>. De plus, le tampon est conservé en mémoire.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Lorsqu’on définit un objet 3D, il</a:t>
            </a:r>
            <a:r>
              <a:rPr kumimoji="0" lang="fr-CA" sz="2000" b="0" i="0" u="none" strike="noStrike" kern="1200" cap="none" spc="3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 souvent préférable de centrer l’objet 3D dans le plan cartésien (mais ce n’est pas obligatoire).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r>
              <a:rPr lang="fr-CA" sz="2000" dirty="0"/>
              <a:t>Ici, on définit tout d’abord un tampon (</a:t>
            </a:r>
            <a:r>
              <a:rPr lang="fr-CA" sz="2000" dirty="0" err="1">
                <a:solidFill>
                  <a:srgbClr val="FFFF00"/>
                </a:solidFill>
              </a:rPr>
              <a:t>objCarre</a:t>
            </a:r>
            <a:r>
              <a:rPr lang="fr-CA" sz="2000" dirty="0"/>
              <a:t>) et un tableau de vertex (</a:t>
            </a:r>
            <a:r>
              <a:rPr lang="fr-CA" sz="2000" dirty="0" err="1">
                <a:solidFill>
                  <a:srgbClr val="FFFF00"/>
                </a:solidFill>
              </a:rPr>
              <a:t>tabVertex</a:t>
            </a:r>
            <a:r>
              <a:rPr lang="fr-CA" sz="2000" dirty="0"/>
              <a:t>). Ce tableau contient les vertex de l’objet « carré ».</a:t>
            </a:r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r>
              <a:rPr lang="fr-CA" sz="2000" dirty="0"/>
              <a:t>	</a:t>
            </a:r>
          </a:p>
          <a:p>
            <a:r>
              <a:rPr lang="fr-CA" sz="2000" dirty="0"/>
              <a:t>Puis, on place les vertex de l’objet  « carré » dans ce tampon.</a:t>
            </a:r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3568" y="1700808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exemple, pour créer l’objet « carré ».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3312368" cy="158417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852936"/>
            <a:ext cx="399564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85184"/>
            <a:ext cx="748883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r>
              <a:rPr lang="fr-CA" sz="2000" dirty="0"/>
              <a:t>	</a:t>
            </a:r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 dernière propriété de l’objet « carré » est une « propriété maison »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va être utilisée plus tard lorsque cet objet va être dessiné. Elle détermine le type de dessin.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Ici le type de dessin est </a:t>
            </a:r>
            <a:r>
              <a:rPr lang="fr-CA" sz="2000" spc="30" dirty="0">
                <a:solidFill>
                  <a:srgbClr val="FFFF00"/>
                </a:solidFill>
              </a:rPr>
              <a:t>LINE_LOOP</a:t>
            </a:r>
            <a:r>
              <a:rPr lang="fr-CA" sz="2000" spc="30" dirty="0"/>
              <a:t>. Ce type de dessin va faire en sorte que les 4 vertex vont être rejoints par des lignes.</a:t>
            </a:r>
            <a:endParaRPr kumimoji="0" lang="fr-CA" sz="2000" b="0" i="0" u="none" strike="noStrike" kern="1200" cap="none" spc="3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/>
          <a:stretch>
            <a:fillRect/>
          </a:stretch>
        </p:blipFill>
        <p:spPr>
          <a:xfrm>
            <a:off x="1691680" y="3717032"/>
            <a:ext cx="5688632" cy="792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r>
              <a:rPr lang="fr-CA" sz="2000" dirty="0"/>
              <a:t>	</a:t>
            </a:r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3568" y="1700808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Bien que cela ne soit pas évident du 1</a:t>
            </a:r>
            <a:r>
              <a:rPr lang="fr-CA" sz="2000" spc="30" baseline="30000" dirty="0"/>
              <a:t>er</a:t>
            </a:r>
            <a:r>
              <a:rPr lang="fr-CA" sz="2000" spc="30" dirty="0"/>
              <a:t> coup d’œil, la carré est bel et bien un objet 3D car il a une coordonnée sur l’axe des Z (Z= 0).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fait, le carré est un objet 3D plat.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 un autre cours, nous allons définir des </a:t>
            </a:r>
            <a:r>
              <a:rPr lang="fr-CA" sz="2000" spc="30" dirty="0"/>
              <a:t>« 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vrais objets 3D » (des objets 3D qui ne sont pas plats).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3312368" cy="158417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996952"/>
            <a:ext cx="399564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dessin d’UN objet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En </a:t>
            </a:r>
            <a:r>
              <a:rPr lang="fr-CA" sz="2000" b="1" i="1" spc="30" dirty="0" err="1"/>
              <a:t>WebGL</a:t>
            </a:r>
            <a:r>
              <a:rPr lang="fr-CA" sz="2000" spc="30" dirty="0"/>
              <a:t>, le dessin d’un objet se réalise toujours en 5 étapes: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Déterminer sa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vue (son</a:t>
            </a: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« </a:t>
            </a:r>
            <a:r>
              <a:rPr kumimoji="0" lang="fr-CA" sz="2000" b="1" i="1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viewport</a:t>
            </a:r>
            <a:r>
              <a:rPr lang="fr-CA" sz="2000" spc="30" dirty="0"/>
              <a:t> »), c’est-à-dire</a:t>
            </a: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dans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quelle section du canevas l’objet 3D va se dessiner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Déterminer la matrice de projection et transmettre cette matrice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endParaRPr lang="fr-CA" sz="2000" b="1" i="1" spc="30" dirty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Déterminer la matrice du modèle et transmettre cette matrice au </a:t>
            </a:r>
            <a:r>
              <a:rPr lang="fr-CA" sz="2000" b="1" spc="30" dirty="0"/>
              <a:t>vertex </a:t>
            </a:r>
            <a:r>
              <a:rPr lang="fr-CA" sz="2000" b="1" spc="30" dirty="0" err="1"/>
              <a:t>shader</a:t>
            </a:r>
            <a:endParaRPr lang="fr-CA" sz="2000" b="1" spc="30" dirty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noProof="0" dirty="0"/>
              <a:t>Transmettre les vertex de l’objet au </a:t>
            </a:r>
            <a:r>
              <a:rPr lang="fr-CA" sz="2000" b="1" spc="30" noProof="0" dirty="0"/>
              <a:t>vertex </a:t>
            </a:r>
            <a:r>
              <a:rPr lang="fr-CA" sz="2000" b="1" spc="30" noProof="0" dirty="0" err="1"/>
              <a:t>shader</a:t>
            </a:r>
            <a:endParaRPr lang="fr-CA" sz="2000" b="1" spc="30" noProof="0" dirty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noProof="0" dirty="0"/>
              <a:t>Dessiner l’objet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1- Déterminer la vue (le </a:t>
            </a:r>
            <a:r>
              <a:rPr lang="fr-CA" b="1" i="1" dirty="0" err="1"/>
              <a:t>viewport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La vue (le </a:t>
            </a:r>
            <a:r>
              <a:rPr lang="fr-CA" sz="2000" b="1" i="1" spc="30" dirty="0" err="1"/>
              <a:t>viewport</a:t>
            </a:r>
            <a:r>
              <a:rPr lang="fr-CA" sz="2000" spc="30" dirty="0"/>
              <a:t>) est la section du canevas sur laquelle l’objet 3D va se dessiner.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c’est le canevas au complet mais il est possible d’utiliser seulement une section du canevas pour dessiner.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(</a:t>
            </a:r>
            <a:r>
              <a:rPr lang="fr-CA" sz="2000" spc="30" dirty="0" err="1">
                <a:solidFill>
                  <a:srgbClr val="FFFF00"/>
                </a:solidFill>
              </a:rPr>
              <a:t>objgl.drawingBufferWidth</a:t>
            </a:r>
            <a:r>
              <a:rPr lang="fr-CA" sz="2000" spc="30" dirty="0"/>
              <a:t>, </a:t>
            </a:r>
            <a:r>
              <a:rPr lang="fr-CA" sz="2000" spc="30" dirty="0" err="1">
                <a:solidFill>
                  <a:srgbClr val="FFFF00"/>
                </a:solidFill>
              </a:rPr>
              <a:t>objgl.drawingBufferWidth</a:t>
            </a:r>
            <a:r>
              <a:rPr lang="fr-CA" sz="2000" spc="30" dirty="0"/>
              <a:t>) la taille de la surface du dessin. Ici, la surface du dessin est le canevas. Donc, cela représente la taille du canevas.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698477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Il existe 2 types de projection. La projection qu’on utilise ici est une </a:t>
            </a:r>
            <a:r>
              <a:rPr lang="fr-CA" sz="2000" spc="30" dirty="0">
                <a:solidFill>
                  <a:schemeClr val="tx2"/>
                </a:solidFill>
              </a:rPr>
              <a:t>projection orthographique</a:t>
            </a:r>
            <a:r>
              <a:rPr lang="fr-CA" sz="2000" spc="30" dirty="0"/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la variable </a:t>
            </a:r>
            <a:r>
              <a:rPr lang="fr-CA" sz="2000" spc="30" dirty="0" err="1">
                <a:solidFill>
                  <a:srgbClr val="FFFF00"/>
                </a:solidFill>
              </a:rPr>
              <a:t>matProjection</a:t>
            </a:r>
            <a:r>
              <a:rPr lang="fr-CA" sz="2000" spc="30" dirty="0"/>
              <a:t> contient une matrice de projection orthographique. C’est une matrice 4X4.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L’objet de type </a:t>
            </a:r>
            <a:r>
              <a:rPr lang="fr-CA" sz="2000" b="1" spc="30" dirty="0">
                <a:solidFill>
                  <a:srgbClr val="FFFF00"/>
                </a:solidFill>
              </a:rPr>
              <a:t>mat4</a:t>
            </a:r>
            <a:r>
              <a:rPr lang="fr-CA" sz="2000" spc="30" dirty="0"/>
              <a:t> est une matrice 4X4. Elle provient d’une librairie disponible sur Internet: </a:t>
            </a:r>
            <a:r>
              <a:rPr lang="fr-CA" sz="2000" u="sng" dirty="0">
                <a:hlinkClick r:id="rId2"/>
              </a:rPr>
              <a:t>http://glmatrix.net/docs/2.2.0/symbols/mat4.html</a:t>
            </a:r>
            <a:r>
              <a:rPr lang="fr-CA" sz="2000" dirty="0"/>
              <a:t>.</a:t>
            </a:r>
            <a:endParaRPr lang="fr-CA" sz="20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L’instruction </a:t>
            </a:r>
            <a:r>
              <a:rPr lang="fr-CA" sz="2000" spc="30" dirty="0">
                <a:solidFill>
                  <a:srgbClr val="FFFF00"/>
                </a:solidFill>
              </a:rPr>
              <a:t>objgl.uniformMatrix4fv</a:t>
            </a:r>
            <a:r>
              <a:rPr lang="fr-CA" sz="2000" spc="30" dirty="0"/>
              <a:t> transmet cette matrice de projection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r>
              <a:rPr lang="fr-CA" sz="2000" spc="3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2564904"/>
            <a:ext cx="6624736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536504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r>
              <a:rPr lang="fr-CA" sz="2000" dirty="0">
                <a:solidFill>
                  <a:srgbClr val="FFFF00"/>
                </a:solidFill>
                <a:hlinkClick r:id="rId2" action="ppaction://hlinkfile"/>
              </a:rPr>
              <a:t>7-2-1 Web GL Dessiner carré blanc.htm</a:t>
            </a:r>
            <a:endParaRPr lang="fr-CA" sz="2000" dirty="0">
              <a:solidFill>
                <a:srgbClr val="FFFF00"/>
              </a:solidFill>
            </a:endParaRPr>
          </a:p>
          <a:p>
            <a:pPr>
              <a:buNone/>
            </a:pPr>
            <a:endParaRPr lang="fr-CA" sz="2000" dirty="0"/>
          </a:p>
          <a:p>
            <a:r>
              <a:rPr lang="fr-CA" sz="2000" dirty="0"/>
              <a:t>La fenêtre représente le canevas. </a:t>
            </a:r>
            <a:br>
              <a:rPr lang="fr-CA" sz="2000" dirty="0"/>
            </a:br>
            <a:r>
              <a:rPr lang="fr-CA" sz="2000" dirty="0"/>
              <a:t>En fait, tout ce qui est situé à l’intérieur </a:t>
            </a:r>
            <a:br>
              <a:rPr lang="fr-CA" sz="2000" dirty="0"/>
            </a:br>
            <a:r>
              <a:rPr lang="fr-CA" sz="2000" dirty="0"/>
              <a:t>de la fenêtre (ici, le carré) est projeté sur le canevas.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99592" y="16288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Nous allons étudier les types de projection dans un autre laboratoire. Pour l’instant, mentionnons simplement que la </a:t>
            </a:r>
            <a:r>
              <a:rPr lang="fr-CA" sz="2000" spc="30" dirty="0">
                <a:solidFill>
                  <a:schemeClr val="tx2"/>
                </a:solidFill>
              </a:rPr>
              <a:t>projection orthographique</a:t>
            </a:r>
            <a:r>
              <a:rPr lang="fr-CA" sz="2000" spc="30" dirty="0"/>
              <a:t> est comme une fenêtre 3D sur le plan cartésien.</a:t>
            </a:r>
          </a:p>
          <a:p>
            <a:pPr lvl="1"/>
            <a:endParaRPr lang="fr-CA" sz="2000" b="1" i="1" dirty="0"/>
          </a:p>
          <a:p>
            <a:pPr lvl="1"/>
            <a:endParaRPr lang="fr-CA" sz="2000" b="1" i="1" dirty="0"/>
          </a:p>
          <a:p>
            <a:r>
              <a:rPr lang="fr-CA" sz="2000" b="1" i="1" dirty="0"/>
              <a:t>mat4.ortho(-2, 2, -2, 2, -5, 5, </a:t>
            </a:r>
            <a:r>
              <a:rPr lang="fr-CA" sz="2000" b="1" i="1" dirty="0" err="1"/>
              <a:t>matProjection</a:t>
            </a:r>
            <a:r>
              <a:rPr lang="fr-CA" sz="2000" b="1" i="1" dirty="0"/>
              <a:t>);</a:t>
            </a:r>
            <a:r>
              <a:rPr lang="fr-CA" sz="2000" dirty="0"/>
              <a:t> </a:t>
            </a: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/>
          </a:p>
          <a:p>
            <a:endParaRPr lang="fr-CA" sz="2000" spc="30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80928"/>
            <a:ext cx="2448272" cy="24482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1720" y="2780928"/>
            <a:ext cx="2664296" cy="432048"/>
          </a:xfrm>
          <a:prstGeom prst="wedgeRectCallout">
            <a:avLst>
              <a:gd name="adj1" fmla="val 110208"/>
              <a:gd name="adj2" fmla="val 9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fenêtre (le canevas)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6" y="4293096"/>
            <a:ext cx="1440160" cy="432048"/>
          </a:xfrm>
          <a:prstGeom prst="wedgeRectCallout">
            <a:avLst>
              <a:gd name="adj1" fmla="val 200604"/>
              <a:gd name="adj2" fmla="val -89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carré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3231</TotalTime>
  <Words>907</Words>
  <Application>Microsoft Office PowerPoint</Application>
  <PresentationFormat>Affichage à l'écran (4:3)</PresentationFormat>
  <Paragraphs>142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Arial Narrow</vt:lpstr>
      <vt:lpstr>Horizon</vt:lpstr>
      <vt:lpstr>7-2 : La création d’un objet 3D  et son dessin</vt:lpstr>
      <vt:lpstr>LA CRÉATION DE L’OBJET « CARRÉ » (1)</vt:lpstr>
      <vt:lpstr>LA CRÉATION DE L’OBJET « CARRÉ » (2)</vt:lpstr>
      <vt:lpstr>LA CRÉATION DE L’OBJET « CARRÉ » (3)</vt:lpstr>
      <vt:lpstr>LA CRÉATION DE L’OBJET « CARRÉ » (4)</vt:lpstr>
      <vt:lpstr>LA dessin d’UN objet 3D</vt:lpstr>
      <vt:lpstr>1- Déterminer la vue (le viewport)</vt:lpstr>
      <vt:lpstr>2- Déterminer la matrice de projection (1)</vt:lpstr>
      <vt:lpstr>2- Déterminer la matrice de projection (2)</vt:lpstr>
      <vt:lpstr>2- Déterminer la matrice de projection (3)</vt:lpstr>
      <vt:lpstr>2- Déterminer la matrice de projection (4)</vt:lpstr>
      <vt:lpstr>3- Déterminer la matrice du modèle</vt:lpstr>
      <vt:lpstr>4- transmettre les vertex de l’objet au vertex shader</vt:lpstr>
      <vt:lpstr>5- dessiner l’objet 3D</vt:lpstr>
      <vt:lpstr>d’autres exemples d’objets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Ronald Jean-Julien</cp:lastModifiedBy>
  <cp:revision>536</cp:revision>
  <dcterms:created xsi:type="dcterms:W3CDTF">2013-01-17T15:51:46Z</dcterms:created>
  <dcterms:modified xsi:type="dcterms:W3CDTF">2020-03-11T17:06:46Z</dcterms:modified>
</cp:coreProperties>
</file>