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6" r:id="rId2"/>
    <p:sldId id="274" r:id="rId3"/>
    <p:sldId id="275" r:id="rId4"/>
    <p:sldId id="276" r:id="rId5"/>
    <p:sldId id="277" r:id="rId6"/>
    <p:sldId id="278" r:id="rId7"/>
    <p:sldId id="279" r:id="rId8"/>
    <p:sldId id="280" r:id="rId9"/>
    <p:sldId id="282" r:id="rId10"/>
    <p:sldId id="281" r:id="rId11"/>
    <p:sldId id="283"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p:cViewPr varScale="1">
        <p:scale>
          <a:sx n="81" d="100"/>
          <a:sy n="81" d="100"/>
        </p:scale>
        <p:origin x="155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tent Placeholder 7"/>
          <p:cNvSpPr>
            <a:spLocks noGrp="1"/>
          </p:cNvSpPr>
          <p:nvPr>
            <p:ph sz="quarter" idx="13"/>
          </p:nvPr>
        </p:nvSpPr>
        <p:spPr>
          <a:xfrm>
            <a:off x="609600" y="1600200"/>
            <a:ext cx="7924800" cy="4114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11/03/2020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A309A6D-C09C-4548-B29A-6CF363A7E532}" type="datetimeFigureOut">
              <a:rPr lang="fr-FR" smtClean="0"/>
              <a:pPr/>
              <a:t>11/03/2020</a:t>
            </a:fld>
            <a:endParaRPr lang="fr-BE"/>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BE"/>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a/url?sa=i&amp;rct=j&amp;q=&amp;esrc=s&amp;source=images&amp;cd=&amp;cad=rja&amp;uact=8&amp;ved=0CAcQjRw&amp;url=https://msdn.microsoft.com/en-us/library/windows/desktop/bb174701(v=vs.85).aspx&amp;ei=QLHoVMCJEZGkyATS0YHwAg&amp;bvm=bv.86475890,d.aWw&amp;psig=AFQjCNGCjmZe2rqurkaoBxd-SXLsw6vT0g&amp;ust=142462225014269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z="2400" dirty="0"/>
              <a:t>Présenté par Ronald Jean-Julien</a:t>
            </a:r>
          </a:p>
          <a:p>
            <a:r>
              <a:rPr lang="fr-CA" sz="2400" dirty="0"/>
              <a:t>420-P46: Programmation 3D </a:t>
            </a:r>
          </a:p>
          <a:p>
            <a:r>
              <a:rPr lang="fr-CA" sz="2400" dirty="0"/>
              <a:t>Hiver 2020</a:t>
            </a:r>
          </a:p>
        </p:txBody>
      </p:sp>
      <p:sp>
        <p:nvSpPr>
          <p:cNvPr id="2" name="Titre 1"/>
          <p:cNvSpPr>
            <a:spLocks noGrp="1"/>
          </p:cNvSpPr>
          <p:nvPr>
            <p:ph type="ctrTitle"/>
          </p:nvPr>
        </p:nvSpPr>
        <p:spPr/>
        <p:txBody>
          <a:bodyPr/>
          <a:lstStyle/>
          <a:p>
            <a:r>
              <a:rPr lang="fr-CA" dirty="0"/>
              <a:t>7-3 : </a:t>
            </a:r>
            <a:r>
              <a:rPr lang="fr-CA" b="1" i="1" dirty="0" err="1"/>
              <a:t>webgl</a:t>
            </a:r>
            <a:r>
              <a:rPr lang="fr-CA" b="1" i="1" dirty="0"/>
              <a:t> et les types de dessin</a:t>
            </a:r>
          </a:p>
        </p:txBody>
      </p:sp>
    </p:spTree>
    <p:extLst>
      <p:ext uri="{BB962C8B-B14F-4D97-AF65-F5344CB8AC3E}">
        <p14:creationId xmlns:p14="http://schemas.microsoft.com/office/powerpoint/2010/main" val="58615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i="1" dirty="0" err="1"/>
              <a:t>Webgl</a:t>
            </a:r>
            <a:r>
              <a:rPr lang="fr-CA" dirty="0"/>
              <a:t> et le maillage triangulaire (1)</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En </a:t>
            </a:r>
            <a:r>
              <a:rPr lang="fr-CA" sz="2000" b="1" i="1" dirty="0" err="1"/>
              <a:t>WebGL</a:t>
            </a:r>
            <a:r>
              <a:rPr lang="fr-CA" sz="2000" dirty="0"/>
              <a:t>, on utilise habituellement la technique de triangulation pour définir le maillage d’un objet 3D complexe. En fait, un objet 3D complexe est un ensemble de vertex qui forment des triangles. Nous étudierons cela plus tard.</a:t>
            </a:r>
          </a:p>
        </p:txBody>
      </p:sp>
      <p:pic>
        <p:nvPicPr>
          <p:cNvPr id="1029" name="Picture 5"/>
          <p:cNvPicPr>
            <a:picLocks noChangeAspect="1" noChangeArrowheads="1"/>
          </p:cNvPicPr>
          <p:nvPr/>
        </p:nvPicPr>
        <p:blipFill>
          <a:blip r:embed="rId2" cstate="print"/>
          <a:srcRect/>
          <a:stretch>
            <a:fillRect/>
          </a:stretch>
        </p:blipFill>
        <p:spPr bwMode="auto">
          <a:xfrm>
            <a:off x="1115616" y="2708920"/>
            <a:ext cx="7678291" cy="27789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i="1" dirty="0" err="1"/>
              <a:t>Webgl</a:t>
            </a:r>
            <a:r>
              <a:rPr lang="fr-CA" dirty="0"/>
              <a:t> et le maillage triangulaire (2)</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Une fois que le maillage a été créé, on colore ou on place une texture sur chaque triangle. Plus il y a de triangles et plus l’objet 3D est </a:t>
            </a:r>
            <a:r>
              <a:rPr lang="fr-CA" sz="2000"/>
              <a:t>précis.</a:t>
            </a:r>
            <a:endParaRPr lang="fr-CA" sz="2000" dirty="0"/>
          </a:p>
        </p:txBody>
      </p:sp>
      <p:pic>
        <p:nvPicPr>
          <p:cNvPr id="4" name="Picture 2"/>
          <p:cNvPicPr>
            <a:picLocks noChangeAspect="1" noChangeArrowheads="1"/>
          </p:cNvPicPr>
          <p:nvPr/>
        </p:nvPicPr>
        <p:blipFill>
          <a:blip r:embed="rId2" cstate="print"/>
          <a:srcRect/>
          <a:stretch>
            <a:fillRect/>
          </a:stretch>
        </p:blipFill>
        <p:spPr bwMode="auto">
          <a:xfrm>
            <a:off x="755576" y="2420888"/>
            <a:ext cx="7920880" cy="303074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POINTS</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Pour dessiner chaque vertex en tant que point (en tant que </a:t>
            </a:r>
            <a:r>
              <a:rPr lang="fr-CA" sz="2000" dirty="0" err="1"/>
              <a:t>voxel</a:t>
            </a:r>
            <a:r>
              <a:rPr lang="fr-CA" sz="2000" dirty="0"/>
              <a:t>). Par exemple, s’il y a 6 vertex dans le tableau de vertex cela va donner 6 points (6 </a:t>
            </a:r>
            <a:r>
              <a:rPr lang="fr-CA" sz="2000" dirty="0" err="1"/>
              <a:t>voxels</a:t>
            </a:r>
            <a:r>
              <a:rPr lang="fr-CA" sz="2000" dirty="0"/>
              <a:t>). </a:t>
            </a:r>
          </a:p>
        </p:txBody>
      </p:sp>
      <p:sp>
        <p:nvSpPr>
          <p:cNvPr id="17" name="Ellipse 16"/>
          <p:cNvSpPr/>
          <p:nvPr/>
        </p:nvSpPr>
        <p:spPr>
          <a:xfrm>
            <a:off x="1979712" y="321297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Ellipse 19"/>
          <p:cNvSpPr/>
          <p:nvPr/>
        </p:nvSpPr>
        <p:spPr>
          <a:xfrm>
            <a:off x="3275856" y="357301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Ellipse 20"/>
          <p:cNvSpPr/>
          <p:nvPr/>
        </p:nvSpPr>
        <p:spPr>
          <a:xfrm>
            <a:off x="4427984" y="371703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2" name="Ellipse 21"/>
          <p:cNvSpPr/>
          <p:nvPr/>
        </p:nvSpPr>
        <p:spPr>
          <a:xfrm>
            <a:off x="3419872" y="299695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Ellipse 22"/>
          <p:cNvSpPr/>
          <p:nvPr/>
        </p:nvSpPr>
        <p:spPr>
          <a:xfrm>
            <a:off x="3635896" y="465313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Ellipse 23"/>
          <p:cNvSpPr/>
          <p:nvPr/>
        </p:nvSpPr>
        <p:spPr>
          <a:xfrm>
            <a:off x="2741712" y="397497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a:t>lines</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Pour relier 2 vertex consécutifs à l’aide d’une droite. Par exemple, s’il y a 6 vertex dans le tableau de vertex cela va </a:t>
            </a:r>
            <a:r>
              <a:rPr lang="fr-CA" sz="2000"/>
              <a:t>donner 3 </a:t>
            </a:r>
            <a:r>
              <a:rPr lang="fr-CA" sz="2000" dirty="0"/>
              <a:t>droites différentes. Le nombre de vertex doit être pair.</a:t>
            </a:r>
          </a:p>
        </p:txBody>
      </p:sp>
      <p:grpSp>
        <p:nvGrpSpPr>
          <p:cNvPr id="14" name="Groupe 13"/>
          <p:cNvGrpSpPr/>
          <p:nvPr/>
        </p:nvGrpSpPr>
        <p:grpSpPr>
          <a:xfrm>
            <a:off x="2195736" y="2780928"/>
            <a:ext cx="5462063" cy="1861663"/>
            <a:chOff x="2195736" y="2780928"/>
            <a:chExt cx="5462063" cy="1861663"/>
          </a:xfrm>
        </p:grpSpPr>
        <p:cxnSp>
          <p:nvCxnSpPr>
            <p:cNvPr id="5" name="Connecteur droit 4"/>
            <p:cNvCxnSpPr/>
            <p:nvPr/>
          </p:nvCxnSpPr>
          <p:spPr>
            <a:xfrm>
              <a:off x="2195736" y="2780928"/>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355976" y="3212976"/>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6588224" y="3501008"/>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a:t>Line_strip</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Pour relier chaque vertex à l’aide de droites consécutives (la fin de la droite précédente est le début de la droite suivante). Par exemple, s’il y a 6 vertex dans le tableau de vertex cela va donner 5 droites.</a:t>
            </a:r>
          </a:p>
        </p:txBody>
      </p:sp>
      <p:sp>
        <p:nvSpPr>
          <p:cNvPr id="4098" name="AutoShape 2" descr="data:image/jpeg;base64,/9j/4AAQSkZJRgABAQAAAQABAAD/2wCEAAkGBxIHEhITExMWExIWGBkaFAwYGBogGRkaHhcZFiAhHhkbHCggHhslJxciIz0hJSkrLi4uHis3OD8uPDQvLi0BCgoKDg0OGg8PGzglHyU3Mzc3NzA3NzA4Nzc3ODQyNzc3NzczLDc3NTU3MCw3NzgrLCwsKy83KysrNCwtMjcsOP/AABEIAFQA7AMBIgACEQEDEQH/xAAbAAEBAQEBAQEBAAAAAAAAAAAABQQGAgMBB//EADYQAAIBAgUCBQMDAgUFAAAAAAECAwARBAUSITETQQYiMlFhFBVxI0JSgZElM3Kh0URigqKx/8QAFwEBAQEBAAAAAAAAAAAAAAAAAAIDAf/EACARAQADAAICAgMAAAAAAAAAAAABAhEDURIhMfFBYXH/2gAMAwEAAhEDEQA/AP7jSlKBSlKBXiaTpKzWvYE2/AvXulBw6+IcQBhy0qAtDhpjHpH6pnm0FFJItoFgCOSwJrpc2xbNh5Gw8iFwdKvqXSGDhWFybahuLHvtX2wuVQ4RY1WNdMd+kCL6L9lJ9I7WHao3iuX7BgiIIUkGpVEDjUDqb+PLEk8e5rlpyNlpxcc8t4pX5nv03+Hc1TMI1vJqkOvytoDnQ5RjZCQVB21LtxXOt4hxLGfTLGSI8XIqaRaI4eZUUN3IkBN72IsbV0PhnTi4YcQY1SV4lVlXhQpY6QOwBJ2/vxWvF5VDjFkVo1tLYS2Fi4HZiN2Hax7bUidjU3rNbTWfw04aXrorWtqUG35F6+lBtSupKUpQK5tM1m6UUxkQLJidJQrxH1GjCg6hZvLck378dukrCMogsVMSMpdn0MAwDNuSA17XO+3vQc/gPEUgxTLLLGISMUWQgL0RBJGilmvwwcm5+LVr8Z5s+Tosok0Rosjy6emX0qF9KyEXtftvxVjE5ZDig4aNTrtrNhdgpBAY8kbcGuX8Z50+CxWEiXDxTAlSzutymuQILHhL22J5I+Km1orGy24OC3Nfwrm+/mc+Pa74hzT6HC4qWIqzwo5tyFYLfzAe1wbe1S8vzefVGGlWVRiWgaUKoEgMXUDC3BU+XbY710eGwaYYMqrYMzMw5uWNze9fIZXCrRMEC9LV00XZVLCxOkbXtte21z7mqYtlKUoFKUoJ2d4h4EQRkKzyRp1CL6QW3NjtewIHyRXOZjn08EswinSSJWVGlKKBE7zIllsfPoVmLX2BA43A6zHYNMehRxdbg82IIIYEEbggi968fbIAWbox6muGbQt2B5ubb3+aDD4czX65LPIjyB5VUiwLrHIY9YUduLkbXrDl+dNFiZY8RKAtpXQgxdNUSRU8zA6lYagLNYHf2NXocvigfWqKrBAgIFrICWsBwBc9q5PwpipM+kxQnwcccWsETKthIyubAvxLYre42/vUzaImI7bcfBa9LXjMrm+++u2rxnns2UOOmyqFglmEbAEzMjxKIx7X19rm7C3zvhzZ4ZJ43BfRJZWVT6SiOAbC1xrI/AFV5sMk5UuisVN1LAEqfcX4PyK8YXBJhdeketi7E7kse9z+APwKpi0UpSgUpSgUpSgVDwI+8zfUE3gi1Lh17O3paX5H7V+NR3uLfucynMX+jjJGpb4iZTYxxnYC43DybgW4AY+17EUawqFUBVUAKoFgANgAPagitfJJ7/8ATYht/aKY9/8ARJ/s9udW12vhjcImOjeORQ0bgqyHuD+N/wCtYMkxToXw0zFpogCJSLdWMkhX221bWa3BHYEUFalKUClKUClKUGTNMeMujaQgseEiX1Ox2VR8k7Vjy/Jx0ZFxAEkk9ziD2JItpU7HQo8o77X5Jr5ZePvM31J3gjuuGXsxOzS/IPpX4ud9QtcoI+RYp4i2FmYvNEoInYW60ZuA+wALC1mtwbHYMKsVMzvANiQskVhiYrmFjwb21Ix/g9rH22PYVpy3HLmMayLcXuCh9SsDYqw7MCLGg1UpSgUpSgUpWPNswGWxNIVLnhIVtqdzsqrfa5P9uaDDnOIbGOMHExV3XVNMp80URNr37O5BVfwx/bVbDwLhlVEUKigBYwLAACwAHYVjybAHBqzSENPIdU0g4Lew76FHlHwPe9UKBSlKBSlKBSlKBWLNseMvj1adbkhY4Ry7nhb9vk9gCe1bCbf81DylfvEoxjf5QUrhE3Hlb1SEfyewtfcKO2pqDbkuXnL4/OweZzrmmAtrcgA2HZRYADsAKoUpQKmZ5gnnVZYQPqIrtFc2DX9SMeyuBb4IB7VTpQZctx6ZlGsiXsb3UizKwNirDsykEEe4rVULF/4JMZhf6eYqJ12tE/CyD4a4VueFO3mJu0ClKUComcSHMpBg0JCkasTIP2xm4CX7NJYjbcKCdtq25xmH26PUF1yMQsUP83PpF+w7k9gCe1MnwBwEdmbXK51TTWtqc8kDso4A7ACg2RoIgFUAKAAFHAA2AA9q9UpQKhY4/Y5uvxhpbDEDtG+yrJ8KfS3/AInazE3a8TRLOpVgGVgQyEXBB2IIPIoPdKi5LKcA5wchY6Fvh52NzJGNrEk3LpsCTyCp7mrVApSlA4qFlg+9yjFE3gUWwi+97hpT76hsvstz+6v3OG+6yfRqTosGxTg20xm9kuNw0ljxuFBO11vbVQgAAsBsAOBQftKUoFKUoFKUoFKVPzrHtgU/TUPO50wwk2DP8nkIOSbbAUGPNf8AGJfpRvCoDYpuxB3WL518sOy/6hVwC1Ysoy8ZbGE1F3JLSTm2p3PqY22F/YbAWA4rbQKUpQKUpQfOeFcQrI6hkYEMhFwQRYgj2NSsmnODc4SQksi6oZWNzJFe3J3LpcK35U96s1OzvL2xyAxkLPGdcMp4D2I3typBKn4Pvago1+OwQEkgAbljwBWTKswGZRhwpRgSrwt6kcGzKfx7jYjcVOzM/eZThQLwqAcU3Y33WL51csP42H7qD1k6nNZPq2BCWK4WM9oyd5Lfyk2/C2G12q3SlApSlApSlBgzjAHHINBCTIdcMp4DD3/7SCVI9ia9ZRmAzKMPpKNuskBtqRxsym223v3FjW2oWar9nlOLH+UVC4tN/SPTIB2KXN7cqd76QKC7WDOMwOXx3VdcrHTDBe2tzwL9h3J7AE1taQKCxICgXLX2tze/tUbKIjmUhxjg2I04aMj0Rnl7chpLA/ChRtvQbcoy/wC3JYtrkYlpZyN3c8m1zYdgOwAFbqUoFKUoFKUoFKlYPPI59RcpEplaKHW4DSMraDZSB+4EAAm/NZvDHiFs8MoaNYilv0xIWcXLAakMa6QdFwdwd/agsYyUwRuyrrZVJEY/cQLgf1rmvBk0udM+KxMJjlX9OJGBARLAtpDC4LEC576VHarGdZ0mWJKRpkmSNpBggw6jgDsou39bGv3IczObRdQhAdTLZJNY2NvUVUg/BG1TMTsTravJWOO1Jrsznvr7UqVzT+JpGkdI8Nr2mELGS3UkhtqVhoOi99j5uN7VewOKXHRxypfRIiut+bMAw/8AtUxfelKUClKUClc/mPiJ8KuIZYQyxSJGGLkBmIBYm0baVUMN97m/Frmvl2J+tijk8vnUN5W1LuL7NYXHzYUHLeMMZiMglWXCQNK06lZUAYrqW2hrLw1mIvtcAX4FulyjADL4wtyzHzSSn1O53Zj8k9uANhsKj5t4sXCvhhCIp4ptd8X1rRoVaJQutUYFm6mwJHpNWs2x322J5dJfSBaMEC5JCgXOwuSN6mImJmdbX5KW461iuTG7Pf1+mulQ8Ln7SSRJJDo1vJEzB9WmVBrA9IurKCQ23G4q5VMSlKUClKnSZkRO0KRl9EXUkYEAjUxVFUHYltD8kW0j3oKNfhGrY7j2rlZPGDdPAyLCoXFRly8kpVY94gF1CNgWbq7X0+k10+InTDKXdlRF3aRiAAPknYUHDsszYkZa0DNgb36ltjFbUIyeOmD5bc2FuK7yoKeIupixhwqdNlUpiTLYyXXX+muizgfDVtznMWwHSEcXVklfQkeoKNkaQktY22Q9jvb81NYmN2dbc3JS/j418cjP7PajSo2RZ+M3awjKK0MM8Tk31pIDyLeVlK2I35BB9rNUxKUpQKUpQR/Dw6bYuMelJ20j21qsp/8AZzXwlylMDJEVeUtJIgeRpGZiqLI6pcnZLkmw5vSlBaxMIxCspLAEW1KSGH4I3BqVgssXAzqFeSwSRirOTrZ3W7PfdmGmw9gTalKDJnuWR5ZHiMVFqWYLIUbUSEaTSGZFOwY2B/I/NX8FhVwUccSCyRqqKPZVAUf7ClKD7UpSgUpSg5vD4L6jE42LXIqXhlBRypDOjowBX9p6YNve9bMhwK4F5lQsI06cccOolEVEuNKngnWbnk7ewpSg05plMeaaRIX0jmJXYK1iG8wB3FxWbAYJcwwzJKWcSNIWJY3F5CQFI3ULta3FhSlBkjy9MPisPENRREln8xuzSswTUzHc7SN/f8V0dKUClKUCoONXpY+IKSPqIJFkIO/6TKUIPYjrvv8APxSlB6TwrAkUUF5ejGAFh6r6SAwYBt/MBbv22rZkQPSuWZizyMSxva8jGw9lHAHYClKDJnmVJIJJy0nUjSRoxrOlH6bLqVeAwB5+a1Y3J48bHHGxk/TtplDsH9JS+sG5JBIJ73r9pQT/AA/h1TEYrSNKwiLDxRD0rGsYkFh7kyc+wH9egpSgUpSgUpSg/9k=">
            <a:hlinkClick r:id="rId2"/>
          </p:cNvPr>
          <p:cNvSpPr>
            <a:spLocks noChangeAspect="1" noChangeArrowheads="1"/>
          </p:cNvSpPr>
          <p:nvPr/>
        </p:nvSpPr>
        <p:spPr bwMode="auto">
          <a:xfrm>
            <a:off x="38100" y="-479425"/>
            <a:ext cx="2809875" cy="1009650"/>
          </a:xfrm>
          <a:prstGeom prst="rect">
            <a:avLst/>
          </a:prstGeom>
          <a:noFill/>
        </p:spPr>
        <p:txBody>
          <a:bodyPr vert="horz" wrap="square" lIns="91440" tIns="45720" rIns="91440" bIns="45720" numCol="1" anchor="t" anchorCtr="0" compatLnSpc="1">
            <a:prstTxWarp prst="textNoShape">
              <a:avLst/>
            </a:prstTxWarp>
          </a:bodyPr>
          <a:lstStyle/>
          <a:p>
            <a:endParaRPr lang="fr-CA"/>
          </a:p>
        </p:txBody>
      </p:sp>
      <p:grpSp>
        <p:nvGrpSpPr>
          <p:cNvPr id="14" name="Groupe 13"/>
          <p:cNvGrpSpPr/>
          <p:nvPr/>
        </p:nvGrpSpPr>
        <p:grpSpPr>
          <a:xfrm>
            <a:off x="2195736" y="2780928"/>
            <a:ext cx="5462063" cy="1861663"/>
            <a:chOff x="2195736" y="2780928"/>
            <a:chExt cx="5462063" cy="1861663"/>
          </a:xfrm>
        </p:grpSpPr>
        <p:cxnSp>
          <p:nvCxnSpPr>
            <p:cNvPr id="7" name="Connecteur droit 6"/>
            <p:cNvCxnSpPr/>
            <p:nvPr/>
          </p:nvCxnSpPr>
          <p:spPr>
            <a:xfrm>
              <a:off x="2195736" y="2780928"/>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355976" y="3212976"/>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6588224" y="3501008"/>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3275856" y="3212976"/>
              <a:ext cx="1080120" cy="720080"/>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5436096" y="3501008"/>
              <a:ext cx="1152128" cy="864096"/>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a:t>Line_LOOP</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Même chose que LINE_STRIP sauf que le dernier vertex rejoint le premier vertex par une droite. Par exemple, s’il y a 6 vertex dans le tableau de vertex cela va donner 6 droites.</a:t>
            </a:r>
          </a:p>
        </p:txBody>
      </p:sp>
      <p:grpSp>
        <p:nvGrpSpPr>
          <p:cNvPr id="17" name="Groupe 16"/>
          <p:cNvGrpSpPr/>
          <p:nvPr/>
        </p:nvGrpSpPr>
        <p:grpSpPr>
          <a:xfrm>
            <a:off x="2195736" y="2780928"/>
            <a:ext cx="5462063" cy="1861663"/>
            <a:chOff x="2195736" y="2780928"/>
            <a:chExt cx="5462063" cy="1861663"/>
          </a:xfrm>
        </p:grpSpPr>
        <p:cxnSp>
          <p:nvCxnSpPr>
            <p:cNvPr id="9" name="Connecteur droit 8"/>
            <p:cNvCxnSpPr/>
            <p:nvPr/>
          </p:nvCxnSpPr>
          <p:spPr>
            <a:xfrm>
              <a:off x="2195736" y="2780928"/>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4355976" y="3212976"/>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588224" y="3501008"/>
              <a:ext cx="1069575" cy="114158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3275856" y="3212976"/>
              <a:ext cx="1080120" cy="720080"/>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V="1">
              <a:off x="5436096" y="3501008"/>
              <a:ext cx="1152128" cy="864096"/>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2195736" y="2780928"/>
              <a:ext cx="5462063" cy="1861663"/>
            </a:xfrm>
            <a:prstGeom prst="line">
              <a:avLst/>
            </a:prstGeom>
            <a:ln w="25400">
              <a:solidFill>
                <a:srgbClr val="FF0000"/>
              </a:solidFill>
              <a:round/>
              <a:headEnd type="ova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triangles</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Pour relier 3 vertex consécutifs à l’aide d’un triangle plein. Par exemple, s’il y a 6 vertex dans le tableau de vertex cela va donner 2 triangles pleins différents. Le nombre de vertex doit être divisible par 3.</a:t>
            </a:r>
          </a:p>
          <a:p>
            <a:endParaRPr lang="fr-CA" sz="2000" dirty="0"/>
          </a:p>
        </p:txBody>
      </p:sp>
      <p:pic>
        <p:nvPicPr>
          <p:cNvPr id="2049" name="Picture 1"/>
          <p:cNvPicPr>
            <a:picLocks noChangeAspect="1" noChangeArrowheads="1"/>
          </p:cNvPicPr>
          <p:nvPr/>
        </p:nvPicPr>
        <p:blipFill>
          <a:blip r:embed="rId2" cstate="print"/>
          <a:srcRect/>
          <a:stretch>
            <a:fillRect/>
          </a:stretch>
        </p:blipFill>
        <p:spPr bwMode="auto">
          <a:xfrm>
            <a:off x="1907704" y="2852936"/>
            <a:ext cx="5761484" cy="281569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a:t>Triangle_sTRIP</a:t>
            </a:r>
            <a:endParaRPr lang="fr-CA" b="1" i="1" dirty="0"/>
          </a:p>
        </p:txBody>
      </p:sp>
      <p:sp>
        <p:nvSpPr>
          <p:cNvPr id="3" name="Espace réservé du contenu 2"/>
          <p:cNvSpPr>
            <a:spLocks noGrp="1"/>
          </p:cNvSpPr>
          <p:nvPr>
            <p:ph sz="quarter" idx="13"/>
          </p:nvPr>
        </p:nvSpPr>
        <p:spPr>
          <a:xfrm>
            <a:off x="609600" y="1600200"/>
            <a:ext cx="8210872" cy="1540768"/>
          </a:xfrm>
        </p:spPr>
        <p:txBody>
          <a:bodyPr>
            <a:normAutofit/>
          </a:bodyPr>
          <a:lstStyle/>
          <a:p>
            <a:r>
              <a:rPr lang="fr-CA" sz="2000" dirty="0"/>
              <a:t>Les 3 premiers vertex forment un triangle plein. Chacun des autres vertex forment un triangle plein mais à partir des deux vertex précédents. S’il y a 6 vertex dans le tableau de vertex cela va donner 4 triangles pleins.</a:t>
            </a:r>
          </a:p>
          <a:p>
            <a:endParaRPr lang="fr-CA" sz="2000" dirty="0"/>
          </a:p>
        </p:txBody>
      </p:sp>
      <p:pic>
        <p:nvPicPr>
          <p:cNvPr id="1029" name="Picture 5"/>
          <p:cNvPicPr>
            <a:picLocks noChangeAspect="1" noChangeArrowheads="1"/>
          </p:cNvPicPr>
          <p:nvPr/>
        </p:nvPicPr>
        <p:blipFill>
          <a:blip r:embed="rId2" cstate="print"/>
          <a:srcRect/>
          <a:stretch>
            <a:fillRect/>
          </a:stretch>
        </p:blipFill>
        <p:spPr bwMode="auto">
          <a:xfrm>
            <a:off x="1619672" y="3068960"/>
            <a:ext cx="6038850" cy="30765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a:t>Triangle_FAN</a:t>
            </a:r>
            <a:endParaRPr lang="fr-CA" b="1" i="1" dirty="0"/>
          </a:p>
        </p:txBody>
      </p:sp>
      <p:sp>
        <p:nvSpPr>
          <p:cNvPr id="3" name="Espace réservé du contenu 2"/>
          <p:cNvSpPr>
            <a:spLocks noGrp="1"/>
          </p:cNvSpPr>
          <p:nvPr>
            <p:ph sz="quarter" idx="13"/>
          </p:nvPr>
        </p:nvSpPr>
        <p:spPr>
          <a:xfrm>
            <a:off x="611560" y="1556792"/>
            <a:ext cx="4682480" cy="2016224"/>
          </a:xfrm>
        </p:spPr>
        <p:txBody>
          <a:bodyPr>
            <a:normAutofit/>
          </a:bodyPr>
          <a:lstStyle/>
          <a:p>
            <a:r>
              <a:rPr lang="fr-CA" sz="2000" dirty="0"/>
              <a:t>Semblable à TRIANGLE_STRIP sauf que le 1</a:t>
            </a:r>
            <a:r>
              <a:rPr lang="fr-CA" sz="2000" baseline="30000" dirty="0"/>
              <a:t>er</a:t>
            </a:r>
            <a:r>
              <a:rPr lang="fr-CA" sz="2000" dirty="0"/>
              <a:t> vertex sert de point de ralliement pour tous les triangles pleins. S’il y a 6 vertex dans le tableau de vertex cela va donner 4 triangles pleins.</a:t>
            </a:r>
          </a:p>
          <a:p>
            <a:endParaRPr lang="fr-CA" sz="2000" dirty="0"/>
          </a:p>
        </p:txBody>
      </p:sp>
      <p:pic>
        <p:nvPicPr>
          <p:cNvPr id="20482" name="Picture 2"/>
          <p:cNvPicPr>
            <a:picLocks noChangeAspect="1" noChangeArrowheads="1"/>
          </p:cNvPicPr>
          <p:nvPr/>
        </p:nvPicPr>
        <p:blipFill>
          <a:blip r:embed="rId2" cstate="print"/>
          <a:srcRect/>
          <a:stretch>
            <a:fillRect/>
          </a:stretch>
        </p:blipFill>
        <p:spPr bwMode="auto">
          <a:xfrm>
            <a:off x="5508104" y="1196752"/>
            <a:ext cx="2828925" cy="47815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LE DESSIN DES COURBES</a:t>
            </a:r>
            <a:endParaRPr lang="fr-CA" b="1" i="1" dirty="0"/>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En </a:t>
            </a:r>
            <a:r>
              <a:rPr lang="fr-CA" sz="2000" b="1" dirty="0" err="1"/>
              <a:t>WebGL</a:t>
            </a:r>
            <a:r>
              <a:rPr lang="fr-CA" sz="2000" dirty="0"/>
              <a:t>, il n’existe pas de type de dessin pour dessiner des courbes. La manière que l’on procède habituellement pour dessiner des courbes, c’est qu’on crée plusieurs vertex et on les relie par des droites.</a:t>
            </a:r>
          </a:p>
          <a:p>
            <a:r>
              <a:rPr lang="fr-CA" sz="2000" dirty="0"/>
              <a:t>Par exemple, pour dessiner le cercle vide, j’ai défini 360 vertex et j’ai rejoint ces vertex par des droites (LINE_LOOP).</a:t>
            </a:r>
          </a:p>
          <a:p>
            <a:r>
              <a:rPr lang="fr-CA" sz="2000" dirty="0"/>
              <a:t>Ici, il y a tellement de vertex qu’on ne voit pas les droites qui relient les vertex et on a réellement l’impression que c’est un cercle.</a:t>
            </a:r>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3209</TotalTime>
  <Words>498</Words>
  <Application>Microsoft Office PowerPoint</Application>
  <PresentationFormat>Affichage à l'écran (4:3)</PresentationFormat>
  <Paragraphs>26</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Arial Narrow</vt:lpstr>
      <vt:lpstr>Horizon</vt:lpstr>
      <vt:lpstr>7-3 : webgl et les types de dessin</vt:lpstr>
      <vt:lpstr>POINTS</vt:lpstr>
      <vt:lpstr>lines</vt:lpstr>
      <vt:lpstr>Line_strip</vt:lpstr>
      <vt:lpstr>Line_LOOP</vt:lpstr>
      <vt:lpstr>triangles</vt:lpstr>
      <vt:lpstr>Triangle_sTRIP</vt:lpstr>
      <vt:lpstr>Triangle_FAN</vt:lpstr>
      <vt:lpstr>LE DESSIN DES COURBES</vt:lpstr>
      <vt:lpstr>Webgl et le maillage triangulaire (1)</vt:lpstr>
      <vt:lpstr>Webgl et le maillage triangulaire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dc:creator>
  <cp:lastModifiedBy>Ronald Jean-Julien</cp:lastModifiedBy>
  <cp:revision>530</cp:revision>
  <dcterms:created xsi:type="dcterms:W3CDTF">2013-01-17T15:51:46Z</dcterms:created>
  <dcterms:modified xsi:type="dcterms:W3CDTF">2020-03-11T17:07:47Z</dcterms:modified>
</cp:coreProperties>
</file>