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sldIdLst>
    <p:sldId id="256" r:id="rId2"/>
    <p:sldId id="257" r:id="rId3"/>
    <p:sldId id="258" r:id="rId4"/>
    <p:sldId id="285" r:id="rId5"/>
    <p:sldId id="260" r:id="rId6"/>
    <p:sldId id="259" r:id="rId7"/>
    <p:sldId id="261" r:id="rId8"/>
    <p:sldId id="286" r:id="rId9"/>
    <p:sldId id="287" r:id="rId10"/>
    <p:sldId id="288" r:id="rId11"/>
    <p:sldId id="289" r:id="rId12"/>
    <p:sldId id="290" r:id="rId13"/>
    <p:sldId id="262" r:id="rId14"/>
    <p:sldId id="263" r:id="rId15"/>
    <p:sldId id="264" r:id="rId16"/>
    <p:sldId id="265" r:id="rId17"/>
    <p:sldId id="266" r:id="rId18"/>
    <p:sldId id="267" r:id="rId19"/>
    <p:sldId id="291" r:id="rId20"/>
    <p:sldId id="292" r:id="rId21"/>
    <p:sldId id="268" r:id="rId22"/>
    <p:sldId id="269" r:id="rId23"/>
    <p:sldId id="270" r:id="rId24"/>
    <p:sldId id="271" r:id="rId25"/>
    <p:sldId id="272" r:id="rId26"/>
    <p:sldId id="273" r:id="rId27"/>
    <p:sldId id="293" r:id="rId28"/>
    <p:sldId id="274" r:id="rId29"/>
    <p:sldId id="275" r:id="rId30"/>
    <p:sldId id="276" r:id="rId31"/>
    <p:sldId id="277" r:id="rId32"/>
    <p:sldId id="294" r:id="rId33"/>
    <p:sldId id="295" r:id="rId34"/>
    <p:sldId id="278" r:id="rId35"/>
    <p:sldId id="279" r:id="rId36"/>
    <p:sldId id="280" r:id="rId37"/>
    <p:sldId id="281" r:id="rId38"/>
    <p:sldId id="296" r:id="rId39"/>
    <p:sldId id="297" r:id="rId40"/>
    <p:sldId id="282" r:id="rId41"/>
    <p:sldId id="283" r:id="rId42"/>
    <p:sldId id="284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Présenté par Ronald Jean-Julien</a:t>
            </a:r>
          </a:p>
          <a:p>
            <a:r>
              <a:rPr lang="fr-CA" sz="2400" dirty="0"/>
              <a:t>420-P46: Programmation 3D </a:t>
            </a:r>
          </a:p>
          <a:p>
            <a:r>
              <a:rPr lang="fr-CA" sz="2400" dirty="0"/>
              <a:t>Hiver 2020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1- Les dessins 2D– Partie 1</a:t>
            </a:r>
          </a:p>
        </p:txBody>
      </p:sp>
    </p:spTree>
    <p:extLst>
      <p:ext uri="{BB962C8B-B14F-4D97-AF65-F5344CB8AC3E}">
        <p14:creationId xmlns:p14="http://schemas.microsoft.com/office/powerpoint/2010/main" val="58615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Rectangle vide </a:t>
            </a:r>
            <a:br>
              <a:rPr lang="fr-CA" dirty="0"/>
            </a:br>
            <a:r>
              <a:rPr lang="fr-CA" dirty="0"/>
              <a:t>avec coins arrondis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654061"/>
            <a:ext cx="7416824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rectangle plein avec contour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objC2D.moveTo(50,250);  objC2D.lineTo(50,300);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objC2D.lineTo(250,300);  objC2D.lineTo(250,250);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tracé du rectangle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objC2D.closePath();  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Fermer le tracé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des segments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20;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des segments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objC2D.lineJoin = 'round'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Rencontre de 2 </a:t>
            </a:r>
            <a:r>
              <a:rPr lang="fr-CA" sz="1400" b="1" i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segments arrondis 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contour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933056"/>
            <a:ext cx="3714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styles de segment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254329"/>
            <a:ext cx="7416824" cy="35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Style: 5 pleins, 5 vides, 5 pleins, 5 vides,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objC2D.moveTo(50,50);  objC2D.lineTo(250, 50);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objC2D.setLineDash([5]);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Style: 10 pleins, 5 vides, 10 pleins, 5 vides,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objC2D.moveTo(50,100);  objC2D.lineTo(250, 100);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objC2D.setLineDash([10,5]);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La méthode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setLineDash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définit le modèle à utiliser pour les pointillés lors du dessin de la ligne, en utilisant un tableau de valeurs qui spécifie les longueurs des alternances entre pleins et creux.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492896"/>
            <a:ext cx="26479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styles de segment (2)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577494"/>
            <a:ext cx="7416824" cy="287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Style: 10 pleins, 5 vides, 5 pleins, 10 vides,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objC2D.moveTo(50,150);  objC2D.lineTo(250,150);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objC2D.setLineDash([10,5,5,10]);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Segment plein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objC2D.moveTo(50,200);  objC2D.lineTo(250, 200);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64904"/>
            <a:ext cx="2714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rectangulaires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En 2D, il arrive fréquemment que l’on ait des rectangles à tracer. Plusieurs fonctions ont été définies pour les tracés rectangulaires.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</a:t>
            </a:r>
            <a:r>
              <a:rPr lang="fr-CA" b="1" dirty="0"/>
              <a:t> : </a:t>
            </a:r>
            <a:r>
              <a:rPr lang="fr-CA" dirty="0"/>
              <a:t>Pour définir un tracé rectangulaire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Pour définir et remplir un tracé rectangulaire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strokeRect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Pour définir et dessiner les contours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clearRect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</a:t>
            </a:r>
            <a:r>
              <a:rPr lang="fr-CA" i="1" dirty="0">
                <a:solidFill>
                  <a:schemeClr val="tx2"/>
                </a:solidFill>
              </a:rPr>
              <a:t>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Pour effacer un rectangle sur le canevas</a:t>
            </a:r>
          </a:p>
          <a:p>
            <a:pPr>
              <a:buNone/>
            </a:pPr>
            <a:endParaRPr lang="fr-CA" dirty="0"/>
          </a:p>
          <a:p>
            <a:endParaRPr lang="fr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TRACÉS RECTANGULAIRES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628800"/>
            <a:ext cx="74168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	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Définir un tracé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objC2D.rect(50,50, 200,100);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Un  tracé rectangulaire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purple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Couleur de remplissage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             	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Remplissage du tracé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611560" y="2996371"/>
            <a:ext cx="74168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purple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          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Couleur de remplissage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50,50, 200,100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   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Définition</a:t>
            </a:r>
            <a:r>
              <a:rPr kumimoji="0" lang="fr-CA" sz="1400" b="1" i="1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et remplissage 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du tracé rectangulaire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933056"/>
            <a:ext cx="2200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CURVILIGNES (les courbes)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En 2D, il existe quatre types de tracés curvilignes (de courbes)</a:t>
            </a:r>
          </a:p>
          <a:p>
            <a:pPr lvl="1"/>
            <a:r>
              <a:rPr lang="fr-CA" dirty="0"/>
              <a:t>Les arcs de cercle</a:t>
            </a:r>
          </a:p>
          <a:p>
            <a:pPr lvl="1"/>
            <a:r>
              <a:rPr lang="fr-CA" dirty="0"/>
              <a:t>Les ellipses</a:t>
            </a:r>
          </a:p>
          <a:p>
            <a:pPr lvl="1"/>
            <a:r>
              <a:rPr lang="fr-CA" dirty="0"/>
              <a:t>Les courbes de Bézier quadratiques</a:t>
            </a:r>
          </a:p>
          <a:p>
            <a:pPr lvl="1"/>
            <a:r>
              <a:rPr lang="fr-CA" dirty="0"/>
              <a:t>Les courbes de Bézier cubiques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arcs de cercle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.arc(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</a:t>
            </a:r>
            <a:r>
              <a:rPr lang="fr-CA" dirty="0">
                <a:solidFill>
                  <a:schemeClr val="tx2"/>
                </a:solidFill>
              </a:rPr>
              <a:t>, fltAngle1, fltAngle2, 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définir un arc de cercle.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centre du cercle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 err="1">
                <a:solidFill>
                  <a:schemeClr val="tx2"/>
                </a:solidFill>
              </a:rPr>
              <a:t>intRayon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: Le rayon du cercle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(fltAngle1, fltAngle2) : </a:t>
            </a:r>
            <a:r>
              <a:rPr lang="fr-CA" dirty="0"/>
              <a:t>L’angle de début et l’angle de fin de l’arc par rapport au cercle (mesurés en radians)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 err="1"/>
              <a:t>true</a:t>
            </a:r>
            <a:r>
              <a:rPr lang="fr-CA" dirty="0"/>
              <a:t> si l’arc doit se dessiner dans le sens antihoraire.</a:t>
            </a:r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arcs de cercle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l-GR" dirty="0"/>
              <a:t>π</a:t>
            </a:r>
            <a:r>
              <a:rPr lang="fr-CA" dirty="0"/>
              <a:t> radians = 180 degrés ou 1 radian =180/</a:t>
            </a:r>
            <a:r>
              <a:rPr lang="el-GR" dirty="0"/>
              <a:t>π</a:t>
            </a:r>
            <a:r>
              <a:rPr lang="fr-CA" dirty="0"/>
              <a:t> ou 1 degré = </a:t>
            </a:r>
            <a:r>
              <a:rPr lang="el-GR" dirty="0"/>
              <a:t>π</a:t>
            </a:r>
            <a:r>
              <a:rPr lang="fr-CA" dirty="0"/>
              <a:t> /180</a:t>
            </a: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525658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D’ARCS DE CERCLE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11695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 0,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2"/>
            <a:ext cx="1631289" cy="1033782"/>
          </a:xfrm>
          <a:prstGeom prst="rect">
            <a:avLst/>
          </a:prstGeom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755576" y="2808220"/>
            <a:ext cx="7416824" cy="11695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 0,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false);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8" name="Imag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0072" y="2852936"/>
            <a:ext cx="1631289" cy="1102587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755576" y="4221088"/>
            <a:ext cx="7416824" cy="16004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‘</a:t>
            </a:r>
            <a:r>
              <a:rPr lang="fr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  <a:endParaRPr kumimoji="0" lang="fr-CA" sz="14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 0,2*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false);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</p:txBody>
      </p:sp>
      <p:pic>
        <p:nvPicPr>
          <p:cNvPr id="11" name="Image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2080" y="4293096"/>
            <a:ext cx="1656184" cy="1512168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16632"/>
            <a:ext cx="23762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Ellipses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.ellipse(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fltRotation</a:t>
            </a:r>
            <a:r>
              <a:rPr lang="fr-CA" dirty="0">
                <a:solidFill>
                  <a:schemeClr val="tx2"/>
                </a:solidFill>
              </a:rPr>
              <a:t>, fltAngle1, fltAngle2, 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définir une ellipse (ou un arc d’ellipse)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centre de l’ellipse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intRayonX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intRayonY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 Les rayons de l’ellipse (horizontal et vertical)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 err="1">
                <a:solidFill>
                  <a:schemeClr val="tx2"/>
                </a:solidFill>
              </a:rPr>
              <a:t>fltRotation</a:t>
            </a:r>
            <a:r>
              <a:rPr lang="fr-CA" dirty="0"/>
              <a:t> : La rotation appliquée à l’ellipse dans le sens horaire avant de la dessiner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(fltAngle1, fltAngle2) : </a:t>
            </a:r>
            <a:r>
              <a:rPr lang="fr-CA" dirty="0"/>
              <a:t>L’angle de début et l’angle de fin de l’ellipse dessinée (mesurés en radians)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 err="1"/>
              <a:t>true</a:t>
            </a:r>
            <a:r>
              <a:rPr lang="fr-CA" dirty="0"/>
              <a:t> si l’ellipse doit se dessiner dans le sens antihoraire.</a:t>
            </a:r>
          </a:p>
          <a:p>
            <a:pPr>
              <a:buNone/>
            </a:pPr>
            <a:endParaRPr lang="fr-CA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DESSINS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En </a:t>
            </a:r>
            <a:r>
              <a:rPr lang="fr-CA" b="1" i="1" dirty="0"/>
              <a:t>HTML5</a:t>
            </a:r>
            <a:r>
              <a:rPr lang="fr-CA" dirty="0"/>
              <a:t>, la balise </a:t>
            </a:r>
            <a:r>
              <a:rPr lang="fr-CA" dirty="0">
                <a:solidFill>
                  <a:srgbClr val="FFC000"/>
                </a:solidFill>
              </a:rPr>
              <a:t>&lt;</a:t>
            </a:r>
            <a:r>
              <a:rPr lang="fr-CA" dirty="0" err="1">
                <a:solidFill>
                  <a:srgbClr val="FFC000"/>
                </a:solidFill>
              </a:rPr>
              <a:t>canvas</a:t>
            </a:r>
            <a:r>
              <a:rPr lang="fr-CA" dirty="0">
                <a:solidFill>
                  <a:srgbClr val="FFC000"/>
                </a:solidFill>
              </a:rPr>
              <a:t>&gt;&lt;/</a:t>
            </a:r>
            <a:r>
              <a:rPr lang="fr-CA" dirty="0" err="1">
                <a:solidFill>
                  <a:srgbClr val="FFC000"/>
                </a:solidFill>
              </a:rPr>
              <a:t>canvas</a:t>
            </a:r>
            <a:r>
              <a:rPr lang="fr-CA" dirty="0">
                <a:solidFill>
                  <a:srgbClr val="FFC000"/>
                </a:solidFill>
              </a:rPr>
              <a:t>&gt; </a:t>
            </a:r>
            <a:r>
              <a:rPr lang="fr-CA" dirty="0"/>
              <a:t>a été ajoutée. Cette balise est utilisée pour dessiner. </a:t>
            </a:r>
          </a:p>
          <a:p>
            <a:r>
              <a:rPr lang="fr-CA" dirty="0"/>
              <a:t>Au point de départ, c’est un rectangle vide. </a:t>
            </a:r>
          </a:p>
          <a:p>
            <a:r>
              <a:rPr lang="fr-CA" dirty="0"/>
              <a:t>On doit habituellement donner une taille au canevas pour délimiter la surface du dessin. Ici, la surface de dessin est de 350X350 pixels.</a:t>
            </a:r>
          </a:p>
          <a:p>
            <a:r>
              <a:rPr lang="fr-CA" dirty="0"/>
              <a:t>Si le navigateur ne supporte pas cette balise, le texte situé à l’intérieur de la balise va être affiché sur la page Web.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149080"/>
            <a:ext cx="59150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D’ellipse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556792"/>
            <a:ext cx="7416824" cy="181588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Portion d’ellipse de rayon (100,50) dessinée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dans le sens antihoraire.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Aucune rotation n’a été appliquée à l’ellipse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ellipse(150,150, 100,50, 0, 0,Math.PI, true);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827584" y="3501589"/>
            <a:ext cx="7416824" cy="224676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Ellipse complète de rayon (100,50) dessinée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dans le sens antihoraire.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 subi une rotation de 45 degrés dans le sens horaire (</a:t>
            </a:r>
            <a:r>
              <a:rPr lang="el-GR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π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/4 radians).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  <a:b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</a:t>
            </a:r>
            <a:r>
              <a:rPr lang="fr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  <a:endParaRPr kumimoji="0" lang="fr-CA" sz="14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</a:t>
            </a:r>
            <a:r>
              <a:rPr lang="en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ellipse(150,150, 100,50, </a:t>
            </a:r>
            <a:r>
              <a:rPr lang="en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en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/4, 0,2*</a:t>
            </a:r>
            <a:r>
              <a:rPr lang="en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en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true);</a:t>
            </a:r>
            <a:endParaRPr lang="fr-CA" sz="1400" b="1" i="1" spc="30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  <a:endParaRPr kumimoji="0" lang="fr-CA" sz="14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772816"/>
            <a:ext cx="24723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573016"/>
            <a:ext cx="186233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04664"/>
            <a:ext cx="34563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Bézier quadratiques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courbe de Bézier quadratique est une courbe dotée de 2 points d’attache et d’un point de contrôle.</a:t>
            </a:r>
          </a:p>
          <a:p>
            <a:endParaRPr lang="fr-CA" dirty="0"/>
          </a:p>
          <a:p>
            <a:endParaRPr lang="fr-CA" dirty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b="1" i="1" dirty="0"/>
          </a:p>
          <a:p>
            <a:r>
              <a:rPr lang="fr-CA" dirty="0"/>
              <a:t>Ici, les points d’attache sont (20,20) et (200,20). Le point de contrôle est (20,100).</a:t>
            </a:r>
          </a:p>
          <a:p>
            <a:r>
              <a:rPr lang="fr-CA" dirty="0"/>
              <a:t>On doit imaginer une courbe de Bézier quadratique comme étant un segment de droite dont les points d’attache sont reliés à une ficelle. En tirant sur la ficelle, le segment de droite se déforme ce qui donne une courbe.</a:t>
            </a:r>
          </a:p>
          <a:p>
            <a:r>
              <a:rPr lang="fr-CA" dirty="0"/>
              <a:t>Les points d’attache sont faciles à déterminer mais pas le point de contrôle.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4176464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Bézier quadratiques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quadraticCurveTo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intXControl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intYControl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tracer une courbe de Bézier quadratique à partir d’un point d’attache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intXControl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intYControl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point de contrôle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2</a:t>
            </a:r>
            <a:r>
              <a:rPr lang="fr-CA" baseline="30000" dirty="0"/>
              <a:t>ième</a:t>
            </a:r>
            <a:r>
              <a:rPr lang="fr-CA" dirty="0"/>
              <a:t> point d’attache</a:t>
            </a:r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Courbe de Bézier quadratique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413356"/>
            <a:ext cx="74168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objC2D.moveTo(20,20);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 d'attache #1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objC2D.quadraticCurveTo(20,100,200,20);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 de contrôle et point d’attache #2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44767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Bézier cubiques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courbe de Bézier cubique est une courbe dotée de 2 points d’attache et de 2 points de contrôle.</a:t>
            </a:r>
          </a:p>
          <a:p>
            <a:endParaRPr lang="fr-CA" dirty="0"/>
          </a:p>
          <a:p>
            <a:endParaRPr lang="fr-CA" dirty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b="1" i="1" dirty="0"/>
          </a:p>
          <a:p>
            <a:r>
              <a:rPr lang="fr-CA" dirty="0"/>
              <a:t>Ici, les points d’attache sont (20,20) et (200,20). Les points de contrôle sont (20,100) et (200, 100).</a:t>
            </a:r>
          </a:p>
          <a:p>
            <a:r>
              <a:rPr lang="fr-CA" dirty="0"/>
              <a:t>Ici, on a un seul segment de droite mais 2 ficelles.</a:t>
            </a:r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3600400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</a:t>
            </a:r>
            <a:r>
              <a:rPr lang="fr-CA" dirty="0" err="1"/>
              <a:t>bézier</a:t>
            </a:r>
            <a:r>
              <a:rPr lang="fr-CA" dirty="0"/>
              <a:t> cubiques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bezierCurveTo</a:t>
            </a:r>
            <a:r>
              <a:rPr lang="fr-CA" dirty="0">
                <a:solidFill>
                  <a:schemeClr val="tx2"/>
                </a:solidFill>
              </a:rPr>
              <a:t>(intXControl1, intYControl1, intXControl2, intYControl2, 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tracer une courbe de Bézier cubique à partir d’un point d’attache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(intXControl1, intYControl1) : </a:t>
            </a:r>
            <a:r>
              <a:rPr lang="fr-CA" dirty="0"/>
              <a:t>Le point de contrôle 1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(intXControl2, intYControl2) : </a:t>
            </a:r>
            <a:r>
              <a:rPr lang="fr-CA" dirty="0"/>
              <a:t>Le point de contrôle 2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2</a:t>
            </a:r>
            <a:r>
              <a:rPr lang="fr-CA" baseline="30000" dirty="0"/>
              <a:t>ième</a:t>
            </a:r>
            <a:r>
              <a:rPr lang="fr-CA" dirty="0"/>
              <a:t> point d’attache</a:t>
            </a:r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Courbe de Bézier cubique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556792"/>
            <a:ext cx="741682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objC2D.moveTo(20,20);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 d'attache #1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objC2D.bezierCurveTo(20,100,200,100,200,20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Points de contrôle et point d’attache #2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717032"/>
            <a:ext cx="4381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2800" dirty="0"/>
              <a:t>Exemple DE Courbes de Bézier cubiques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38846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DESSIN D’UN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682480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.font =  </a:t>
            </a:r>
            <a:r>
              <a:rPr lang="fr-CA" dirty="0"/>
              <a:t>La police de caractères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textAlign</a:t>
            </a:r>
            <a:r>
              <a:rPr lang="fr-CA" dirty="0">
                <a:solidFill>
                  <a:schemeClr val="tx2"/>
                </a:solidFill>
              </a:rPr>
              <a:t> =  </a:t>
            </a:r>
            <a:r>
              <a:rPr lang="fr-CA" dirty="0"/>
              <a:t>À partir d’où le texte va se dessiner horizontalement (</a:t>
            </a:r>
            <a:r>
              <a:rPr lang="fr-CA" dirty="0">
                <a:solidFill>
                  <a:schemeClr val="tx2"/>
                </a:solidFill>
              </a:rPr>
              <a:t>‘</a:t>
            </a:r>
            <a:r>
              <a:rPr lang="fr-CA" dirty="0" err="1">
                <a:solidFill>
                  <a:schemeClr val="tx2"/>
                </a:solidFill>
              </a:rPr>
              <a:t>start</a:t>
            </a:r>
            <a:r>
              <a:rPr lang="fr-CA" dirty="0">
                <a:solidFill>
                  <a:schemeClr val="tx2"/>
                </a:solidFill>
              </a:rPr>
              <a:t>’</a:t>
            </a:r>
            <a:r>
              <a:rPr lang="fr-CA" dirty="0"/>
              <a:t> par défaut)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textBaseLine</a:t>
            </a:r>
            <a:r>
              <a:rPr lang="fr-CA" dirty="0">
                <a:solidFill>
                  <a:schemeClr val="tx2"/>
                </a:solidFill>
              </a:rPr>
              <a:t> =  </a:t>
            </a:r>
            <a:r>
              <a:rPr lang="fr-CA" dirty="0"/>
              <a:t>À partir d’où le texte va se dessiner verticalement (</a:t>
            </a:r>
            <a:r>
              <a:rPr lang="fr-CA" dirty="0">
                <a:solidFill>
                  <a:schemeClr val="tx2"/>
                </a:solidFill>
              </a:rPr>
              <a:t>‘</a:t>
            </a:r>
            <a:r>
              <a:rPr lang="fr-CA" dirty="0" err="1">
                <a:solidFill>
                  <a:schemeClr val="tx2"/>
                </a:solidFill>
              </a:rPr>
              <a:t>alphabetic</a:t>
            </a:r>
            <a:r>
              <a:rPr lang="fr-CA" dirty="0">
                <a:solidFill>
                  <a:schemeClr val="tx2"/>
                </a:solidFill>
              </a:rPr>
              <a:t>’</a:t>
            </a:r>
            <a:r>
              <a:rPr lang="fr-CA" dirty="0"/>
              <a:t> par défaut)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strokeText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srTexte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dessiner le contour du texte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fillText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srTexte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remplir le texte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measureText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srTexte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mesurer (en pixels) le texte qui a été ou qui sera dessiné</a:t>
            </a:r>
          </a:p>
          <a:p>
            <a:pPr>
              <a:buNone/>
            </a:pPr>
            <a:endParaRPr lang="fr-CA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00808"/>
            <a:ext cx="266429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573016"/>
            <a:ext cx="2616200" cy="132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 TEXTE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664514"/>
            <a:ext cx="741682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‘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1;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objC2D.font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'30pt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Verdana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Police de caractères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objC2D.textAlign = ‘right'; </a:t>
            </a:r>
            <a:r>
              <a:rPr lang="fr-CA" sz="1400" b="1" i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la droite vers la gauche (à partir de la fin)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objC2D.fillText(‘Allo’,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objCanvas.width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120);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Allo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objC2D.strokeText(‘Allo’,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objCanvas.width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,120);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645024"/>
            <a:ext cx="69532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CONTEXTE 2D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Pour dessiner, on doit le faire en </a:t>
            </a:r>
            <a:r>
              <a:rPr lang="fr-CA" i="1" dirty="0" err="1"/>
              <a:t>Javascript</a:t>
            </a:r>
            <a:r>
              <a:rPr lang="fr-CA" dirty="0"/>
              <a:t>.  </a:t>
            </a:r>
          </a:p>
          <a:p>
            <a:r>
              <a:rPr lang="fr-CA" dirty="0"/>
              <a:t>L’objet le plus important est le contexte. En fait, le contexte représente la surface du dessin ainsi que la librairie qu’on va utiliser pour dessiner.</a:t>
            </a:r>
          </a:p>
          <a:p>
            <a:r>
              <a:rPr lang="fr-CA" dirty="0"/>
              <a:t>Ici, nous allons utiliser le contexte 2D (</a:t>
            </a:r>
            <a:r>
              <a:rPr lang="fr-CA" b="1" dirty="0"/>
              <a:t>objC2D</a:t>
            </a:r>
            <a:r>
              <a:rPr lang="fr-CA" dirty="0"/>
              <a:t>).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Dans le contexte 2D, la surface de dessin </a:t>
            </a:r>
            <a:br>
              <a:rPr lang="fr-CA" dirty="0"/>
            </a:br>
            <a:r>
              <a:rPr lang="fr-CA" dirty="0"/>
              <a:t>est exprimée en pixels </a:t>
            </a:r>
            <a:br>
              <a:rPr lang="fr-CA" dirty="0"/>
            </a:br>
            <a:r>
              <a:rPr lang="fr-CA" dirty="0"/>
              <a:t>et le point de référence (0,0) </a:t>
            </a:r>
            <a:br>
              <a:rPr lang="fr-CA" dirty="0"/>
            </a:br>
            <a:r>
              <a:rPr lang="fr-CA" dirty="0"/>
              <a:t>est situé en haut à gauche de la surface </a:t>
            </a:r>
            <a:br>
              <a:rPr lang="fr-CA" dirty="0"/>
            </a:br>
            <a:r>
              <a:rPr lang="fr-CA" dirty="0"/>
              <a:t>du dessin.</a:t>
            </a:r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338" y="3167063"/>
            <a:ext cx="6029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61048"/>
            <a:ext cx="3240360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DESSIN D’UNE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90792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drawImage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dessiner une image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/>
              <a:t>: L’image qu’il faut dessiner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La position de l’image (coin supérieur gauche) sur le canevas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La taille de l’image; si on omet la taille, l’image va se dessiner dans sa taille originale</a:t>
            </a:r>
          </a:p>
          <a:p>
            <a:r>
              <a:rPr lang="fr-CA" b="1" u="sng" dirty="0"/>
              <a:t>Attention</a:t>
            </a:r>
            <a:r>
              <a:rPr lang="fr-CA" dirty="0"/>
              <a:t>: Avant de dessiner une image, il faut la créer puis attendre qu’elle soit complètement chargée.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D’UNE IMAGE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628800"/>
            <a:ext cx="741682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l’objet qui va contenir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'prof.jpg';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 qui contient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rgbClr val="FFC00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// L’image est dessinée lorsque le chargement de l’image est terminé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0);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u="sng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Problème</a:t>
            </a: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 L’image n’est pas complètement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dessinée car l’image est plus grande que le 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canevas.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96952"/>
            <a:ext cx="2605683" cy="258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D’UNE IMAGE (2)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377063"/>
            <a:ext cx="741682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l’objet qui va contenir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'prof.jpg';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 qui contient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rgbClr val="FFC00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// L’image est dessinée lorsque le chargement de l’image est terminé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0, 300, 300);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Ici, nous avons affecté la taille 300X300 à l’image.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Elle est complètement située dans le canevas.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u="sng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u="sng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Problème</a:t>
            </a: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 L’image n’a pas conservé ses 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proportions originales; elle semble déformée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dans le sens horizontal.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429000"/>
            <a:ext cx="2205990" cy="224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D’UNE IMAGE (3)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l’objet qui va contenir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'prof.jpg';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 qui contient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rgbClr val="FFC00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// L’image est dessinée lorsque le chargement de l’image est terminé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0,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objImage.width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* 0.50,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objImage.height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* 0.50);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Ici, nous avons appliqué une proportion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(50% de la taille originale de l’image).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u="sng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068960"/>
            <a:ext cx="2611755" cy="20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STYLES DE COULEURS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En 2D, il existe trois (3) styles de couleurs :</a:t>
            </a:r>
          </a:p>
          <a:p>
            <a:pPr lvl="1"/>
            <a:r>
              <a:rPr lang="fr-CA" dirty="0"/>
              <a:t>Les couleurs pleines</a:t>
            </a:r>
          </a:p>
          <a:p>
            <a:pPr lvl="1"/>
            <a:r>
              <a:rPr lang="fr-CA" dirty="0"/>
              <a:t>Les dégradés (linéaires et radiaux)</a:t>
            </a:r>
          </a:p>
          <a:p>
            <a:pPr lvl="1"/>
            <a:r>
              <a:rPr lang="fr-CA" dirty="0"/>
              <a:t>Les motifs</a:t>
            </a:r>
          </a:p>
          <a:p>
            <a:r>
              <a:rPr lang="fr-CA" dirty="0"/>
              <a:t>Dans les exemples précédents, nous avons utilisé des couleurs pleines.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DÉGRADÉS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90792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createLinearGradient</a:t>
            </a:r>
            <a:r>
              <a:rPr lang="fr-CA" dirty="0">
                <a:solidFill>
                  <a:schemeClr val="tx2"/>
                </a:solidFill>
              </a:rPr>
              <a:t>(intX1, intY1, intX2, intY2) : </a:t>
            </a:r>
            <a:r>
              <a:rPr lang="fr-CA" dirty="0"/>
              <a:t>Pour créer un dégradé linéaire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(intX1, intY1) : </a:t>
            </a:r>
            <a:r>
              <a:rPr lang="fr-CA" dirty="0"/>
              <a:t>Le point de départ du dégradé (sur le canevas)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(intX2, intY2) : </a:t>
            </a:r>
            <a:r>
              <a:rPr lang="fr-CA" dirty="0"/>
              <a:t>Le point d’arrivée du dégradé (sur le canevas)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createRadialGradient</a:t>
            </a:r>
            <a:r>
              <a:rPr lang="fr-CA" dirty="0">
                <a:solidFill>
                  <a:schemeClr val="tx2"/>
                </a:solidFill>
              </a:rPr>
              <a:t>(intX1, intY1, intR1, intX2, intY2, intR2) : </a:t>
            </a:r>
            <a:r>
              <a:rPr lang="fr-CA" dirty="0"/>
              <a:t>Pour créer un dégradé radial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(intX1, intY1, intR1) : </a:t>
            </a:r>
            <a:r>
              <a:rPr lang="fr-CA" dirty="0"/>
              <a:t>Le cercle de départ du dégradé (sur le canevas)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(intX2, intY2, intR2) : </a:t>
            </a:r>
            <a:r>
              <a:rPr lang="fr-CA" dirty="0"/>
              <a:t>Le cercle d’arrivée du dégradé (sur le canevas)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addColorStop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fltPcCouleur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strCouleur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ajouter une couleur à une certaine position (en pourcentage) sur le dégradé. </a:t>
            </a:r>
          </a:p>
          <a:p>
            <a:pPr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LINÉAIRE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linéaire</a:t>
            </a:r>
            <a:endParaRPr lang="en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=objC2D.createLinearGradient(0,0, 170,170);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endParaRPr lang="en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point de départ est (0,0)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point d’arrivée est (170,170)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573016"/>
            <a:ext cx="17716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RADIAL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556792"/>
            <a:ext cx="74168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radial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=objC2D.createRadialGradient(85,85,0, </a:t>
            </a:r>
            <a:r>
              <a:rPr lang="en-CA" sz="1400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85,85,85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(85,85,0)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(85,85,85)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501008"/>
            <a:ext cx="18478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RADIAL (2)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49071"/>
            <a:ext cx="74168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radial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=objC2D.createRadialGradient(85,85,30, </a:t>
            </a:r>
            <a:r>
              <a:rPr lang="en-CA" sz="1400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85,85,85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(85,85,30)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(85,85,85)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plus gros que le précédent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429000"/>
            <a:ext cx="2114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RADIAL (3)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49071"/>
            <a:ext cx="74168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radial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=objC2D.createRadialGradient(85,85,0, </a:t>
            </a:r>
            <a:r>
              <a:rPr lang="en-CA" sz="1400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105,85,85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(85,85,0)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(105,85,85)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décalé vers la droite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284984"/>
            <a:ext cx="21145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CONTEXTE 2D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Il n’est pas nécessaire que les coordonnées soient des nombres entiers. Étant donné que chaque point représente un pixel alors chaque coordonnée sera arrondie ou interpolée à l’affichage.</a:t>
            </a:r>
          </a:p>
          <a:p>
            <a:r>
              <a:rPr lang="fr-CA" dirty="0"/>
              <a:t>On peut dessiner à l’extérieur de la surface </a:t>
            </a:r>
            <a:br>
              <a:rPr lang="fr-CA" dirty="0"/>
            </a:br>
            <a:r>
              <a:rPr lang="fr-CA" dirty="0"/>
              <a:t>du dessin mais l’utilisateur ne peut pas voir </a:t>
            </a:r>
            <a:br>
              <a:rPr lang="fr-CA" dirty="0"/>
            </a:br>
            <a:r>
              <a:rPr lang="fr-CA" dirty="0"/>
              <a:t>ce qui a été dessiné.  </a:t>
            </a:r>
            <a:br>
              <a:rPr lang="fr-CA" dirty="0"/>
            </a:br>
            <a:r>
              <a:rPr lang="fr-CA" dirty="0"/>
              <a:t>Par exemple, les coordonnées (-1,1) </a:t>
            </a:r>
            <a:br>
              <a:rPr lang="fr-CA" dirty="0"/>
            </a:br>
            <a:r>
              <a:rPr lang="fr-CA" dirty="0"/>
              <a:t>sont situées à l’extérieur de la surface </a:t>
            </a:r>
            <a:br>
              <a:rPr lang="fr-CA" dirty="0"/>
            </a:br>
            <a:r>
              <a:rPr lang="fr-CA" dirty="0"/>
              <a:t>du dessin. Il est possible de dessiner </a:t>
            </a:r>
            <a:br>
              <a:rPr lang="fr-CA" dirty="0"/>
            </a:br>
            <a:r>
              <a:rPr lang="fr-CA" dirty="0"/>
              <a:t>à cet endroit mais l’utilisateur ne voit rien.</a:t>
            </a:r>
          </a:p>
          <a:p>
            <a:endParaRPr lang="fr-CA" dirty="0"/>
          </a:p>
          <a:p>
            <a:pPr>
              <a:buNone/>
            </a:pPr>
            <a:endParaRPr lang="fr-CA" dirty="0"/>
          </a:p>
        </p:txBody>
      </p: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564904"/>
            <a:ext cx="3240360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MOTIFS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90792" cy="4114800"/>
          </a:xfrm>
        </p:spPr>
        <p:txBody>
          <a:bodyPr>
            <a:normAutofit/>
          </a:bodyPr>
          <a:lstStyle/>
          <a:p>
            <a:r>
              <a:rPr lang="fr-CA" dirty="0"/>
              <a:t>Un motif est une image que l’on utilise pour dessiner le contour et/ou le remplissage.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createPattern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strRépétition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créer un motif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/>
              <a:t>L’image utilisée par le motif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strRépétition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/>
              <a:t>Peut avoir une des valeurs suivantes: </a:t>
            </a:r>
            <a:r>
              <a:rPr lang="fr-CA" b="1" i="1" dirty="0" err="1"/>
              <a:t>repeat</a:t>
            </a:r>
            <a:r>
              <a:rPr lang="fr-CA" dirty="0"/>
              <a:t>, </a:t>
            </a:r>
            <a:r>
              <a:rPr lang="fr-CA" b="1" i="1" dirty="0" err="1"/>
              <a:t>repeat</a:t>
            </a:r>
            <a:r>
              <a:rPr lang="fr-CA" b="1" i="1" dirty="0"/>
              <a:t>-x</a:t>
            </a:r>
            <a:r>
              <a:rPr lang="fr-CA" dirty="0"/>
              <a:t>, </a:t>
            </a:r>
            <a:r>
              <a:rPr lang="fr-CA" b="1" i="1" dirty="0" err="1"/>
              <a:t>repeat</a:t>
            </a:r>
            <a:r>
              <a:rPr lang="fr-CA" b="1" i="1" dirty="0"/>
              <a:t>-y</a:t>
            </a:r>
            <a:r>
              <a:rPr lang="fr-CA" dirty="0"/>
              <a:t> et </a:t>
            </a:r>
            <a:r>
              <a:rPr lang="fr-CA" b="1" i="1" dirty="0"/>
              <a:t>no-</a:t>
            </a:r>
            <a:r>
              <a:rPr lang="fr-CA" b="1" i="1" dirty="0" err="1"/>
              <a:t>repeat</a:t>
            </a:r>
            <a:endParaRPr lang="fr-CA" b="1" i="1" dirty="0"/>
          </a:p>
          <a:p>
            <a:r>
              <a:rPr lang="fr-CA" b="1" u="sng" dirty="0"/>
              <a:t>Attention</a:t>
            </a:r>
            <a:r>
              <a:rPr lang="fr-CA" dirty="0"/>
              <a:t>: Avant de mettre l’image à l’intérieur du  motif, il faut la créer puis attendre qu’elle soit complètement chargée. </a:t>
            </a:r>
          </a:p>
          <a:p>
            <a:pPr>
              <a:buNone/>
            </a:pPr>
            <a:endParaRPr lang="fr-CA" dirty="0">
              <a:solidFill>
                <a:schemeClr val="tx2"/>
              </a:solidFill>
            </a:endParaRPr>
          </a:p>
          <a:p>
            <a:pPr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MOTIF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664513"/>
            <a:ext cx="741682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'motif.png'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{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 objC2D.createPattern(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'repeat');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motif (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répétitif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objC2D.fillStyle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motif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objC2D.fillRect(0,0,300,300);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99592" y="3420580"/>
            <a:ext cx="3240360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spc="3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L’image originale: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kumimoji="0" lang="fr-CA" sz="1400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/>
          <a:stretch>
            <a:fillRect/>
          </a:stretch>
        </p:blipFill>
        <p:spPr>
          <a:xfrm>
            <a:off x="1187624" y="3789040"/>
            <a:ext cx="562992" cy="64135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056" y="3429000"/>
            <a:ext cx="2592288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 Exemple D’UN MOTIF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736523"/>
            <a:ext cx="741682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'motif.png‘;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function() {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 objC2D.createPattern(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'repeat');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objC2D.fillStyle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motif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'420-4P6';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objC2D.font = '80px Arial';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objC2D.textAlign = "left";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objC2D.fillText(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80);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21088"/>
            <a:ext cx="56959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La base du contexte 2D, ce sont les tracés. Voici quelques méthodes et propriétés.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beginPath</a:t>
            </a:r>
            <a:r>
              <a:rPr lang="fr-CA" dirty="0">
                <a:solidFill>
                  <a:schemeClr val="tx2"/>
                </a:solidFill>
              </a:rPr>
              <a:t>()</a:t>
            </a:r>
            <a:r>
              <a:rPr lang="fr-CA" dirty="0"/>
              <a:t> :  Pour définir un nouveau tracé.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moveTo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 </a:t>
            </a:r>
            <a:r>
              <a:rPr lang="fr-CA" dirty="0"/>
              <a:t>Pour déplacer « le crayon à main levée » au début du tracé.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lineTo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 Pour tracer un segment en ligne droite à l’intérieur du tracé.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closePath</a:t>
            </a:r>
            <a:r>
              <a:rPr lang="fr-CA" dirty="0">
                <a:solidFill>
                  <a:schemeClr val="tx2"/>
                </a:solidFill>
              </a:rPr>
              <a:t>()</a:t>
            </a:r>
            <a:r>
              <a:rPr lang="fr-CA" dirty="0"/>
              <a:t> :  Lorsqu’on désire que le début et la fin du tracé se rejoignent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lineWidth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La largeur d’un segment de droite (par défaut 1 pixel)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setLineDash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segment de droite (par défaut plein)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lineCap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fin du segment de droite (par défaut plat)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lineJoin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rencontre entre 2 segments de droite (par défaut angle droit)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strokeStyle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couleur pour le contour du tracé (par défaut noir)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fillStyle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/>
              <a:t>Le style de couleur pour le remplissage du tracé (par défaut noir)</a:t>
            </a:r>
          </a:p>
          <a:p>
            <a:pPr>
              <a:buNone/>
            </a:pPr>
            <a:endParaRPr lang="fr-CA" dirty="0"/>
          </a:p>
          <a:p>
            <a:endParaRPr lang="fr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Lorsque le tracé a complètement été défini, on peut dessiner le tracé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.stroke() </a:t>
            </a:r>
            <a:r>
              <a:rPr lang="fr-CA" dirty="0"/>
              <a:t>: Pour dessiner le contour du tracé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</a:t>
            </a:r>
            <a:r>
              <a:rPr lang="fr-CA" dirty="0">
                <a:solidFill>
                  <a:schemeClr val="tx2"/>
                </a:solidFill>
              </a:rPr>
              <a:t>() </a:t>
            </a:r>
            <a:r>
              <a:rPr lang="fr-CA" dirty="0"/>
              <a:t>: Pour dessiner le remplissage du tracé (pour remplir le tracé)</a:t>
            </a:r>
          </a:p>
          <a:p>
            <a:r>
              <a:rPr lang="fr-CA" b="1" u="sng" dirty="0"/>
              <a:t>ATTENTION</a:t>
            </a:r>
            <a:r>
              <a:rPr lang="fr-CA" dirty="0"/>
              <a:t>: On doit toujours définir le tracé, avant de dessiner son contour et/ou son remplissage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TRACÉ TRIANGULAIRE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382579"/>
            <a:ext cx="741682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triangle plein sans contour</a:t>
            </a:r>
            <a:endParaRPr kumimoji="0" lang="fr-C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objC2D.moveTo(50,80);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crayon au point (50,80)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objC2D.lineTo(100,230);     </a:t>
            </a:r>
            <a:r>
              <a:rPr kumimoji="0" lang="fr-CA" sz="14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Un segment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droite vers le point (100,230)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objC2D.lineTo(250,230);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Un segment de droite vers le point (250,230)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objC2D.closePath();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Fermer le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kumimoji="0" lang="fr-CA" sz="1400" b="1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du remplissage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// Remplir le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140968"/>
            <a:ext cx="35242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27584" y="3744035"/>
            <a:ext cx="34563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0" u="sng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Attention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C’est la méthode 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fr-CA" sz="1400" b="1" i="0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</a:t>
            </a:r>
            <a:r>
              <a:rPr lang="fr-CA" sz="1400" b="1" spc="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fr-CA" sz="1400" b="1" spc="30" dirty="0">
                <a:latin typeface="Arial" pitchFamily="34" charset="0"/>
                <a:cs typeface="Arial" pitchFamily="34" charset="0"/>
              </a:rPr>
              <a:t> qui dessine réellement. Les autres méthodes et propriétés ne sont utilisées que pour définir le tracé.</a:t>
            </a:r>
            <a:endParaRPr kumimoji="0" lang="fr-CA" sz="1400" b="1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TRACÉ RECTANGULAIRE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241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rectangle plein avec contour 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objC2D.moveTo(50,250);  objC2D.lineTo(50,300);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objC2D.lineTo(250,300);  objC2D.lineTo(250,250);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tracé du rectangle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objC2D.closePath();  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Fermer le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‘</a:t>
            </a:r>
            <a:r>
              <a:rPr kumimoji="0" lang="fr-CA" sz="1400" b="1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‘;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du remplissage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du contour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objC2D.lineWidth = 5;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de la ligne du contour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  // Remplir le tracé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contour du tracé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3467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27584" y="4113366"/>
            <a:ext cx="345638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0" u="sng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Attention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Ce</a:t>
            </a:r>
            <a:r>
              <a:rPr kumimoji="0" lang="fr-CA" sz="1400" b="1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sont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les méthodes 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fr-CA" sz="1400" b="1" i="0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</a:t>
            </a:r>
            <a:r>
              <a:rPr lang="fr-CA" sz="1400" b="1" spc="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fr-CA" sz="1400" b="1" spc="3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CA" sz="1400" b="1" spc="30" dirty="0">
                <a:latin typeface="Arial" pitchFamily="34" charset="0"/>
                <a:cs typeface="Arial" pitchFamily="34" charset="0"/>
              </a:rPr>
              <a:t>et </a:t>
            </a:r>
            <a:r>
              <a:rPr lang="fr-CA" sz="1400" b="1" spc="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.stroke() </a:t>
            </a:r>
            <a:r>
              <a:rPr lang="fr-CA" sz="1400" b="1" spc="30" dirty="0">
                <a:latin typeface="Arial" pitchFamily="34" charset="0"/>
                <a:cs typeface="Arial" pitchFamily="34" charset="0"/>
              </a:rPr>
              <a:t>qui dessinent réellement. Les autres méthodes et propriétés ne sont utilisées que pour définir le tracé.</a:t>
            </a:r>
            <a:endParaRPr kumimoji="0" lang="fr-CA" sz="1400" b="1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segment avec bouts arrondis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852577"/>
            <a:ext cx="7416824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CA" sz="1400" b="1" i="1" dirty="0">
                <a:latin typeface="Palatino Linotype" pitchFamily="18" charset="0"/>
              </a:rPr>
              <a:t>// Un segment de droite avec bouts arrondis </a:t>
            </a:r>
            <a:r>
              <a:rPr lang="fr-CA" sz="1400" b="1" i="1" dirty="0"/>
              <a:t>	</a:t>
            </a:r>
            <a:endParaRPr lang="fr-CA" sz="14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objC2D.moveTo(50,50);  objC2D.lineTo(250, 50);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objC2D.lineCap = 'round';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Bout arrondi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Couleur du segment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20;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du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077072"/>
            <a:ext cx="3619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9026</TotalTime>
  <Words>2352</Words>
  <Application>Microsoft Office PowerPoint</Application>
  <PresentationFormat>Affichage à l'écran (4:3)</PresentationFormat>
  <Paragraphs>349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Arial</vt:lpstr>
      <vt:lpstr>Arial Narrow</vt:lpstr>
      <vt:lpstr>Palatino Linotype</vt:lpstr>
      <vt:lpstr>Horizon</vt:lpstr>
      <vt:lpstr>1- Les dessins 2D– Partie 1</vt:lpstr>
      <vt:lpstr>LES DESSINS</vt:lpstr>
      <vt:lpstr>Le CONTEXTE 2D (1)</vt:lpstr>
      <vt:lpstr>Le CONTEXTE 2D (2)</vt:lpstr>
      <vt:lpstr>LES tracés (1)</vt:lpstr>
      <vt:lpstr>LES tracés (2)</vt:lpstr>
      <vt:lpstr>EXEMPLE DE TRACÉ TRIANGULAIRE</vt:lpstr>
      <vt:lpstr>EXEMPLE DE TRACÉ RECTANGULAIRE</vt:lpstr>
      <vt:lpstr>EXEMPLE DE segment avec bouts arrondis</vt:lpstr>
      <vt:lpstr>EXEMPLE DE Rectangle vide  avec coins arrondis</vt:lpstr>
      <vt:lpstr>Exemples DE styles de segment (1)</vt:lpstr>
      <vt:lpstr>Exemples DE styles de segment (2)</vt:lpstr>
      <vt:lpstr>LES tracés rectangulaires</vt:lpstr>
      <vt:lpstr>Exemples DE TRACÉS RECTANGULAIRES</vt:lpstr>
      <vt:lpstr>LES tracés CURVILIGNES (les courbes)</vt:lpstr>
      <vt:lpstr>LES arcs de cercle (1)</vt:lpstr>
      <vt:lpstr>LES arcs de cercle (2)</vt:lpstr>
      <vt:lpstr>Exemples D’ARCS DE CERCLE</vt:lpstr>
      <vt:lpstr>LES Ellipses</vt:lpstr>
      <vt:lpstr>Exemples D’ellipse</vt:lpstr>
      <vt:lpstr>LES courbes de Bézier quadratiques (1)</vt:lpstr>
      <vt:lpstr>LES courbes de Bézier quadratiques (2)</vt:lpstr>
      <vt:lpstr>Exemple DE Courbe de Bézier quadratique</vt:lpstr>
      <vt:lpstr>LES courbes de Bézier cubiques (1)</vt:lpstr>
      <vt:lpstr>LES courbes de bézier cubiques (2)</vt:lpstr>
      <vt:lpstr>Exemple DE Courbe de Bézier cubique</vt:lpstr>
      <vt:lpstr>Exemple DE Courbes de Bézier cubiques</vt:lpstr>
      <vt:lpstr>LE DESSIN D’UN TEXTE</vt:lpstr>
      <vt:lpstr>Exemple DU DESSIN D’UN TEXTE</vt:lpstr>
      <vt:lpstr>LE DESSIN D’UNE IMAGE</vt:lpstr>
      <vt:lpstr>Exemple DU DESSIN D’UNE IMAGE (1)</vt:lpstr>
      <vt:lpstr>Exemple DU DESSIN D’UNE IMAGE (2)</vt:lpstr>
      <vt:lpstr>Exemple DU DESSIN D’UNE IMAGE (3)</vt:lpstr>
      <vt:lpstr>LES STYLES DE COULEURS</vt:lpstr>
      <vt:lpstr>LES DÉGRADÉS</vt:lpstr>
      <vt:lpstr>Exemple D’UN DÉGRADÉ LINÉAIRE</vt:lpstr>
      <vt:lpstr>Exemple D’UN DÉGRADÉ RADIAL (1)</vt:lpstr>
      <vt:lpstr>Exemple D’UN DÉGRADÉ RADIAL (2)</vt:lpstr>
      <vt:lpstr>Exemple D’UN DÉGRADÉ RADIAL (3)</vt:lpstr>
      <vt:lpstr>LES MOTIFS</vt:lpstr>
      <vt:lpstr>Exemple D’UN MOTIF</vt:lpstr>
      <vt:lpstr>AUTRE Exemple D’UN MOTIF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</dc:creator>
  <cp:lastModifiedBy>Ronald Jean-Julien</cp:lastModifiedBy>
  <cp:revision>262</cp:revision>
  <dcterms:created xsi:type="dcterms:W3CDTF">2013-01-17T15:51:46Z</dcterms:created>
  <dcterms:modified xsi:type="dcterms:W3CDTF">2020-01-10T03:15:02Z</dcterms:modified>
</cp:coreProperties>
</file>