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  <p:sldId id="261" r:id="rId9"/>
    <p:sldId id="262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nva Sans" panose="020B0604020202020204" charset="0"/>
      <p:regular r:id="rId15"/>
    </p:embeddedFont>
    <p:embeddedFont>
      <p:font typeface="Canva Sans Bold" panose="020B0604020202020204" charset="0"/>
      <p:regular r:id="rId16"/>
    </p:embeddedFont>
    <p:embeddedFont>
      <p:font typeface="Shrikhan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17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1806013">
            <a:off x="10758948" y="-10271918"/>
            <a:ext cx="13416225" cy="28764152"/>
            <a:chOff x="0" y="0"/>
            <a:chExt cx="2901950" cy="62217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01950" cy="6221730"/>
            </a:xfrm>
            <a:custGeom>
              <a:avLst/>
              <a:gdLst/>
              <a:ahLst/>
              <a:cxnLst/>
              <a:rect l="l" t="t" r="r" b="b"/>
              <a:pathLst>
                <a:path w="2901950" h="6221730">
                  <a:moveTo>
                    <a:pt x="2898140" y="1865630"/>
                  </a:moveTo>
                  <a:cubicBezTo>
                    <a:pt x="2898140" y="2275840"/>
                    <a:pt x="2537460" y="2275840"/>
                    <a:pt x="2537460" y="2684780"/>
                  </a:cubicBezTo>
                  <a:cubicBezTo>
                    <a:pt x="2537460" y="3094990"/>
                    <a:pt x="2898140" y="3094990"/>
                    <a:pt x="2898140" y="3503930"/>
                  </a:cubicBezTo>
                  <a:cubicBezTo>
                    <a:pt x="2898140" y="3914140"/>
                    <a:pt x="2537460" y="3914140"/>
                    <a:pt x="2537460" y="4323080"/>
                  </a:cubicBezTo>
                  <a:cubicBezTo>
                    <a:pt x="2537460" y="4733290"/>
                    <a:pt x="2898140" y="4733290"/>
                    <a:pt x="2898140" y="5143500"/>
                  </a:cubicBezTo>
                  <a:cubicBezTo>
                    <a:pt x="2898140" y="5553710"/>
                    <a:pt x="2543810" y="5553710"/>
                    <a:pt x="2543810" y="5962650"/>
                  </a:cubicBezTo>
                  <a:lnTo>
                    <a:pt x="2543810" y="5962650"/>
                  </a:lnTo>
                  <a:cubicBezTo>
                    <a:pt x="2545080" y="5972810"/>
                    <a:pt x="2546350" y="5984240"/>
                    <a:pt x="2546350" y="5994400"/>
                  </a:cubicBezTo>
                  <a:lnTo>
                    <a:pt x="2546350" y="5994400"/>
                  </a:lnTo>
                  <a:cubicBezTo>
                    <a:pt x="2546350" y="6118860"/>
                    <a:pt x="2444750" y="6220460"/>
                    <a:pt x="2320290" y="6220460"/>
                  </a:cubicBezTo>
                  <a:lnTo>
                    <a:pt x="224790" y="6220460"/>
                  </a:lnTo>
                  <a:cubicBezTo>
                    <a:pt x="101600" y="6221730"/>
                    <a:pt x="0" y="6121400"/>
                    <a:pt x="0" y="5995670"/>
                  </a:cubicBezTo>
                  <a:lnTo>
                    <a:pt x="0" y="5995670"/>
                  </a:lnTo>
                  <a:cubicBezTo>
                    <a:pt x="0" y="5984240"/>
                    <a:pt x="1270" y="5974080"/>
                    <a:pt x="2540" y="5963920"/>
                  </a:cubicBezTo>
                  <a:lnTo>
                    <a:pt x="2540" y="5963920"/>
                  </a:lnTo>
                  <a:cubicBezTo>
                    <a:pt x="2540" y="5553710"/>
                    <a:pt x="360680" y="5553710"/>
                    <a:pt x="360680" y="5144770"/>
                  </a:cubicBezTo>
                  <a:cubicBezTo>
                    <a:pt x="360680" y="4734560"/>
                    <a:pt x="0" y="4734560"/>
                    <a:pt x="0" y="4324350"/>
                  </a:cubicBezTo>
                  <a:cubicBezTo>
                    <a:pt x="0" y="3914140"/>
                    <a:pt x="360680" y="3914140"/>
                    <a:pt x="360680" y="3505200"/>
                  </a:cubicBezTo>
                  <a:cubicBezTo>
                    <a:pt x="360680" y="3094990"/>
                    <a:pt x="0" y="3094990"/>
                    <a:pt x="0" y="2686050"/>
                  </a:cubicBezTo>
                  <a:cubicBezTo>
                    <a:pt x="0" y="2275840"/>
                    <a:pt x="360680" y="2275840"/>
                    <a:pt x="360680" y="1866900"/>
                  </a:cubicBezTo>
                  <a:cubicBezTo>
                    <a:pt x="360680" y="1455420"/>
                    <a:pt x="0" y="1455420"/>
                    <a:pt x="0" y="1045210"/>
                  </a:cubicBezTo>
                  <a:cubicBezTo>
                    <a:pt x="0" y="635000"/>
                    <a:pt x="354330" y="635000"/>
                    <a:pt x="354330" y="226060"/>
                  </a:cubicBezTo>
                  <a:cubicBezTo>
                    <a:pt x="354330" y="101600"/>
                    <a:pt x="455930" y="0"/>
                    <a:pt x="580390" y="0"/>
                  </a:cubicBezTo>
                  <a:lnTo>
                    <a:pt x="2675890" y="0"/>
                  </a:lnTo>
                  <a:cubicBezTo>
                    <a:pt x="2800350" y="0"/>
                    <a:pt x="2901950" y="101600"/>
                    <a:pt x="2901950" y="226060"/>
                  </a:cubicBezTo>
                  <a:cubicBezTo>
                    <a:pt x="2901950" y="636270"/>
                    <a:pt x="2538730" y="636270"/>
                    <a:pt x="2538730" y="1045210"/>
                  </a:cubicBezTo>
                  <a:cubicBezTo>
                    <a:pt x="2537460" y="1455420"/>
                    <a:pt x="2898140" y="1455420"/>
                    <a:pt x="2898140" y="1865630"/>
                  </a:cubicBezTo>
                  <a:close/>
                </a:path>
              </a:pathLst>
            </a:custGeom>
            <a:solidFill>
              <a:srgbClr val="002A6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078269" y="8645051"/>
            <a:ext cx="6696343" cy="1226498"/>
            <a:chOff x="0" y="0"/>
            <a:chExt cx="832062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32062" cy="152400"/>
            </a:xfrm>
            <a:custGeom>
              <a:avLst/>
              <a:gdLst/>
              <a:ahLst/>
              <a:cxnLst/>
              <a:rect l="l" t="t" r="r" b="b"/>
              <a:pathLst>
                <a:path w="832062" h="152400">
                  <a:moveTo>
                    <a:pt x="0" y="0"/>
                  </a:moveTo>
                  <a:lnTo>
                    <a:pt x="832062" y="0"/>
                  </a:lnTo>
                  <a:lnTo>
                    <a:pt x="832062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D4652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180188" y="6080163"/>
            <a:ext cx="6774638" cy="2301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199"/>
              </a:lnSpc>
            </a:pPr>
            <a:r>
              <a:rPr lang="en-US" sz="12000" b="1" dirty="0">
                <a:solidFill>
                  <a:srgbClr val="FFFFFF"/>
                </a:solidFill>
              </a:rPr>
              <a:t>Bid4Good</a:t>
            </a:r>
          </a:p>
          <a:p>
            <a:pPr algn="r">
              <a:lnSpc>
                <a:spcPts val="8199"/>
              </a:lnSpc>
            </a:pPr>
            <a:endParaRPr lang="en-US" sz="12000" dirty="0">
              <a:solidFill>
                <a:srgbClr val="FFFFFF"/>
              </a:solidFill>
              <a:latin typeface="Shrikhand"/>
            </a:endParaRPr>
          </a:p>
        </p:txBody>
      </p:sp>
      <p:sp>
        <p:nvSpPr>
          <p:cNvPr id="7" name="AutoShape 7"/>
          <p:cNvSpPr/>
          <p:nvPr/>
        </p:nvSpPr>
        <p:spPr>
          <a:xfrm rot="15999">
            <a:off x="10840873" y="7093121"/>
            <a:ext cx="6180831" cy="0"/>
          </a:xfrm>
          <a:prstGeom prst="line">
            <a:avLst/>
          </a:prstGeom>
          <a:ln w="571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1267361" y="8854999"/>
            <a:ext cx="6485480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A LIVE AUCTION PLATFORM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21469" y="5761114"/>
            <a:ext cx="2202210" cy="263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000000"/>
                </a:solidFill>
                <a:latin typeface="Canva Sans"/>
              </a:rPr>
              <a:t>Team 5</a:t>
            </a:r>
          </a:p>
          <a:p>
            <a:pPr algn="ctr">
              <a:lnSpc>
                <a:spcPts val="7000"/>
              </a:lnSpc>
            </a:pPr>
            <a:endParaRPr lang="en-US" sz="5000" b="1" dirty="0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7000"/>
              </a:lnSpc>
              <a:spcBef>
                <a:spcPct val="0"/>
              </a:spcBef>
            </a:pPr>
            <a:endParaRPr lang="en-US" sz="5000" b="1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21469" y="6627888"/>
            <a:ext cx="4118372" cy="3508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"/>
              </a:rPr>
              <a:t>Amanjot Singh</a:t>
            </a:r>
          </a:p>
          <a:p>
            <a:pPr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"/>
              </a:rPr>
              <a:t>Kush Sutaria</a:t>
            </a:r>
          </a:p>
          <a:p>
            <a:pPr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"/>
              </a:rPr>
              <a:t>Jill Pujara</a:t>
            </a:r>
          </a:p>
          <a:p>
            <a:pPr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"/>
              </a:rPr>
              <a:t>Harsh Srivastava</a:t>
            </a:r>
          </a:p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Canva Sans"/>
              </a:rPr>
              <a:t>Darshil Patel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B8752-7FD3-4B1F-CFD3-C071D475022B}"/>
              </a:ext>
            </a:extLst>
          </p:cNvPr>
          <p:cNvSpPr txBox="1"/>
          <p:nvPr/>
        </p:nvSpPr>
        <p:spPr>
          <a:xfrm>
            <a:off x="838200" y="1562100"/>
            <a:ext cx="69645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Link : csci5308vm5.research.cs.dal.ca:5173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1806013">
            <a:off x="1525607" y="-10199631"/>
            <a:ext cx="15236786" cy="32667403"/>
            <a:chOff x="0" y="0"/>
            <a:chExt cx="2901950" cy="62217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01950" cy="6221730"/>
            </a:xfrm>
            <a:custGeom>
              <a:avLst/>
              <a:gdLst/>
              <a:ahLst/>
              <a:cxnLst/>
              <a:rect l="l" t="t" r="r" b="b"/>
              <a:pathLst>
                <a:path w="2901950" h="6221730">
                  <a:moveTo>
                    <a:pt x="2898140" y="1865630"/>
                  </a:moveTo>
                  <a:cubicBezTo>
                    <a:pt x="2898140" y="2275840"/>
                    <a:pt x="2537460" y="2275840"/>
                    <a:pt x="2537460" y="2684780"/>
                  </a:cubicBezTo>
                  <a:cubicBezTo>
                    <a:pt x="2537460" y="3094990"/>
                    <a:pt x="2898140" y="3094990"/>
                    <a:pt x="2898140" y="3503930"/>
                  </a:cubicBezTo>
                  <a:cubicBezTo>
                    <a:pt x="2898140" y="3914140"/>
                    <a:pt x="2537460" y="3914140"/>
                    <a:pt x="2537460" y="4323080"/>
                  </a:cubicBezTo>
                  <a:cubicBezTo>
                    <a:pt x="2537460" y="4733290"/>
                    <a:pt x="2898140" y="4733290"/>
                    <a:pt x="2898140" y="5143500"/>
                  </a:cubicBezTo>
                  <a:cubicBezTo>
                    <a:pt x="2898140" y="5553710"/>
                    <a:pt x="2543810" y="5553710"/>
                    <a:pt x="2543810" y="5962650"/>
                  </a:cubicBezTo>
                  <a:lnTo>
                    <a:pt x="2543810" y="5962650"/>
                  </a:lnTo>
                  <a:cubicBezTo>
                    <a:pt x="2545080" y="5972810"/>
                    <a:pt x="2546350" y="5984240"/>
                    <a:pt x="2546350" y="5994400"/>
                  </a:cubicBezTo>
                  <a:lnTo>
                    <a:pt x="2546350" y="5994400"/>
                  </a:lnTo>
                  <a:cubicBezTo>
                    <a:pt x="2546350" y="6118860"/>
                    <a:pt x="2444750" y="6220460"/>
                    <a:pt x="2320290" y="6220460"/>
                  </a:cubicBezTo>
                  <a:lnTo>
                    <a:pt x="224790" y="6220460"/>
                  </a:lnTo>
                  <a:cubicBezTo>
                    <a:pt x="101600" y="6221730"/>
                    <a:pt x="0" y="6121400"/>
                    <a:pt x="0" y="5995670"/>
                  </a:cubicBezTo>
                  <a:lnTo>
                    <a:pt x="0" y="5995670"/>
                  </a:lnTo>
                  <a:cubicBezTo>
                    <a:pt x="0" y="5984240"/>
                    <a:pt x="1270" y="5974080"/>
                    <a:pt x="2540" y="5963920"/>
                  </a:cubicBezTo>
                  <a:lnTo>
                    <a:pt x="2540" y="5963920"/>
                  </a:lnTo>
                  <a:cubicBezTo>
                    <a:pt x="2540" y="5553710"/>
                    <a:pt x="360680" y="5553710"/>
                    <a:pt x="360680" y="5144770"/>
                  </a:cubicBezTo>
                  <a:cubicBezTo>
                    <a:pt x="360680" y="4734560"/>
                    <a:pt x="0" y="4734560"/>
                    <a:pt x="0" y="4324350"/>
                  </a:cubicBezTo>
                  <a:cubicBezTo>
                    <a:pt x="0" y="3914140"/>
                    <a:pt x="360680" y="3914140"/>
                    <a:pt x="360680" y="3505200"/>
                  </a:cubicBezTo>
                  <a:cubicBezTo>
                    <a:pt x="360680" y="3094990"/>
                    <a:pt x="0" y="3094990"/>
                    <a:pt x="0" y="2686050"/>
                  </a:cubicBezTo>
                  <a:cubicBezTo>
                    <a:pt x="0" y="2275840"/>
                    <a:pt x="360680" y="2275840"/>
                    <a:pt x="360680" y="1866900"/>
                  </a:cubicBezTo>
                  <a:cubicBezTo>
                    <a:pt x="360680" y="1455420"/>
                    <a:pt x="0" y="1455420"/>
                    <a:pt x="0" y="1045210"/>
                  </a:cubicBezTo>
                  <a:cubicBezTo>
                    <a:pt x="0" y="635000"/>
                    <a:pt x="354330" y="635000"/>
                    <a:pt x="354330" y="226060"/>
                  </a:cubicBezTo>
                  <a:cubicBezTo>
                    <a:pt x="354330" y="101600"/>
                    <a:pt x="455930" y="0"/>
                    <a:pt x="580390" y="0"/>
                  </a:cubicBezTo>
                  <a:lnTo>
                    <a:pt x="2675890" y="0"/>
                  </a:lnTo>
                  <a:cubicBezTo>
                    <a:pt x="2800350" y="0"/>
                    <a:pt x="2901950" y="101600"/>
                    <a:pt x="2901950" y="226060"/>
                  </a:cubicBezTo>
                  <a:cubicBezTo>
                    <a:pt x="2901950" y="636270"/>
                    <a:pt x="2538730" y="636270"/>
                    <a:pt x="2538730" y="1045210"/>
                  </a:cubicBezTo>
                  <a:cubicBezTo>
                    <a:pt x="2537460" y="1455420"/>
                    <a:pt x="2898140" y="1455420"/>
                    <a:pt x="2898140" y="1865630"/>
                  </a:cubicBezTo>
                  <a:close/>
                </a:path>
              </a:pathLst>
            </a:custGeom>
            <a:solidFill>
              <a:srgbClr val="002A62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4" name="TextBox 4"/>
          <p:cNvSpPr txBox="1"/>
          <p:nvPr/>
        </p:nvSpPr>
        <p:spPr>
          <a:xfrm>
            <a:off x="304800" y="419100"/>
            <a:ext cx="2979837" cy="1784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4500" dirty="0">
                <a:solidFill>
                  <a:srgbClr val="000000"/>
                </a:solidFill>
                <a:latin typeface="Canva Sans"/>
              </a:rPr>
              <a:t>Summary</a:t>
            </a:r>
          </a:p>
          <a:p>
            <a:pPr algn="ctr">
              <a:lnSpc>
                <a:spcPts val="7139"/>
              </a:lnSpc>
              <a:spcBef>
                <a:spcPct val="0"/>
              </a:spcBef>
            </a:pPr>
            <a:endParaRPr lang="en-US" sz="4500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36156" y="1802130"/>
            <a:ext cx="11761447" cy="7652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6"/>
              </a:lnSpc>
            </a:pPr>
            <a:endParaRPr/>
          </a:p>
          <a:p>
            <a:pPr marL="722801" lvl="1" indent="-361400">
              <a:lnSpc>
                <a:spcPts val="4686"/>
              </a:lnSpc>
              <a:spcBef>
                <a:spcPct val="0"/>
              </a:spcBef>
              <a:buFont typeface="Arial"/>
              <a:buChar char="•"/>
            </a:pPr>
            <a:r>
              <a:rPr lang="en-US" sz="3347">
                <a:solidFill>
                  <a:srgbClr val="FFFFFF"/>
                </a:solidFill>
                <a:latin typeface="Canva Sans"/>
              </a:rPr>
              <a:t>The website is an online platform for auctions and marketplace sales.</a:t>
            </a:r>
          </a:p>
          <a:p>
            <a:pPr marL="722801" lvl="1" indent="-361400">
              <a:lnSpc>
                <a:spcPts val="4686"/>
              </a:lnSpc>
              <a:spcBef>
                <a:spcPct val="0"/>
              </a:spcBef>
              <a:buFont typeface="Arial"/>
              <a:buChar char="•"/>
            </a:pPr>
            <a:r>
              <a:rPr lang="en-US" sz="3347">
                <a:solidFill>
                  <a:srgbClr val="FFFFFF"/>
                </a:solidFill>
                <a:latin typeface="Canva Sans"/>
              </a:rPr>
              <a:t>Verified sellers can create two types of auctions:</a:t>
            </a:r>
          </a:p>
          <a:p>
            <a:pPr marL="1445601" lvl="2" indent="-481867">
              <a:lnSpc>
                <a:spcPts val="4686"/>
              </a:lnSpc>
              <a:spcBef>
                <a:spcPct val="0"/>
              </a:spcBef>
              <a:buFont typeface="Arial"/>
              <a:buChar char="⚬"/>
            </a:pPr>
            <a:r>
              <a:rPr lang="en-US" sz="3347">
                <a:solidFill>
                  <a:srgbClr val="FFFFFF"/>
                </a:solidFill>
                <a:latin typeface="Canva Sans"/>
              </a:rPr>
              <a:t>Live auctions, where buyers can place bids in real-time as the auction progresses.</a:t>
            </a:r>
          </a:p>
          <a:p>
            <a:pPr marL="1445601" lvl="2" indent="-481867">
              <a:lnSpc>
                <a:spcPts val="4686"/>
              </a:lnSpc>
              <a:spcBef>
                <a:spcPct val="0"/>
              </a:spcBef>
              <a:buFont typeface="Arial"/>
              <a:buChar char="⚬"/>
            </a:pPr>
            <a:r>
              <a:rPr lang="en-US" sz="3347">
                <a:solidFill>
                  <a:srgbClr val="FFFFFF"/>
                </a:solidFill>
                <a:latin typeface="Canva Sans"/>
              </a:rPr>
              <a:t>Blind auctions, where buyers submit sealed bids and the highest bidder wins.</a:t>
            </a:r>
          </a:p>
          <a:p>
            <a:pPr marL="722801" lvl="1" indent="-361400">
              <a:lnSpc>
                <a:spcPts val="4686"/>
              </a:lnSpc>
              <a:spcBef>
                <a:spcPct val="0"/>
              </a:spcBef>
              <a:buFont typeface="Arial"/>
              <a:buChar char="•"/>
            </a:pPr>
            <a:r>
              <a:rPr lang="en-US" sz="3347">
                <a:solidFill>
                  <a:srgbClr val="FFFFFF"/>
                </a:solidFill>
                <a:latin typeface="Canva Sans"/>
              </a:rPr>
              <a:t>Buyers can participate in auctions by placing bids or making purchases in the marketplace.</a:t>
            </a:r>
          </a:p>
          <a:p>
            <a:pPr marL="722801" lvl="1" indent="-361400">
              <a:lnSpc>
                <a:spcPts val="4686"/>
              </a:lnSpc>
              <a:spcBef>
                <a:spcPct val="0"/>
              </a:spcBef>
              <a:buFont typeface="Arial"/>
              <a:buChar char="•"/>
            </a:pPr>
            <a:r>
              <a:rPr lang="en-US" sz="3347">
                <a:solidFill>
                  <a:srgbClr val="FFFFFF"/>
                </a:solidFill>
                <a:latin typeface="Canva Sans"/>
              </a:rPr>
              <a:t>The website has an admin system to verify sellers based on their provided ID.</a:t>
            </a:r>
          </a:p>
          <a:p>
            <a:pPr>
              <a:lnSpc>
                <a:spcPts val="4686"/>
              </a:lnSpc>
              <a:spcBef>
                <a:spcPct val="0"/>
              </a:spcBef>
            </a:pPr>
            <a:endParaRPr lang="en-US" sz="3347">
              <a:solidFill>
                <a:srgbClr val="FFFFFF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1806013">
            <a:off x="-5679413" y="-13036159"/>
            <a:ext cx="13416225" cy="28764152"/>
            <a:chOff x="0" y="0"/>
            <a:chExt cx="2901950" cy="62217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01950" cy="6221730"/>
            </a:xfrm>
            <a:custGeom>
              <a:avLst/>
              <a:gdLst/>
              <a:ahLst/>
              <a:cxnLst/>
              <a:rect l="l" t="t" r="r" b="b"/>
              <a:pathLst>
                <a:path w="2901950" h="6221730">
                  <a:moveTo>
                    <a:pt x="2898140" y="1865630"/>
                  </a:moveTo>
                  <a:cubicBezTo>
                    <a:pt x="2898140" y="2275840"/>
                    <a:pt x="2537460" y="2275840"/>
                    <a:pt x="2537460" y="2684780"/>
                  </a:cubicBezTo>
                  <a:cubicBezTo>
                    <a:pt x="2537460" y="3094990"/>
                    <a:pt x="2898140" y="3094990"/>
                    <a:pt x="2898140" y="3503930"/>
                  </a:cubicBezTo>
                  <a:cubicBezTo>
                    <a:pt x="2898140" y="3914140"/>
                    <a:pt x="2537460" y="3914140"/>
                    <a:pt x="2537460" y="4323080"/>
                  </a:cubicBezTo>
                  <a:cubicBezTo>
                    <a:pt x="2537460" y="4733290"/>
                    <a:pt x="2898140" y="4733290"/>
                    <a:pt x="2898140" y="5143500"/>
                  </a:cubicBezTo>
                  <a:cubicBezTo>
                    <a:pt x="2898140" y="5553710"/>
                    <a:pt x="2543810" y="5553710"/>
                    <a:pt x="2543810" y="5962650"/>
                  </a:cubicBezTo>
                  <a:lnTo>
                    <a:pt x="2543810" y="5962650"/>
                  </a:lnTo>
                  <a:cubicBezTo>
                    <a:pt x="2545080" y="5972810"/>
                    <a:pt x="2546350" y="5984240"/>
                    <a:pt x="2546350" y="5994400"/>
                  </a:cubicBezTo>
                  <a:lnTo>
                    <a:pt x="2546350" y="5994400"/>
                  </a:lnTo>
                  <a:cubicBezTo>
                    <a:pt x="2546350" y="6118860"/>
                    <a:pt x="2444750" y="6220460"/>
                    <a:pt x="2320290" y="6220460"/>
                  </a:cubicBezTo>
                  <a:lnTo>
                    <a:pt x="224790" y="6220460"/>
                  </a:lnTo>
                  <a:cubicBezTo>
                    <a:pt x="101600" y="6221730"/>
                    <a:pt x="0" y="6121400"/>
                    <a:pt x="0" y="5995670"/>
                  </a:cubicBezTo>
                  <a:lnTo>
                    <a:pt x="0" y="5995670"/>
                  </a:lnTo>
                  <a:cubicBezTo>
                    <a:pt x="0" y="5984240"/>
                    <a:pt x="1270" y="5974080"/>
                    <a:pt x="2540" y="5963920"/>
                  </a:cubicBezTo>
                  <a:lnTo>
                    <a:pt x="2540" y="5963920"/>
                  </a:lnTo>
                  <a:cubicBezTo>
                    <a:pt x="2540" y="5553710"/>
                    <a:pt x="360680" y="5553710"/>
                    <a:pt x="360680" y="5144770"/>
                  </a:cubicBezTo>
                  <a:cubicBezTo>
                    <a:pt x="360680" y="4734560"/>
                    <a:pt x="0" y="4734560"/>
                    <a:pt x="0" y="4324350"/>
                  </a:cubicBezTo>
                  <a:cubicBezTo>
                    <a:pt x="0" y="3914140"/>
                    <a:pt x="360680" y="3914140"/>
                    <a:pt x="360680" y="3505200"/>
                  </a:cubicBezTo>
                  <a:cubicBezTo>
                    <a:pt x="360680" y="3094990"/>
                    <a:pt x="0" y="3094990"/>
                    <a:pt x="0" y="2686050"/>
                  </a:cubicBezTo>
                  <a:cubicBezTo>
                    <a:pt x="0" y="2275840"/>
                    <a:pt x="360680" y="2275840"/>
                    <a:pt x="360680" y="1866900"/>
                  </a:cubicBezTo>
                  <a:cubicBezTo>
                    <a:pt x="360680" y="1455420"/>
                    <a:pt x="0" y="1455420"/>
                    <a:pt x="0" y="1045210"/>
                  </a:cubicBezTo>
                  <a:cubicBezTo>
                    <a:pt x="0" y="635000"/>
                    <a:pt x="354330" y="635000"/>
                    <a:pt x="354330" y="226060"/>
                  </a:cubicBezTo>
                  <a:cubicBezTo>
                    <a:pt x="354330" y="101600"/>
                    <a:pt x="455930" y="0"/>
                    <a:pt x="580390" y="0"/>
                  </a:cubicBezTo>
                  <a:lnTo>
                    <a:pt x="2675890" y="0"/>
                  </a:lnTo>
                  <a:cubicBezTo>
                    <a:pt x="2800350" y="0"/>
                    <a:pt x="2901950" y="101600"/>
                    <a:pt x="2901950" y="226060"/>
                  </a:cubicBezTo>
                  <a:cubicBezTo>
                    <a:pt x="2901950" y="636270"/>
                    <a:pt x="2538730" y="636270"/>
                    <a:pt x="2538730" y="1045210"/>
                  </a:cubicBezTo>
                  <a:cubicBezTo>
                    <a:pt x="2537460" y="1455420"/>
                    <a:pt x="2898140" y="1455420"/>
                    <a:pt x="2898140" y="1865630"/>
                  </a:cubicBezTo>
                  <a:close/>
                </a:path>
              </a:pathLst>
            </a:custGeom>
            <a:solidFill>
              <a:srgbClr val="002A62"/>
            </a:solidFill>
            <a:ln w="12700">
              <a:solidFill>
                <a:srgbClr val="000000"/>
              </a:solidFill>
            </a:ln>
          </p:spPr>
        </p:sp>
      </p:grp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6843713" y="1642779"/>
          <a:ext cx="11051382" cy="8436640"/>
        </p:xfrm>
        <a:graphic>
          <a:graphicData uri="http://schemas.openxmlformats.org/drawingml/2006/table">
            <a:tbl>
              <a:tblPr/>
              <a:tblGrid>
                <a:gridCol w="552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3115">
                <a:tc>
                  <a:txBody>
                    <a:bodyPr/>
                    <a:lstStyle/>
                    <a:p>
                      <a:pPr algn="ctr">
                        <a:lnSpc>
                          <a:spcPts val="5621"/>
                        </a:lnSpc>
                        <a:defRPr/>
                      </a:pPr>
                      <a:r>
                        <a:rPr lang="en-US" sz="4015">
                          <a:solidFill>
                            <a:srgbClr val="FFFFFF"/>
                          </a:solidFill>
                          <a:latin typeface="Canva Sans Bold"/>
                        </a:rPr>
                        <a:t>Name</a:t>
                      </a:r>
                      <a:endParaRPr lang="en-US" sz="1100"/>
                    </a:p>
                  </a:txBody>
                  <a:tcPr marL="297948" marR="297948" marT="297948" marB="297948" anchor="ctr">
                    <a:lnL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621"/>
                        </a:lnSpc>
                        <a:defRPr/>
                      </a:pPr>
                      <a:r>
                        <a:rPr lang="en-US" sz="4015">
                          <a:solidFill>
                            <a:srgbClr val="FFFFFF"/>
                          </a:solidFill>
                          <a:latin typeface="Canva Sans Bold"/>
                        </a:rPr>
                        <a:t>Tasks completed</a:t>
                      </a:r>
                      <a:endParaRPr lang="en-US" sz="1100"/>
                    </a:p>
                  </a:txBody>
                  <a:tcPr marL="297948" marR="297948" marT="297948" marB="297948" anchor="ctr">
                    <a:lnL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429">
                <a:tc>
                  <a:txBody>
                    <a:bodyPr/>
                    <a:lstStyle/>
                    <a:p>
                      <a:pPr algn="ctr">
                        <a:lnSpc>
                          <a:spcPts val="4361"/>
                        </a:lnSpc>
                        <a:defRPr/>
                      </a:pPr>
                      <a:r>
                        <a:rPr lang="en-US" sz="3115">
                          <a:solidFill>
                            <a:srgbClr val="000000"/>
                          </a:solidFill>
                          <a:latin typeface="Canva Sans"/>
                        </a:rPr>
                        <a:t>Amanjot Singh</a:t>
                      </a:r>
                      <a:endParaRPr lang="en-US" sz="1100"/>
                    </a:p>
                  </a:txBody>
                  <a:tcPr marL="297948" marR="297948" marT="297948" marB="297948" anchor="ctr">
                    <a:lnL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1"/>
                        </a:lnSpc>
                        <a:defRPr/>
                      </a:pPr>
                      <a:r>
                        <a:rPr lang="en-US" sz="3115">
                          <a:solidFill>
                            <a:srgbClr val="000000"/>
                          </a:solidFill>
                          <a:latin typeface="Canva Sans"/>
                        </a:rPr>
                        <a:t>25</a:t>
                      </a:r>
                      <a:endParaRPr lang="en-US" sz="1100"/>
                    </a:p>
                  </a:txBody>
                  <a:tcPr marL="297948" marR="297948" marT="297948" marB="297948" anchor="ctr">
                    <a:lnL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809">
                <a:tc>
                  <a:txBody>
                    <a:bodyPr/>
                    <a:lstStyle/>
                    <a:p>
                      <a:pPr algn="ctr">
                        <a:lnSpc>
                          <a:spcPts val="4361"/>
                        </a:lnSpc>
                        <a:defRPr/>
                      </a:pPr>
                      <a:r>
                        <a:rPr lang="en-US" sz="3115">
                          <a:solidFill>
                            <a:srgbClr val="000000"/>
                          </a:solidFill>
                          <a:latin typeface="Canva Sans"/>
                        </a:rPr>
                        <a:t>Darshil Patel</a:t>
                      </a:r>
                      <a:endParaRPr lang="en-US" sz="1100"/>
                    </a:p>
                    <a:p>
                      <a:pPr algn="ctr">
                        <a:lnSpc>
                          <a:spcPts val="4361"/>
                        </a:lnSpc>
                      </a:pPr>
                      <a:endParaRPr lang="en-US" sz="1100"/>
                    </a:p>
                  </a:txBody>
                  <a:tcPr marL="297948" marR="297948" marT="297948" marB="297948" anchor="ctr">
                    <a:lnL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1"/>
                        </a:lnSpc>
                        <a:defRPr/>
                      </a:pPr>
                      <a:r>
                        <a:rPr lang="en-US" sz="3115">
                          <a:solidFill>
                            <a:srgbClr val="000000"/>
                          </a:solidFill>
                          <a:latin typeface="Canva Sans"/>
                        </a:rPr>
                        <a:t>25</a:t>
                      </a:r>
                      <a:endParaRPr lang="en-US" sz="1100"/>
                    </a:p>
                  </a:txBody>
                  <a:tcPr marL="297948" marR="297948" marT="297948" marB="297948" anchor="ctr">
                    <a:lnL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429">
                <a:tc>
                  <a:txBody>
                    <a:bodyPr/>
                    <a:lstStyle/>
                    <a:p>
                      <a:pPr algn="ctr">
                        <a:lnSpc>
                          <a:spcPts val="4361"/>
                        </a:lnSpc>
                        <a:defRPr/>
                      </a:pPr>
                      <a:r>
                        <a:rPr lang="en-US" sz="3115">
                          <a:solidFill>
                            <a:srgbClr val="000000"/>
                          </a:solidFill>
                          <a:latin typeface="Canva Sans"/>
                        </a:rPr>
                        <a:t>Harshil Srivastav</a:t>
                      </a:r>
                      <a:endParaRPr lang="en-US" sz="1100"/>
                    </a:p>
                  </a:txBody>
                  <a:tcPr marL="297948" marR="297948" marT="297948" marB="297948" anchor="ctr">
                    <a:lnL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1"/>
                        </a:lnSpc>
                        <a:defRPr/>
                      </a:pPr>
                      <a:r>
                        <a:rPr lang="en-US" sz="3115">
                          <a:solidFill>
                            <a:srgbClr val="000000"/>
                          </a:solidFill>
                          <a:latin typeface="Canva Sans"/>
                        </a:rPr>
                        <a:t>34</a:t>
                      </a:r>
                      <a:endParaRPr lang="en-US" sz="1100"/>
                    </a:p>
                  </a:txBody>
                  <a:tcPr marL="297948" marR="297948" marT="297948" marB="297948" anchor="ctr">
                    <a:lnL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5429">
                <a:tc>
                  <a:txBody>
                    <a:bodyPr/>
                    <a:lstStyle/>
                    <a:p>
                      <a:pPr algn="ctr">
                        <a:lnSpc>
                          <a:spcPts val="4361"/>
                        </a:lnSpc>
                        <a:defRPr/>
                      </a:pPr>
                      <a:r>
                        <a:rPr lang="en-US" sz="3115">
                          <a:solidFill>
                            <a:srgbClr val="000000"/>
                          </a:solidFill>
                          <a:latin typeface="Canva Sans"/>
                        </a:rPr>
                        <a:t>Jill Pujara</a:t>
                      </a:r>
                      <a:endParaRPr lang="en-US" sz="1100"/>
                    </a:p>
                  </a:txBody>
                  <a:tcPr marL="297948" marR="297948" marT="297948" marB="297948" anchor="ctr">
                    <a:lnL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1"/>
                        </a:lnSpc>
                        <a:defRPr/>
                      </a:pPr>
                      <a:r>
                        <a:rPr lang="en-US" sz="3115">
                          <a:solidFill>
                            <a:srgbClr val="000000"/>
                          </a:solidFill>
                          <a:latin typeface="Canva Sans"/>
                        </a:rPr>
                        <a:t>20</a:t>
                      </a:r>
                      <a:endParaRPr lang="en-US" sz="1100"/>
                    </a:p>
                  </a:txBody>
                  <a:tcPr marL="297948" marR="297948" marT="297948" marB="297948" anchor="ctr">
                    <a:lnL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5429">
                <a:tc>
                  <a:txBody>
                    <a:bodyPr/>
                    <a:lstStyle/>
                    <a:p>
                      <a:pPr algn="ctr">
                        <a:lnSpc>
                          <a:spcPts val="4361"/>
                        </a:lnSpc>
                        <a:defRPr/>
                      </a:pPr>
                      <a:r>
                        <a:rPr lang="en-US" sz="3115">
                          <a:solidFill>
                            <a:srgbClr val="000000"/>
                          </a:solidFill>
                          <a:latin typeface="Canva Sans"/>
                        </a:rPr>
                        <a:t>Kush Sutaria</a:t>
                      </a:r>
                      <a:endParaRPr lang="en-US" sz="1100"/>
                    </a:p>
                  </a:txBody>
                  <a:tcPr marL="297948" marR="297948" marT="297948" marB="297948" anchor="ctr">
                    <a:lnL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1"/>
                        </a:lnSpc>
                        <a:defRPr/>
                      </a:pPr>
                      <a:r>
                        <a:rPr lang="en-US" sz="3115">
                          <a:solidFill>
                            <a:srgbClr val="000000"/>
                          </a:solidFill>
                          <a:latin typeface="Canva Sans"/>
                        </a:rPr>
                        <a:t>33</a:t>
                      </a:r>
                      <a:endParaRPr lang="en-US" sz="1100"/>
                    </a:p>
                  </a:txBody>
                  <a:tcPr marL="297948" marR="297948" marT="297948" marB="297948" anchor="ctr">
                    <a:lnL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9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1524000" y="1373131"/>
            <a:ext cx="4464100" cy="671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FFFFFF"/>
                </a:solidFill>
                <a:latin typeface="Canva Sans"/>
              </a:rPr>
              <a:t>Task Contribution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6E84273-7738-6B9D-A2E7-AB309D1FA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07625"/>
              </p:ext>
            </p:extLst>
          </p:nvPr>
        </p:nvGraphicFramePr>
        <p:xfrm>
          <a:off x="0" y="1049557"/>
          <a:ext cx="18288000" cy="10893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406673668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931337939"/>
                    </a:ext>
                  </a:extLst>
                </a:gridCol>
              </a:tblGrid>
              <a:tr h="1377866">
                <a:tc>
                  <a:txBody>
                    <a:bodyPr/>
                    <a:lstStyle/>
                    <a:p>
                      <a:r>
                        <a:rPr lang="en-US" sz="3000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Features implemented/contributed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3984"/>
                  </a:ext>
                </a:extLst>
              </a:tr>
              <a:tr h="1835572">
                <a:tc>
                  <a:txBody>
                    <a:bodyPr/>
                    <a:lstStyle/>
                    <a:p>
                      <a:pPr algn="l"/>
                      <a:r>
                        <a:rPr lang="en-US" sz="3500" dirty="0"/>
                        <a:t>Amanjot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 Registration , Backend </a:t>
                      </a:r>
                      <a:r>
                        <a:rPr kumimoji="0" lang="en-US" sz="3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Architecture,Database</a:t>
                      </a:r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3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Archietcture</a:t>
                      </a:r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Report </a:t>
                      </a:r>
                      <a:r>
                        <a:rPr kumimoji="0" lang="en-US" sz="3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Isssues,Wishlist</a:t>
                      </a:r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Adding </a:t>
                      </a:r>
                      <a:r>
                        <a:rPr kumimoji="0" lang="en-US" sz="3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Orders,Order</a:t>
                      </a:r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History, Testing including unit testing and Integration </a:t>
                      </a:r>
                      <a:r>
                        <a:rPr kumimoji="0" lang="en-US" sz="3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Testing,Project</a:t>
                      </a:r>
                      <a:r>
                        <a:rPr kumimoji="0" lang="en-US" sz="3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Documentation</a:t>
                      </a:r>
                    </a:p>
                    <a:p>
                      <a:endParaRPr 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89811"/>
                  </a:ext>
                </a:extLst>
              </a:tr>
              <a:tr h="1377866">
                <a:tc>
                  <a:txBody>
                    <a:bodyPr/>
                    <a:lstStyle/>
                    <a:p>
                      <a:r>
                        <a:rPr lang="en-US" sz="3500" dirty="0" err="1"/>
                        <a:t>Darshil</a:t>
                      </a:r>
                      <a:r>
                        <a:rPr lang="en-US" sz="3500" dirty="0"/>
                        <a:t> Patel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DB </a:t>
                      </a:r>
                      <a:r>
                        <a:rPr lang="en-US" sz="3000" dirty="0" err="1"/>
                        <a:t>integration,Axios</a:t>
                      </a: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Forntend</a:t>
                      </a:r>
                      <a:r>
                        <a:rPr lang="en-US" sz="3000" dirty="0"/>
                        <a:t>-backend Connection, Session , secure routing at backend,</a:t>
                      </a:r>
                    </a:p>
                    <a:p>
                      <a:r>
                        <a:rPr lang="en-US" sz="3000" dirty="0" err="1"/>
                        <a:t>cors</a:t>
                      </a:r>
                      <a:r>
                        <a:rPr lang="en-US" sz="3000" dirty="0"/>
                        <a:t> security </a:t>
                      </a:r>
                      <a:r>
                        <a:rPr lang="en-US" sz="3000" dirty="0" err="1"/>
                        <a:t>implementation,Continous</a:t>
                      </a:r>
                      <a:r>
                        <a:rPr lang="en-US" sz="3000" dirty="0"/>
                        <a:t> Deployment, Live auction with sockets, live auction details API,</a:t>
                      </a:r>
                    </a:p>
                    <a:p>
                      <a:r>
                        <a:rPr lang="en-US" sz="3000" dirty="0"/>
                        <a:t>VM Configuration, automation scripts .</a:t>
                      </a:r>
                      <a:r>
                        <a:rPr lang="en-US" sz="3000" dirty="0" err="1"/>
                        <a:t>sh</a:t>
                      </a:r>
                      <a:r>
                        <a:rPr lang="en-US" sz="3000" dirty="0"/>
                        <a:t> for CD at backend.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738952"/>
                  </a:ext>
                </a:extLst>
              </a:tr>
              <a:tr h="1377866">
                <a:tc>
                  <a:txBody>
                    <a:bodyPr/>
                    <a:lstStyle/>
                    <a:p>
                      <a:r>
                        <a:rPr lang="en-US" sz="3500" dirty="0"/>
                        <a:t>Harsh Srivastava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UI architecture , Live bid FE BE, Blind Bid, Simple Sell, Timer, Admin Dashboard(BE,FE), Buyer Details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498555"/>
                  </a:ext>
                </a:extLst>
              </a:tr>
              <a:tr h="1377866">
                <a:tc>
                  <a:txBody>
                    <a:bodyPr/>
                    <a:lstStyle/>
                    <a:p>
                      <a:r>
                        <a:rPr lang="en-US" sz="3500" dirty="0" err="1"/>
                        <a:t>Darshil</a:t>
                      </a:r>
                      <a:r>
                        <a:rPr lang="en-US" sz="3500" dirty="0"/>
                        <a:t> Patel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API for adding bid items, placing bids, fetching timer, Database Architecture, fetching details and logic|| </a:t>
                      </a:r>
                      <a:r>
                        <a:rPr lang="en-US" sz="3000" dirty="0" err="1"/>
                        <a:t>api</a:t>
                      </a:r>
                      <a:r>
                        <a:rPr lang="en-US" sz="3000" dirty="0"/>
                        <a:t>  for generating winner of the bid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945422"/>
                  </a:ext>
                </a:extLst>
              </a:tr>
              <a:tr h="1377866">
                <a:tc>
                  <a:txBody>
                    <a:bodyPr/>
                    <a:lstStyle/>
                    <a:p>
                      <a:r>
                        <a:rPr lang="en-US" sz="3500" dirty="0"/>
                        <a:t>Kush Sutaria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CI, Code quality, Wishlist, homepage, UI, homepage, filter, bugs, Report Issues, </a:t>
                      </a:r>
                    </a:p>
                    <a:p>
                      <a:r>
                        <a:rPr lang="en-US" sz="3000" dirty="0"/>
                        <a:t>Input Validation, CD </a:t>
                      </a:r>
                      <a:r>
                        <a:rPr lang="en-US" sz="3000" dirty="0" err="1"/>
                        <a:t>gitlab</a:t>
                      </a:r>
                      <a:r>
                        <a:rPr lang="en-US" sz="3000" dirty="0"/>
                        <a:t> handshake Admin issue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85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815092-9B8D-D63C-C027-532D93F2891D}"/>
              </a:ext>
            </a:extLst>
          </p:cNvPr>
          <p:cNvSpPr txBox="1"/>
          <p:nvPr/>
        </p:nvSpPr>
        <p:spPr>
          <a:xfrm>
            <a:off x="457200" y="342900"/>
            <a:ext cx="460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Individual Task</a:t>
            </a:r>
          </a:p>
        </p:txBody>
      </p:sp>
    </p:spTree>
    <p:extLst>
      <p:ext uri="{BB962C8B-B14F-4D97-AF65-F5344CB8AC3E}">
        <p14:creationId xmlns:p14="http://schemas.microsoft.com/office/powerpoint/2010/main" val="3633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1806013">
            <a:off x="-9658779" y="-12062265"/>
            <a:ext cx="13416225" cy="28764152"/>
            <a:chOff x="0" y="0"/>
            <a:chExt cx="2901950" cy="62217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01950" cy="6221730"/>
            </a:xfrm>
            <a:custGeom>
              <a:avLst/>
              <a:gdLst/>
              <a:ahLst/>
              <a:cxnLst/>
              <a:rect l="l" t="t" r="r" b="b"/>
              <a:pathLst>
                <a:path w="2901950" h="6221730">
                  <a:moveTo>
                    <a:pt x="2898140" y="1865630"/>
                  </a:moveTo>
                  <a:cubicBezTo>
                    <a:pt x="2898140" y="2275840"/>
                    <a:pt x="2537460" y="2275840"/>
                    <a:pt x="2537460" y="2684780"/>
                  </a:cubicBezTo>
                  <a:cubicBezTo>
                    <a:pt x="2537460" y="3094990"/>
                    <a:pt x="2898140" y="3094990"/>
                    <a:pt x="2898140" y="3503930"/>
                  </a:cubicBezTo>
                  <a:cubicBezTo>
                    <a:pt x="2898140" y="3914140"/>
                    <a:pt x="2537460" y="3914140"/>
                    <a:pt x="2537460" y="4323080"/>
                  </a:cubicBezTo>
                  <a:cubicBezTo>
                    <a:pt x="2537460" y="4733290"/>
                    <a:pt x="2898140" y="4733290"/>
                    <a:pt x="2898140" y="5143500"/>
                  </a:cubicBezTo>
                  <a:cubicBezTo>
                    <a:pt x="2898140" y="5553710"/>
                    <a:pt x="2543810" y="5553710"/>
                    <a:pt x="2543810" y="5962650"/>
                  </a:cubicBezTo>
                  <a:lnTo>
                    <a:pt x="2543810" y="5962650"/>
                  </a:lnTo>
                  <a:cubicBezTo>
                    <a:pt x="2545080" y="5972810"/>
                    <a:pt x="2546350" y="5984240"/>
                    <a:pt x="2546350" y="5994400"/>
                  </a:cubicBezTo>
                  <a:lnTo>
                    <a:pt x="2546350" y="5994400"/>
                  </a:lnTo>
                  <a:cubicBezTo>
                    <a:pt x="2546350" y="6118860"/>
                    <a:pt x="2444750" y="6220460"/>
                    <a:pt x="2320290" y="6220460"/>
                  </a:cubicBezTo>
                  <a:lnTo>
                    <a:pt x="224790" y="6220460"/>
                  </a:lnTo>
                  <a:cubicBezTo>
                    <a:pt x="101600" y="6221730"/>
                    <a:pt x="0" y="6121400"/>
                    <a:pt x="0" y="5995670"/>
                  </a:cubicBezTo>
                  <a:lnTo>
                    <a:pt x="0" y="5995670"/>
                  </a:lnTo>
                  <a:cubicBezTo>
                    <a:pt x="0" y="5984240"/>
                    <a:pt x="1270" y="5974080"/>
                    <a:pt x="2540" y="5963920"/>
                  </a:cubicBezTo>
                  <a:lnTo>
                    <a:pt x="2540" y="5963920"/>
                  </a:lnTo>
                  <a:cubicBezTo>
                    <a:pt x="2540" y="5553710"/>
                    <a:pt x="360680" y="5553710"/>
                    <a:pt x="360680" y="5144770"/>
                  </a:cubicBezTo>
                  <a:cubicBezTo>
                    <a:pt x="360680" y="4734560"/>
                    <a:pt x="0" y="4734560"/>
                    <a:pt x="0" y="4324350"/>
                  </a:cubicBezTo>
                  <a:cubicBezTo>
                    <a:pt x="0" y="3914140"/>
                    <a:pt x="360680" y="3914140"/>
                    <a:pt x="360680" y="3505200"/>
                  </a:cubicBezTo>
                  <a:cubicBezTo>
                    <a:pt x="360680" y="3094990"/>
                    <a:pt x="0" y="3094990"/>
                    <a:pt x="0" y="2686050"/>
                  </a:cubicBezTo>
                  <a:cubicBezTo>
                    <a:pt x="0" y="2275840"/>
                    <a:pt x="360680" y="2275840"/>
                    <a:pt x="360680" y="1866900"/>
                  </a:cubicBezTo>
                  <a:cubicBezTo>
                    <a:pt x="360680" y="1455420"/>
                    <a:pt x="0" y="1455420"/>
                    <a:pt x="0" y="1045210"/>
                  </a:cubicBezTo>
                  <a:cubicBezTo>
                    <a:pt x="0" y="635000"/>
                    <a:pt x="354330" y="635000"/>
                    <a:pt x="354330" y="226060"/>
                  </a:cubicBezTo>
                  <a:cubicBezTo>
                    <a:pt x="354330" y="101600"/>
                    <a:pt x="455930" y="0"/>
                    <a:pt x="580390" y="0"/>
                  </a:cubicBezTo>
                  <a:lnTo>
                    <a:pt x="2675890" y="0"/>
                  </a:lnTo>
                  <a:cubicBezTo>
                    <a:pt x="2800350" y="0"/>
                    <a:pt x="2901950" y="101600"/>
                    <a:pt x="2901950" y="226060"/>
                  </a:cubicBezTo>
                  <a:cubicBezTo>
                    <a:pt x="2901950" y="636270"/>
                    <a:pt x="2538730" y="636270"/>
                    <a:pt x="2538730" y="1045210"/>
                  </a:cubicBezTo>
                  <a:cubicBezTo>
                    <a:pt x="2537460" y="1455420"/>
                    <a:pt x="2898140" y="1455420"/>
                    <a:pt x="2898140" y="1865630"/>
                  </a:cubicBezTo>
                  <a:close/>
                </a:path>
              </a:pathLst>
            </a:custGeom>
            <a:solidFill>
              <a:srgbClr val="002A62"/>
            </a:solidFill>
            <a:ln w="12700">
              <a:solidFill>
                <a:srgbClr val="000000"/>
              </a:solidFill>
            </a:ln>
          </p:spPr>
        </p:sp>
      </p:grp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88046"/>
              </p:ext>
            </p:extLst>
          </p:nvPr>
        </p:nvGraphicFramePr>
        <p:xfrm>
          <a:off x="2949614" y="2674845"/>
          <a:ext cx="14309686" cy="7380394"/>
        </p:xfrm>
        <a:graphic>
          <a:graphicData uri="http://schemas.openxmlformats.org/drawingml/2006/table">
            <a:tbl>
              <a:tblPr/>
              <a:tblGrid>
                <a:gridCol w="7154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4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4342">
                <a:tc>
                  <a:txBody>
                    <a:bodyPr/>
                    <a:lstStyle/>
                    <a:p>
                      <a:pPr algn="ctr">
                        <a:lnSpc>
                          <a:spcPts val="3751"/>
                        </a:lnSpc>
                        <a:defRPr/>
                      </a:pPr>
                      <a:r>
                        <a:rPr lang="en-US" sz="2679">
                          <a:solidFill>
                            <a:srgbClr val="FFFFFF"/>
                          </a:solidFill>
                          <a:latin typeface="Canva Sans Bold"/>
                        </a:rPr>
                        <a:t>Goals</a:t>
                      </a:r>
                      <a:endParaRPr lang="en-US" sz="1100"/>
                    </a:p>
                  </a:txBody>
                  <a:tcPr marL="230708" marR="230708" marT="230708" marB="230708" anchor="ctr">
                    <a:lnL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1"/>
                        </a:lnSpc>
                        <a:defRPr/>
                      </a:pPr>
                      <a:r>
                        <a:rPr lang="en-US" sz="2679">
                          <a:solidFill>
                            <a:srgbClr val="FFFFFF"/>
                          </a:solidFill>
                          <a:latin typeface="Canva Sans Bold"/>
                        </a:rPr>
                        <a:t>Status</a:t>
                      </a:r>
                      <a:endParaRPr lang="en-US" sz="1100"/>
                    </a:p>
                  </a:txBody>
                  <a:tcPr marL="230708" marR="230708" marT="230708" marB="230708" anchor="ctr">
                    <a:lnL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342">
                <a:tc>
                  <a:txBody>
                    <a:bodyPr/>
                    <a:lstStyle/>
                    <a:p>
                      <a:pPr algn="ctr">
                        <a:lnSpc>
                          <a:spcPts val="3751"/>
                        </a:lnSpc>
                        <a:defRPr/>
                      </a:pPr>
                      <a:r>
                        <a:rPr lang="en-US" sz="2679">
                          <a:solidFill>
                            <a:srgbClr val="000000"/>
                          </a:solidFill>
                          <a:latin typeface="Canva Sans"/>
                        </a:rPr>
                        <a:t>Features</a:t>
                      </a:r>
                      <a:endParaRPr lang="en-US" sz="1100"/>
                    </a:p>
                  </a:txBody>
                  <a:tcPr marL="230708" marR="230708" marT="230708" marB="230708" anchor="ctr">
                    <a:lnL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1"/>
                        </a:lnSpc>
                        <a:defRPr/>
                      </a:pPr>
                      <a:r>
                        <a:rPr lang="en-US" sz="2679">
                          <a:solidFill>
                            <a:srgbClr val="000000"/>
                          </a:solidFill>
                          <a:latin typeface="Canva Sans"/>
                        </a:rPr>
                        <a:t>Completed</a:t>
                      </a:r>
                      <a:endParaRPr lang="en-US" sz="1100"/>
                    </a:p>
                  </a:txBody>
                  <a:tcPr marL="230708" marR="230708" marT="230708" marB="230708" anchor="ctr">
                    <a:lnL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342">
                <a:tc>
                  <a:txBody>
                    <a:bodyPr/>
                    <a:lstStyle/>
                    <a:p>
                      <a:pPr algn="ctr">
                        <a:lnSpc>
                          <a:spcPts val="3751"/>
                        </a:lnSpc>
                        <a:defRPr/>
                      </a:pPr>
                      <a:r>
                        <a:rPr lang="en-US" sz="2679">
                          <a:solidFill>
                            <a:srgbClr val="000000"/>
                          </a:solidFill>
                          <a:latin typeface="Canva Sans"/>
                        </a:rPr>
                        <a:t>CI/CD/Code Quality</a:t>
                      </a:r>
                      <a:endParaRPr lang="en-US" sz="1100"/>
                    </a:p>
                  </a:txBody>
                  <a:tcPr marL="230708" marR="230708" marT="230708" marB="230708" anchor="ctr">
                    <a:lnL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1"/>
                        </a:lnSpc>
                        <a:defRPr/>
                      </a:pPr>
                      <a:r>
                        <a:rPr lang="en-US" sz="2679">
                          <a:solidFill>
                            <a:srgbClr val="000000"/>
                          </a:solidFill>
                          <a:latin typeface="Canva Sans"/>
                        </a:rPr>
                        <a:t>Completed</a:t>
                      </a:r>
                      <a:endParaRPr lang="en-US" sz="1100"/>
                    </a:p>
                  </a:txBody>
                  <a:tcPr marL="230708" marR="230708" marT="230708" marB="230708" anchor="ctr">
                    <a:lnL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4342">
                <a:tc>
                  <a:txBody>
                    <a:bodyPr/>
                    <a:lstStyle/>
                    <a:p>
                      <a:pPr algn="ctr">
                        <a:lnSpc>
                          <a:spcPts val="3751"/>
                        </a:lnSpc>
                        <a:defRPr/>
                      </a:pPr>
                      <a:r>
                        <a:rPr lang="en-US" sz="2679">
                          <a:solidFill>
                            <a:srgbClr val="000000"/>
                          </a:solidFill>
                          <a:latin typeface="Canva Sans"/>
                        </a:rPr>
                        <a:t>Code smells</a:t>
                      </a:r>
                      <a:endParaRPr lang="en-US" sz="1100"/>
                    </a:p>
                  </a:txBody>
                  <a:tcPr marL="230708" marR="230708" marT="230708" marB="230708" anchor="ctr">
                    <a:lnL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1"/>
                        </a:lnSpc>
                        <a:defRPr/>
                      </a:pPr>
                      <a:r>
                        <a:rPr lang="en-US" sz="2679">
                          <a:solidFill>
                            <a:srgbClr val="000000"/>
                          </a:solidFill>
                          <a:latin typeface="Canva Sans"/>
                        </a:rPr>
                        <a:t>Completed</a:t>
                      </a:r>
                      <a:endParaRPr lang="en-US" sz="1100"/>
                    </a:p>
                  </a:txBody>
                  <a:tcPr marL="230708" marR="230708" marT="230708" marB="230708" anchor="ctr">
                    <a:lnL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4342">
                <a:tc>
                  <a:txBody>
                    <a:bodyPr/>
                    <a:lstStyle/>
                    <a:p>
                      <a:pPr algn="ctr">
                        <a:lnSpc>
                          <a:spcPts val="3751"/>
                        </a:lnSpc>
                        <a:defRPr/>
                      </a:pPr>
                      <a:r>
                        <a:rPr lang="en-US" sz="2679">
                          <a:solidFill>
                            <a:srgbClr val="000000"/>
                          </a:solidFill>
                          <a:latin typeface="Canva Sans"/>
                        </a:rPr>
                        <a:t>Learning a new tech stack</a:t>
                      </a:r>
                      <a:endParaRPr lang="en-US" sz="1100"/>
                    </a:p>
                  </a:txBody>
                  <a:tcPr marL="230708" marR="230708" marT="230708" marB="230708" anchor="ctr">
                    <a:lnL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1"/>
                        </a:lnSpc>
                        <a:defRPr/>
                      </a:pPr>
                      <a:r>
                        <a:rPr lang="en-US" sz="2679">
                          <a:solidFill>
                            <a:srgbClr val="000000"/>
                          </a:solidFill>
                          <a:latin typeface="Canva Sans"/>
                        </a:rPr>
                        <a:t>Completed</a:t>
                      </a:r>
                      <a:endParaRPr lang="en-US" sz="1100"/>
                    </a:p>
                  </a:txBody>
                  <a:tcPr marL="230708" marR="230708" marT="230708" marB="230708" anchor="ctr">
                    <a:lnL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4342">
                <a:tc>
                  <a:txBody>
                    <a:bodyPr/>
                    <a:lstStyle/>
                    <a:p>
                      <a:pPr algn="ctr">
                        <a:lnSpc>
                          <a:spcPts val="3751"/>
                        </a:lnSpc>
                        <a:defRPr/>
                      </a:pPr>
                      <a:r>
                        <a:rPr lang="en-US" sz="2679">
                          <a:solidFill>
                            <a:srgbClr val="000000"/>
                          </a:solidFill>
                          <a:latin typeface="Canva Sans"/>
                        </a:rPr>
                        <a:t>Improved UI (mid term review)</a:t>
                      </a:r>
                      <a:endParaRPr lang="en-US" sz="1100"/>
                    </a:p>
                  </a:txBody>
                  <a:tcPr marL="230708" marR="230708" marT="230708" marB="230708" anchor="ctr">
                    <a:lnL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1"/>
                        </a:lnSpc>
                        <a:defRPr/>
                      </a:pPr>
                      <a:r>
                        <a:rPr lang="en-US" sz="2679">
                          <a:solidFill>
                            <a:srgbClr val="000000"/>
                          </a:solidFill>
                          <a:latin typeface="Canva Sans"/>
                        </a:rPr>
                        <a:t>Completed</a:t>
                      </a:r>
                      <a:endParaRPr lang="en-US" sz="1100"/>
                    </a:p>
                  </a:txBody>
                  <a:tcPr marL="230708" marR="230708" marT="230708" marB="230708" anchor="ctr">
                    <a:lnL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4342">
                <a:tc>
                  <a:txBody>
                    <a:bodyPr/>
                    <a:lstStyle/>
                    <a:p>
                      <a:pPr algn="ctr">
                        <a:lnSpc>
                          <a:spcPts val="3751"/>
                        </a:lnSpc>
                        <a:defRPr/>
                      </a:pPr>
                      <a:r>
                        <a:rPr lang="en-US" sz="2679">
                          <a:solidFill>
                            <a:srgbClr val="000000"/>
                          </a:solidFill>
                          <a:latin typeface="Canva Sans"/>
                        </a:rPr>
                        <a:t>QR code verification process</a:t>
                      </a:r>
                      <a:endParaRPr lang="en-US" sz="1100"/>
                    </a:p>
                  </a:txBody>
                  <a:tcPr marL="230708" marR="230708" marT="230708" marB="230708" anchor="ctr">
                    <a:lnL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51"/>
                        </a:lnSpc>
                        <a:defRPr/>
                      </a:pPr>
                      <a:r>
                        <a:rPr lang="en-US" sz="2679" dirty="0">
                          <a:solidFill>
                            <a:srgbClr val="000000"/>
                          </a:solidFill>
                          <a:latin typeface="Canva Sans"/>
                        </a:rPr>
                        <a:t>Dropped After Discussion </a:t>
                      </a:r>
                      <a:r>
                        <a:rPr lang="en-US" sz="2679">
                          <a:solidFill>
                            <a:srgbClr val="000000"/>
                          </a:solidFill>
                          <a:latin typeface="Canva Sans"/>
                        </a:rPr>
                        <a:t>with Client</a:t>
                      </a:r>
                      <a:endParaRPr lang="en-US" sz="1100" dirty="0"/>
                    </a:p>
                  </a:txBody>
                  <a:tcPr marL="230708" marR="230708" marT="230708" marB="230708" anchor="ctr">
                    <a:lnL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614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0" y="1181100"/>
            <a:ext cx="4321512" cy="1723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69"/>
              </a:lnSpc>
            </a:pPr>
            <a:r>
              <a:rPr lang="en-US" sz="4000" dirty="0">
                <a:solidFill>
                  <a:srgbClr val="FFFFFF"/>
                </a:solidFill>
                <a:latin typeface="Canva Sans"/>
              </a:rPr>
              <a:t>Project Status</a:t>
            </a:r>
          </a:p>
          <a:p>
            <a:pPr algn="ctr">
              <a:lnSpc>
                <a:spcPts val="6969"/>
              </a:lnSpc>
              <a:spcBef>
                <a:spcPct val="0"/>
              </a:spcBef>
            </a:pPr>
            <a:endParaRPr lang="en-US" sz="4000" dirty="0">
              <a:solidFill>
                <a:srgbClr val="FFFFFF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609600" y="266700"/>
            <a:ext cx="5352231" cy="688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00000"/>
                </a:solidFill>
                <a:latin typeface="Canva Sans"/>
              </a:rPr>
              <a:t>Jira 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A888F7-6B20-C044-775C-DD4CA087E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539"/>
            <a:ext cx="18288000" cy="75559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B172B-1732-4A32-CC6E-356915249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09111"/>
            <a:ext cx="18288002" cy="8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9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0A648BB3-FFE0-034C-2478-4DF8DAD9B3B7}"/>
              </a:ext>
            </a:extLst>
          </p:cNvPr>
          <p:cNvGrpSpPr>
            <a:grpSpLocks noChangeAspect="1"/>
          </p:cNvGrpSpPr>
          <p:nvPr/>
        </p:nvGrpSpPr>
        <p:grpSpPr>
          <a:xfrm rot="1806013">
            <a:off x="-7951605" y="-10445281"/>
            <a:ext cx="21965278" cy="47093172"/>
            <a:chOff x="0" y="0"/>
            <a:chExt cx="2901950" cy="6221730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3E6EFA6A-DE32-4B11-F943-014D8484C305}"/>
                </a:ext>
              </a:extLst>
            </p:cNvPr>
            <p:cNvSpPr/>
            <p:nvPr/>
          </p:nvSpPr>
          <p:spPr>
            <a:xfrm>
              <a:off x="0" y="0"/>
              <a:ext cx="2901950" cy="6221730"/>
            </a:xfrm>
            <a:custGeom>
              <a:avLst/>
              <a:gdLst/>
              <a:ahLst/>
              <a:cxnLst/>
              <a:rect l="l" t="t" r="r" b="b"/>
              <a:pathLst>
                <a:path w="2901950" h="6221730">
                  <a:moveTo>
                    <a:pt x="2898140" y="1865630"/>
                  </a:moveTo>
                  <a:cubicBezTo>
                    <a:pt x="2898140" y="2275840"/>
                    <a:pt x="2537460" y="2275840"/>
                    <a:pt x="2537460" y="2684780"/>
                  </a:cubicBezTo>
                  <a:cubicBezTo>
                    <a:pt x="2537460" y="3094990"/>
                    <a:pt x="2898140" y="3094990"/>
                    <a:pt x="2898140" y="3503930"/>
                  </a:cubicBezTo>
                  <a:cubicBezTo>
                    <a:pt x="2898140" y="3914140"/>
                    <a:pt x="2537460" y="3914140"/>
                    <a:pt x="2537460" y="4323080"/>
                  </a:cubicBezTo>
                  <a:cubicBezTo>
                    <a:pt x="2537460" y="4733290"/>
                    <a:pt x="2898140" y="4733290"/>
                    <a:pt x="2898140" y="5143500"/>
                  </a:cubicBezTo>
                  <a:cubicBezTo>
                    <a:pt x="2898140" y="5553710"/>
                    <a:pt x="2543810" y="5553710"/>
                    <a:pt x="2543810" y="5962650"/>
                  </a:cubicBezTo>
                  <a:lnTo>
                    <a:pt x="2543810" y="5962650"/>
                  </a:lnTo>
                  <a:cubicBezTo>
                    <a:pt x="2545080" y="5972810"/>
                    <a:pt x="2546350" y="5984240"/>
                    <a:pt x="2546350" y="5994400"/>
                  </a:cubicBezTo>
                  <a:lnTo>
                    <a:pt x="2546350" y="5994400"/>
                  </a:lnTo>
                  <a:cubicBezTo>
                    <a:pt x="2546350" y="6118860"/>
                    <a:pt x="2444750" y="6220460"/>
                    <a:pt x="2320290" y="6220460"/>
                  </a:cubicBezTo>
                  <a:lnTo>
                    <a:pt x="224790" y="6220460"/>
                  </a:lnTo>
                  <a:cubicBezTo>
                    <a:pt x="101600" y="6221730"/>
                    <a:pt x="0" y="6121400"/>
                    <a:pt x="0" y="5995670"/>
                  </a:cubicBezTo>
                  <a:lnTo>
                    <a:pt x="0" y="5995670"/>
                  </a:lnTo>
                  <a:cubicBezTo>
                    <a:pt x="0" y="5984240"/>
                    <a:pt x="1270" y="5974080"/>
                    <a:pt x="2540" y="5963920"/>
                  </a:cubicBezTo>
                  <a:lnTo>
                    <a:pt x="2540" y="5963920"/>
                  </a:lnTo>
                  <a:cubicBezTo>
                    <a:pt x="2540" y="5553710"/>
                    <a:pt x="360680" y="5553710"/>
                    <a:pt x="360680" y="5144770"/>
                  </a:cubicBezTo>
                  <a:cubicBezTo>
                    <a:pt x="360680" y="4734560"/>
                    <a:pt x="0" y="4734560"/>
                    <a:pt x="0" y="4324350"/>
                  </a:cubicBezTo>
                  <a:cubicBezTo>
                    <a:pt x="0" y="3914140"/>
                    <a:pt x="360680" y="3914140"/>
                    <a:pt x="360680" y="3505200"/>
                  </a:cubicBezTo>
                  <a:cubicBezTo>
                    <a:pt x="360680" y="3094990"/>
                    <a:pt x="0" y="3094990"/>
                    <a:pt x="0" y="2686050"/>
                  </a:cubicBezTo>
                  <a:cubicBezTo>
                    <a:pt x="0" y="2275840"/>
                    <a:pt x="360680" y="2275840"/>
                    <a:pt x="360680" y="1866900"/>
                  </a:cubicBezTo>
                  <a:cubicBezTo>
                    <a:pt x="360680" y="1455420"/>
                    <a:pt x="0" y="1455420"/>
                    <a:pt x="0" y="1045210"/>
                  </a:cubicBezTo>
                  <a:cubicBezTo>
                    <a:pt x="0" y="635000"/>
                    <a:pt x="354330" y="635000"/>
                    <a:pt x="354330" y="226060"/>
                  </a:cubicBezTo>
                  <a:cubicBezTo>
                    <a:pt x="354330" y="101600"/>
                    <a:pt x="455930" y="0"/>
                    <a:pt x="580390" y="0"/>
                  </a:cubicBezTo>
                  <a:lnTo>
                    <a:pt x="2675890" y="0"/>
                  </a:lnTo>
                  <a:cubicBezTo>
                    <a:pt x="2800350" y="0"/>
                    <a:pt x="2901950" y="101600"/>
                    <a:pt x="2901950" y="226060"/>
                  </a:cubicBezTo>
                  <a:cubicBezTo>
                    <a:pt x="2901950" y="636270"/>
                    <a:pt x="2538730" y="636270"/>
                    <a:pt x="2538730" y="1045210"/>
                  </a:cubicBezTo>
                  <a:cubicBezTo>
                    <a:pt x="2537460" y="1455420"/>
                    <a:pt x="2898140" y="1455420"/>
                    <a:pt x="2898140" y="1865630"/>
                  </a:cubicBezTo>
                  <a:close/>
                </a:path>
              </a:pathLst>
            </a:custGeom>
            <a:solidFill>
              <a:srgbClr val="002A62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4" name="TextBox 4"/>
          <p:cNvSpPr txBox="1"/>
          <p:nvPr/>
        </p:nvSpPr>
        <p:spPr>
          <a:xfrm>
            <a:off x="381000" y="1028586"/>
            <a:ext cx="6672486" cy="754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dirty="0">
                <a:solidFill>
                  <a:schemeClr val="bg1"/>
                </a:solidFill>
                <a:latin typeface="Canva Sans"/>
              </a:rPr>
              <a:t>Learning Outcomes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2324100"/>
            <a:ext cx="18880931" cy="6873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8358" lvl="1" indent="-344179">
              <a:lnSpc>
                <a:spcPts val="4463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Canva Sans"/>
              </a:rPr>
              <a:t>Improved understanding of web development: The project allowed the team to gain a deeper understanding of web development concepts.</a:t>
            </a:r>
          </a:p>
          <a:p>
            <a:pPr marL="688358" lvl="1" indent="-344179">
              <a:lnSpc>
                <a:spcPts val="4463"/>
              </a:lnSpc>
              <a:spcBef>
                <a:spcPct val="0"/>
              </a:spcBef>
              <a:buFont typeface="Arial"/>
              <a:buChar char="•"/>
            </a:pPr>
            <a:endParaRPr lang="en-US" sz="2800" dirty="0">
              <a:solidFill>
                <a:schemeClr val="bg1"/>
              </a:solidFill>
              <a:latin typeface="Canva Sans"/>
            </a:endParaRPr>
          </a:p>
          <a:p>
            <a:pPr marL="688358" lvl="1" indent="-344179">
              <a:lnSpc>
                <a:spcPts val="4463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Canva Sans"/>
              </a:rPr>
              <a:t>Increased proficiency in programming languages and frameworks: hands-on experience in programming languages and frameworks such as Node.js, Express, Vue.js, and SQL databases.</a:t>
            </a:r>
          </a:p>
          <a:p>
            <a:pPr marL="688358" lvl="1" indent="-344179">
              <a:lnSpc>
                <a:spcPts val="4463"/>
              </a:lnSpc>
              <a:spcBef>
                <a:spcPct val="0"/>
              </a:spcBef>
              <a:buFont typeface="Arial"/>
              <a:buChar char="•"/>
            </a:pPr>
            <a:endParaRPr lang="en-US" sz="2800" dirty="0">
              <a:solidFill>
                <a:schemeClr val="bg1"/>
              </a:solidFill>
              <a:latin typeface="Canva Sans"/>
            </a:endParaRPr>
          </a:p>
          <a:p>
            <a:pPr marL="688358" lvl="1" indent="-344179">
              <a:lnSpc>
                <a:spcPts val="4463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Canva Sans"/>
              </a:rPr>
              <a:t>Effective teamwork and collaboration: Developing the project required effective collaboration and communication within the team, leading to improved teamwork and project management skills.</a:t>
            </a:r>
          </a:p>
          <a:p>
            <a:pPr marL="344179" lvl="1">
              <a:lnSpc>
                <a:spcPts val="4463"/>
              </a:lnSpc>
              <a:spcBef>
                <a:spcPct val="0"/>
              </a:spcBef>
            </a:pPr>
            <a:endParaRPr lang="en-US" sz="2800" dirty="0">
              <a:solidFill>
                <a:schemeClr val="bg1"/>
              </a:solidFill>
              <a:latin typeface="Canva Sans"/>
            </a:endParaRPr>
          </a:p>
          <a:p>
            <a:pPr marL="688358" lvl="1" indent="-344179">
              <a:lnSpc>
                <a:spcPts val="4463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Canva Sans"/>
              </a:rPr>
              <a:t>Understanding of project management and development methodologies: The project provided practical experience with project management and development methodologies such as Agile and Scrum, which can be used to manage future projects more efficiently.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1806013">
            <a:off x="-7951605" y="-10445281"/>
            <a:ext cx="21965278" cy="47093172"/>
            <a:chOff x="0" y="0"/>
            <a:chExt cx="2901950" cy="62217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01950" cy="6221730"/>
            </a:xfrm>
            <a:custGeom>
              <a:avLst/>
              <a:gdLst/>
              <a:ahLst/>
              <a:cxnLst/>
              <a:rect l="l" t="t" r="r" b="b"/>
              <a:pathLst>
                <a:path w="2901950" h="6221730">
                  <a:moveTo>
                    <a:pt x="2898140" y="1865630"/>
                  </a:moveTo>
                  <a:cubicBezTo>
                    <a:pt x="2898140" y="2275840"/>
                    <a:pt x="2537460" y="2275840"/>
                    <a:pt x="2537460" y="2684780"/>
                  </a:cubicBezTo>
                  <a:cubicBezTo>
                    <a:pt x="2537460" y="3094990"/>
                    <a:pt x="2898140" y="3094990"/>
                    <a:pt x="2898140" y="3503930"/>
                  </a:cubicBezTo>
                  <a:cubicBezTo>
                    <a:pt x="2898140" y="3914140"/>
                    <a:pt x="2537460" y="3914140"/>
                    <a:pt x="2537460" y="4323080"/>
                  </a:cubicBezTo>
                  <a:cubicBezTo>
                    <a:pt x="2537460" y="4733290"/>
                    <a:pt x="2898140" y="4733290"/>
                    <a:pt x="2898140" y="5143500"/>
                  </a:cubicBezTo>
                  <a:cubicBezTo>
                    <a:pt x="2898140" y="5553710"/>
                    <a:pt x="2543810" y="5553710"/>
                    <a:pt x="2543810" y="5962650"/>
                  </a:cubicBezTo>
                  <a:lnTo>
                    <a:pt x="2543810" y="5962650"/>
                  </a:lnTo>
                  <a:cubicBezTo>
                    <a:pt x="2545080" y="5972810"/>
                    <a:pt x="2546350" y="5984240"/>
                    <a:pt x="2546350" y="5994400"/>
                  </a:cubicBezTo>
                  <a:lnTo>
                    <a:pt x="2546350" y="5994400"/>
                  </a:lnTo>
                  <a:cubicBezTo>
                    <a:pt x="2546350" y="6118860"/>
                    <a:pt x="2444750" y="6220460"/>
                    <a:pt x="2320290" y="6220460"/>
                  </a:cubicBezTo>
                  <a:lnTo>
                    <a:pt x="224790" y="6220460"/>
                  </a:lnTo>
                  <a:cubicBezTo>
                    <a:pt x="101600" y="6221730"/>
                    <a:pt x="0" y="6121400"/>
                    <a:pt x="0" y="5995670"/>
                  </a:cubicBezTo>
                  <a:lnTo>
                    <a:pt x="0" y="5995670"/>
                  </a:lnTo>
                  <a:cubicBezTo>
                    <a:pt x="0" y="5984240"/>
                    <a:pt x="1270" y="5974080"/>
                    <a:pt x="2540" y="5963920"/>
                  </a:cubicBezTo>
                  <a:lnTo>
                    <a:pt x="2540" y="5963920"/>
                  </a:lnTo>
                  <a:cubicBezTo>
                    <a:pt x="2540" y="5553710"/>
                    <a:pt x="360680" y="5553710"/>
                    <a:pt x="360680" y="5144770"/>
                  </a:cubicBezTo>
                  <a:cubicBezTo>
                    <a:pt x="360680" y="4734560"/>
                    <a:pt x="0" y="4734560"/>
                    <a:pt x="0" y="4324350"/>
                  </a:cubicBezTo>
                  <a:cubicBezTo>
                    <a:pt x="0" y="3914140"/>
                    <a:pt x="360680" y="3914140"/>
                    <a:pt x="360680" y="3505200"/>
                  </a:cubicBezTo>
                  <a:cubicBezTo>
                    <a:pt x="360680" y="3094990"/>
                    <a:pt x="0" y="3094990"/>
                    <a:pt x="0" y="2686050"/>
                  </a:cubicBezTo>
                  <a:cubicBezTo>
                    <a:pt x="0" y="2275840"/>
                    <a:pt x="360680" y="2275840"/>
                    <a:pt x="360680" y="1866900"/>
                  </a:cubicBezTo>
                  <a:cubicBezTo>
                    <a:pt x="360680" y="1455420"/>
                    <a:pt x="0" y="1455420"/>
                    <a:pt x="0" y="1045210"/>
                  </a:cubicBezTo>
                  <a:cubicBezTo>
                    <a:pt x="0" y="635000"/>
                    <a:pt x="354330" y="635000"/>
                    <a:pt x="354330" y="226060"/>
                  </a:cubicBezTo>
                  <a:cubicBezTo>
                    <a:pt x="354330" y="101600"/>
                    <a:pt x="455930" y="0"/>
                    <a:pt x="580390" y="0"/>
                  </a:cubicBezTo>
                  <a:lnTo>
                    <a:pt x="2675890" y="0"/>
                  </a:lnTo>
                  <a:cubicBezTo>
                    <a:pt x="2800350" y="0"/>
                    <a:pt x="2901950" y="101600"/>
                    <a:pt x="2901950" y="226060"/>
                  </a:cubicBezTo>
                  <a:cubicBezTo>
                    <a:pt x="2901950" y="636270"/>
                    <a:pt x="2538730" y="636270"/>
                    <a:pt x="2538730" y="1045210"/>
                  </a:cubicBezTo>
                  <a:cubicBezTo>
                    <a:pt x="2537460" y="1455420"/>
                    <a:pt x="2898140" y="1455420"/>
                    <a:pt x="2898140" y="1865630"/>
                  </a:cubicBezTo>
                  <a:close/>
                </a:path>
              </a:pathLst>
            </a:custGeom>
            <a:solidFill>
              <a:srgbClr val="002A62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4" name="TextBox 4"/>
          <p:cNvSpPr txBox="1"/>
          <p:nvPr/>
        </p:nvSpPr>
        <p:spPr>
          <a:xfrm>
            <a:off x="4953000" y="4360228"/>
            <a:ext cx="6826225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FFFF"/>
                </a:solidFill>
                <a:latin typeface="Canva Sans Bold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462</Words>
  <Application>Microsoft Office PowerPoint</Application>
  <PresentationFormat>Custom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Shrikhand</vt:lpstr>
      <vt:lpstr>Canva Sans Bold</vt:lpstr>
      <vt:lpstr>Arial</vt:lpstr>
      <vt:lpstr>Canva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</dc:title>
  <dc:creator>Aman Saini</dc:creator>
  <cp:lastModifiedBy>Amanjot Singh</cp:lastModifiedBy>
  <cp:revision>7</cp:revision>
  <dcterms:created xsi:type="dcterms:W3CDTF">2006-08-16T00:00:00Z</dcterms:created>
  <dcterms:modified xsi:type="dcterms:W3CDTF">2023-04-10T02:19:37Z</dcterms:modified>
  <dc:identifier>DAFfp_F9j5A</dc:identifier>
</cp:coreProperties>
</file>