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04F7-DDDE-4617-A0CE-0C5DBC960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D1C19-6882-41E3-8D57-2195E6C00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D3EE-137C-4913-ABBB-3DF0571E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2820-9C92-43B0-A5F4-07F0F54DD01D}" type="datetimeFigureOut">
              <a:rPr lang="sv-SE" smtClean="0"/>
              <a:t>2021-02-03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38EB-6981-4957-AF10-83D1E25A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3E38-7AEE-4011-96FD-283E7CFD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06-74F1-40B1-A732-DE9D4F0D61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012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4648-1BAF-42D5-A11D-3D9315C8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2B66F-4CCB-4136-AEEA-E593B75D2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119B-1FA3-4A51-849A-26E2351F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2820-9C92-43B0-A5F4-07F0F54DD01D}" type="datetimeFigureOut">
              <a:rPr lang="sv-SE" smtClean="0"/>
              <a:t>2021-02-03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39BC8-B8FA-4D6F-B2C6-75236A8B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85D1-072D-4BCD-899E-FB8F7419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06-74F1-40B1-A732-DE9D4F0D61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803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45316-7DE4-4DAE-89F2-6DC47AAE5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D62B5-870D-4BF4-8E4C-78DC15CD6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C75AB-8144-495F-BE88-260CFB17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2820-9C92-43B0-A5F4-07F0F54DD01D}" type="datetimeFigureOut">
              <a:rPr lang="sv-SE" smtClean="0"/>
              <a:t>2021-02-03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90015-EA73-4832-8E69-8DA3C948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90E7-9B24-4901-A0CB-10A9C09F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06-74F1-40B1-A732-DE9D4F0D61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66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C7D9-C6D2-495B-8094-A9E1D4C5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A886-FAB0-4AF1-94A9-E1FAC295A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6AD66-4846-4059-BF29-CC587C84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2820-9C92-43B0-A5F4-07F0F54DD01D}" type="datetimeFigureOut">
              <a:rPr lang="sv-SE" smtClean="0"/>
              <a:t>2021-02-03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74F0-8927-45A9-9D9D-3E0C786D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BA8C-CE2B-4831-9A58-DB2A3100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06-74F1-40B1-A732-DE9D4F0D61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76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2F05-2448-4F52-9C28-A567D20B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5AC65-26AE-4DB2-869A-B9913A596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09B5A-A47E-4501-A02B-5E2132B0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2820-9C92-43B0-A5F4-07F0F54DD01D}" type="datetimeFigureOut">
              <a:rPr lang="sv-SE" smtClean="0"/>
              <a:t>2021-02-03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635E-066B-4D5E-80CD-0BFABB1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DEC4-4E24-4437-A50F-204CB495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06-74F1-40B1-A732-DE9D4F0D61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2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FC61-5E41-48DE-A934-04502C7C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E337-F4F2-422C-A994-5767C15EC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EB9EB-66AB-433F-AFB4-5B6CF8E2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A21C2-DB57-40CA-BD23-4FBE0D63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2820-9C92-43B0-A5F4-07F0F54DD01D}" type="datetimeFigureOut">
              <a:rPr lang="sv-SE" smtClean="0"/>
              <a:t>2021-02-03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16800-8520-47B4-A23C-9F4D9D30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CC8DA-9453-477C-8263-02F77473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06-74F1-40B1-A732-DE9D4F0D61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812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AB19-0D47-4CD3-898F-9182DF86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E5D75-7552-4E99-9146-73D8AC0AE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6D8E9-E78E-4346-B976-4345C782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0096B-05CC-4D7F-BF1C-A726828E7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CBEA4-C3AE-48F9-A805-BEAD36C54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37580-3F0C-419D-8F61-AA21A6D3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2820-9C92-43B0-A5F4-07F0F54DD01D}" type="datetimeFigureOut">
              <a:rPr lang="sv-SE" smtClean="0"/>
              <a:t>2021-02-03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7D1F5-9F91-4ABA-AA0B-01187932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11FBA-0BA6-4D64-BE43-E7116443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06-74F1-40B1-A732-DE9D4F0D61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262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B53E-BEF5-4AF3-94E7-2992336B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C8B05-5A82-40D2-8DEC-35321B96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2820-9C92-43B0-A5F4-07F0F54DD01D}" type="datetimeFigureOut">
              <a:rPr lang="sv-SE" smtClean="0"/>
              <a:t>2021-02-03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A9759-D7DC-4655-A6A7-EBADF565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2F931-F069-44C5-B61B-B069A858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06-74F1-40B1-A732-DE9D4F0D61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318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5E8CB-E43F-41D4-88E4-1F72497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2820-9C92-43B0-A5F4-07F0F54DD01D}" type="datetimeFigureOut">
              <a:rPr lang="sv-SE" smtClean="0"/>
              <a:t>2021-02-03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A643E-2D6C-49C5-96DD-BA890D75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B5E6B-9A03-4067-AA55-38B6F114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06-74F1-40B1-A732-DE9D4F0D61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816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3389-C908-41E4-8963-79F4C41E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DDBF-B226-46E9-833F-842D7F32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9B25B-640C-41DA-8896-57152D582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2562-8EDE-4F19-93F7-CA3E75D8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2820-9C92-43B0-A5F4-07F0F54DD01D}" type="datetimeFigureOut">
              <a:rPr lang="sv-SE" smtClean="0"/>
              <a:t>2021-02-03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472C8-11AF-4B57-ACA4-9C4FA2C1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58191-02A7-4A41-9B5C-60F68428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06-74F1-40B1-A732-DE9D4F0D61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845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7596-1566-42D3-9079-7811840F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50EDA-0333-4CBF-A462-B137E2F1A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47B7C-AADA-472B-893D-628F71300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E15A3-CEF1-495F-8E48-CF0D140B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2820-9C92-43B0-A5F4-07F0F54DD01D}" type="datetimeFigureOut">
              <a:rPr lang="sv-SE" smtClean="0"/>
              <a:t>2021-02-03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11E98-D0C2-40CB-BA7E-291EC6BA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6FE02-C105-4D6A-9F41-63DF2941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F206-74F1-40B1-A732-DE9D4F0D61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093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C2A1B-B2AD-4D57-A044-DE12559A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455EA-E3B2-42B4-8C8B-4FFC352FE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BF94-BF1C-4A25-A5CD-C5B0C96F8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2820-9C92-43B0-A5F4-07F0F54DD01D}" type="datetimeFigureOut">
              <a:rPr lang="sv-SE" smtClean="0"/>
              <a:t>2021-02-03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3959F-8D7D-4C4F-8450-CF2CEB18E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0AB5-458E-4AC8-93A0-B3AA19C55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F206-74F1-40B1-A732-DE9D4F0D61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907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4BC7-E337-490D-B3C5-1532A6CAB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 err="1"/>
              <a:t>Komplexitets</a:t>
            </a:r>
            <a:r>
              <a:rPr lang="en-SE" dirty="0"/>
              <a:t> </a:t>
            </a:r>
            <a:r>
              <a:rPr lang="en-SE" dirty="0" err="1"/>
              <a:t>analys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6F2C6-E2C1-4283-83C8-CFE7AE41E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714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0AC5-AA44-44C9-ABF9-1BADB2E7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err="1"/>
              <a:t>Uppgift</a:t>
            </a:r>
            <a:r>
              <a:rPr lang="en-SE" dirty="0"/>
              <a:t> 5</a:t>
            </a:r>
            <a:endParaRPr lang="sv-S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6148AC-6032-4CE5-8571-33C8898E7D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33456"/>
            <a:ext cx="7258847" cy="393567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36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Algorithm</a:t>
            </a:r>
            <a: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 </a:t>
            </a:r>
            <a:r>
              <a:rPr kumimoji="0" lang="sv-SE" altLang="sv-SE" sz="36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sumN</a:t>
            </a:r>
            <a: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(n)</a:t>
            </a:r>
            <a:b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input: A </a:t>
            </a:r>
            <a:r>
              <a:rPr kumimoji="0" lang="sv-SE" altLang="sv-SE" sz="36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number</a:t>
            </a:r>
            <a: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 n</a:t>
            </a:r>
            <a:b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output: The </a:t>
            </a:r>
            <a:r>
              <a:rPr kumimoji="0" lang="sv-SE" altLang="sv-SE" sz="36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sum</a:t>
            </a:r>
            <a: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 </a:t>
            </a:r>
            <a:r>
              <a:rPr kumimoji="0" lang="sv-SE" altLang="sv-SE" sz="36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of</a:t>
            </a:r>
            <a: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 the </a:t>
            </a:r>
            <a:r>
              <a:rPr kumimoji="0" lang="sv-SE" altLang="sv-SE" sz="36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numbers</a:t>
            </a:r>
            <a: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 1 to n</a:t>
            </a:r>
            <a:b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 </a:t>
            </a:r>
            <a:r>
              <a:rPr kumimoji="0" lang="sv-SE" altLang="sv-SE" sz="36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sum</a:t>
            </a:r>
            <a: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 ← 0</a:t>
            </a:r>
            <a:b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 for i ← 1 to n do</a:t>
            </a:r>
            <a:b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     </a:t>
            </a:r>
            <a:r>
              <a:rPr kumimoji="0" lang="sv-SE" altLang="sv-SE" sz="36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sum</a:t>
            </a:r>
            <a: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 ← </a:t>
            </a:r>
            <a:r>
              <a:rPr kumimoji="0" lang="sv-SE" altLang="sv-SE" sz="36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sum</a:t>
            </a:r>
            <a: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 + i </a:t>
            </a:r>
            <a:b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 </a:t>
            </a:r>
            <a:r>
              <a:rPr kumimoji="0" lang="sv-SE" altLang="sv-SE" sz="36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return</a:t>
            </a:r>
            <a:r>
              <a:rPr kumimoji="0" lang="sv-SE" altLang="sv-SE" sz="36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 </a:t>
            </a:r>
            <a:r>
              <a:rPr kumimoji="0" lang="sv-SE" altLang="sv-SE" sz="36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sum</a:t>
            </a:r>
            <a:endParaRPr kumimoji="0" lang="sv-SE" altLang="sv-S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3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0AC5-AA44-44C9-ABF9-1BADB2E7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err="1"/>
              <a:t>Beräkna</a:t>
            </a:r>
            <a:r>
              <a:rPr lang="en-SE" dirty="0"/>
              <a:t> T(n), </a:t>
            </a:r>
            <a:r>
              <a:rPr lang="en-SE" dirty="0" err="1"/>
              <a:t>antalet</a:t>
            </a:r>
            <a:r>
              <a:rPr lang="en-SE" dirty="0"/>
              <a:t> </a:t>
            </a:r>
            <a:r>
              <a:rPr lang="en-SE" dirty="0" err="1"/>
              <a:t>operationer</a:t>
            </a:r>
            <a:r>
              <a:rPr lang="en-SE" dirty="0"/>
              <a:t> </a:t>
            </a:r>
            <a:r>
              <a:rPr lang="en-SE" dirty="0" err="1"/>
              <a:t>beroende</a:t>
            </a:r>
            <a:r>
              <a:rPr lang="en-SE" dirty="0"/>
              <a:t> </a:t>
            </a:r>
            <a:r>
              <a:rPr lang="en-SE" dirty="0" err="1"/>
              <a:t>på</a:t>
            </a:r>
            <a:r>
              <a:rPr lang="en-SE" dirty="0"/>
              <a:t> n</a:t>
            </a:r>
            <a:endParaRPr lang="sv-S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6148AC-6032-4CE5-8571-33C8898E7D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2493" y="1922827"/>
            <a:ext cx="4809186" cy="301234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48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 </a:t>
            </a:r>
            <a:r>
              <a:rPr kumimoji="0" lang="sv-SE" altLang="sv-SE" sz="48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sum</a:t>
            </a:r>
            <a:r>
              <a:rPr kumimoji="0" lang="sv-SE" altLang="sv-SE" sz="48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 ← 0</a:t>
            </a:r>
            <a:br>
              <a:rPr kumimoji="0" lang="sv-SE" altLang="sv-SE" sz="48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sv-SE" altLang="sv-SE" sz="48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 for i ← 1 to n do</a:t>
            </a:r>
            <a:br>
              <a:rPr kumimoji="0" lang="sv-SE" altLang="sv-SE" sz="48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sv-SE" altLang="sv-SE" sz="48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     </a:t>
            </a:r>
            <a:r>
              <a:rPr kumimoji="0" lang="sv-SE" altLang="sv-SE" sz="48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sum</a:t>
            </a:r>
            <a:r>
              <a:rPr kumimoji="0" lang="sv-SE" altLang="sv-SE" sz="48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 ← </a:t>
            </a:r>
            <a:r>
              <a:rPr kumimoji="0" lang="sv-SE" altLang="sv-SE" sz="48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sum</a:t>
            </a:r>
            <a:r>
              <a:rPr kumimoji="0" lang="sv-SE" altLang="sv-SE" sz="48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 + i </a:t>
            </a:r>
            <a:br>
              <a:rPr kumimoji="0" lang="sv-SE" altLang="sv-SE" sz="48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</a:br>
            <a:r>
              <a:rPr kumimoji="0" lang="sv-SE" altLang="sv-SE" sz="48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    </a:t>
            </a:r>
            <a:r>
              <a:rPr kumimoji="0" lang="sv-SE" altLang="sv-SE" sz="48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return</a:t>
            </a:r>
            <a:r>
              <a:rPr kumimoji="0" lang="sv-SE" altLang="sv-SE" sz="48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 </a:t>
            </a:r>
            <a:r>
              <a:rPr kumimoji="0" lang="sv-SE" altLang="sv-SE" sz="4800" b="0" i="0" u="none" strike="noStrike" cap="none" normalizeH="0" baseline="0" dirty="0" err="1">
                <a:ln>
                  <a:noFill/>
                </a:ln>
                <a:solidFill>
                  <a:srgbClr val="2D3B45"/>
                </a:solidFill>
                <a:effectLst/>
                <a:latin typeface="Monaco"/>
              </a:rPr>
              <a:t>sum</a:t>
            </a:r>
            <a:endParaRPr kumimoji="0" lang="sv-SE" altLang="sv-S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410F4-2A0B-4B13-B014-D14B198288F6}"/>
              </a:ext>
            </a:extLst>
          </p:cNvPr>
          <p:cNvSpPr txBox="1"/>
          <p:nvPr/>
        </p:nvSpPr>
        <p:spPr>
          <a:xfrm>
            <a:off x="5651679" y="2016525"/>
            <a:ext cx="129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1 operation</a:t>
            </a:r>
            <a:endParaRPr lang="sv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4C8E4-1EA8-4604-98C3-AE175B70868F}"/>
              </a:ext>
            </a:extLst>
          </p:cNvPr>
          <p:cNvSpPr txBox="1"/>
          <p:nvPr/>
        </p:nvSpPr>
        <p:spPr>
          <a:xfrm>
            <a:off x="5677435" y="2839792"/>
            <a:ext cx="11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 err="1"/>
              <a:t>i</a:t>
            </a:r>
            <a:r>
              <a:rPr lang="en-SE" dirty="0"/>
              <a:t> = 1 (1 op)</a:t>
            </a:r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46F7C-B06B-467F-BC95-18E407D9A78B}"/>
              </a:ext>
            </a:extLst>
          </p:cNvPr>
          <p:cNvSpPr txBox="1"/>
          <p:nvPr/>
        </p:nvSpPr>
        <p:spPr>
          <a:xfrm>
            <a:off x="5677435" y="3586766"/>
            <a:ext cx="237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4 </a:t>
            </a:r>
            <a:r>
              <a:rPr lang="en-SE" dirty="0" err="1"/>
              <a:t>operationer</a:t>
            </a:r>
            <a:r>
              <a:rPr lang="en-SE" dirty="0"/>
              <a:t>, n </a:t>
            </a:r>
            <a:r>
              <a:rPr lang="en-SE" dirty="0" err="1"/>
              <a:t>gånger</a:t>
            </a:r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8263D-609D-4B67-8D7C-E50CFD4CB7D9}"/>
              </a:ext>
            </a:extLst>
          </p:cNvPr>
          <p:cNvSpPr txBox="1"/>
          <p:nvPr/>
        </p:nvSpPr>
        <p:spPr>
          <a:xfrm>
            <a:off x="5631716" y="4358228"/>
            <a:ext cx="216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2 </a:t>
            </a:r>
            <a:r>
              <a:rPr lang="en-SE" dirty="0" err="1"/>
              <a:t>operationer</a:t>
            </a:r>
            <a:endParaRPr lang="sv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727D4-74A7-4B84-A3CE-F11696CAD245}"/>
              </a:ext>
            </a:extLst>
          </p:cNvPr>
          <p:cNvSpPr txBox="1"/>
          <p:nvPr/>
        </p:nvSpPr>
        <p:spPr>
          <a:xfrm>
            <a:off x="6675611" y="2839792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, </a:t>
            </a:r>
            <a:r>
              <a:rPr lang="en-SE" dirty="0" err="1"/>
              <a:t>i</a:t>
            </a:r>
            <a:r>
              <a:rPr lang="en-SE" dirty="0"/>
              <a:t> &lt;= n (3 op, n+1 </a:t>
            </a:r>
            <a:r>
              <a:rPr lang="en-SE" dirty="0" err="1"/>
              <a:t>ggr</a:t>
            </a:r>
            <a:r>
              <a:rPr lang="en-SE" dirty="0"/>
              <a:t>)</a:t>
            </a:r>
            <a:endParaRPr lang="sv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03D51-F1F9-4054-99AF-60D27EC94A3F}"/>
              </a:ext>
            </a:extLst>
          </p:cNvPr>
          <p:cNvSpPr txBox="1"/>
          <p:nvPr/>
        </p:nvSpPr>
        <p:spPr>
          <a:xfrm>
            <a:off x="8706117" y="2839792"/>
            <a:ext cx="21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, </a:t>
            </a:r>
            <a:r>
              <a:rPr lang="en-SE" dirty="0" err="1"/>
              <a:t>i</a:t>
            </a:r>
            <a:r>
              <a:rPr lang="en-SE" dirty="0"/>
              <a:t> = i + 1 (3 op, n </a:t>
            </a:r>
            <a:r>
              <a:rPr lang="en-SE" dirty="0" err="1"/>
              <a:t>ggr</a:t>
            </a:r>
            <a:r>
              <a:rPr lang="en-SE" dirty="0"/>
              <a:t>)</a:t>
            </a:r>
            <a:endParaRPr lang="sv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5896B-92AB-4B3B-AFF0-324CF4824DC8}"/>
              </a:ext>
            </a:extLst>
          </p:cNvPr>
          <p:cNvSpPr txBox="1"/>
          <p:nvPr/>
        </p:nvSpPr>
        <p:spPr>
          <a:xfrm>
            <a:off x="838200" y="5474040"/>
            <a:ext cx="6069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0" i="0" dirty="0">
                <a:effectLst/>
                <a:latin typeface="Arial" panose="020B0604020202020204" pitchFamily="34" charset="0"/>
              </a:rPr>
              <a:t>𝑇(𝑛)</a:t>
            </a:r>
            <a:r>
              <a:rPr lang="en-SE" sz="3600" b="0" i="0" dirty="0">
                <a:effectLst/>
                <a:latin typeface="Arial" panose="020B0604020202020204" pitchFamily="34" charset="0"/>
              </a:rPr>
              <a:t> </a:t>
            </a:r>
            <a:r>
              <a:rPr lang="sv-SE" sz="3600" b="0" i="0" dirty="0">
                <a:effectLst/>
                <a:latin typeface="Arial" panose="020B0604020202020204" pitchFamily="34" charset="0"/>
              </a:rPr>
              <a:t>=</a:t>
            </a:r>
            <a:r>
              <a:rPr lang="en-SE" sz="3600" b="0" i="0" dirty="0">
                <a:effectLst/>
                <a:latin typeface="Arial" panose="020B0604020202020204" pitchFamily="34" charset="0"/>
              </a:rPr>
              <a:t> </a:t>
            </a:r>
            <a:r>
              <a:rPr lang="sv-SE" sz="3600" b="0" i="0" dirty="0">
                <a:effectLst/>
                <a:latin typeface="Arial" panose="020B0604020202020204" pitchFamily="34" charset="0"/>
              </a:rPr>
              <a:t>1+1+3(𝑛+1)+3𝑛+4𝑛+2</a:t>
            </a:r>
            <a:endParaRPr lang="sv-SE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2D874-4693-4199-BD4E-B4210F00564C}"/>
              </a:ext>
            </a:extLst>
          </p:cNvPr>
          <p:cNvSpPr txBox="1"/>
          <p:nvPr/>
        </p:nvSpPr>
        <p:spPr>
          <a:xfrm>
            <a:off x="6675611" y="5474039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3600" b="0" i="0" dirty="0">
                <a:effectLst/>
                <a:latin typeface="Arial" panose="020B0604020202020204" pitchFamily="34" charset="0"/>
              </a:rPr>
              <a:t> </a:t>
            </a:r>
            <a:r>
              <a:rPr lang="sv-SE" sz="3600" b="0" i="0" dirty="0">
                <a:effectLst/>
                <a:latin typeface="Arial" panose="020B0604020202020204" pitchFamily="34" charset="0"/>
              </a:rPr>
              <a:t>=</a:t>
            </a:r>
            <a:r>
              <a:rPr lang="en-SE" sz="3600" b="0" i="0" dirty="0">
                <a:effectLst/>
                <a:latin typeface="Arial" panose="020B0604020202020204" pitchFamily="34" charset="0"/>
              </a:rPr>
              <a:t> </a:t>
            </a:r>
            <a:r>
              <a:rPr lang="sv-SE" sz="3600" b="0" i="0" dirty="0">
                <a:effectLst/>
                <a:latin typeface="Arial" panose="020B0604020202020204" pitchFamily="34" charset="0"/>
              </a:rPr>
              <a:t>10𝑛+7</a:t>
            </a:r>
            <a:endParaRPr lang="sv-SE" sz="3600" dirty="0"/>
          </a:p>
        </p:txBody>
      </p:sp>
    </p:spTree>
    <p:extLst>
      <p:ext uri="{BB962C8B-B14F-4D97-AF65-F5344CB8AC3E}">
        <p14:creationId xmlns:p14="http://schemas.microsoft.com/office/powerpoint/2010/main" val="73980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80D1-6795-4718-944C-6C0B9B9D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Anta g(n), </a:t>
            </a:r>
            <a:r>
              <a:rPr lang="en-SE" dirty="0" err="1"/>
              <a:t>beräkna</a:t>
            </a:r>
            <a:r>
              <a:rPr lang="en-SE" dirty="0"/>
              <a:t> sedan c </a:t>
            </a:r>
            <a:r>
              <a:rPr lang="en-SE" dirty="0" err="1"/>
              <a:t>och</a:t>
            </a:r>
            <a:r>
              <a:rPr lang="en-SE" dirty="0"/>
              <a:t> n0</a:t>
            </a:r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0CD17-1A75-4E00-8200-0173654A40F9}"/>
              </a:ext>
            </a:extLst>
          </p:cNvPr>
          <p:cNvSpPr txBox="1"/>
          <p:nvPr/>
        </p:nvSpPr>
        <p:spPr>
          <a:xfrm>
            <a:off x="838200" y="1690688"/>
            <a:ext cx="184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g(n) </a:t>
            </a:r>
            <a:r>
              <a:rPr lang="en-SE" dirty="0" err="1"/>
              <a:t>antags</a:t>
            </a:r>
            <a:r>
              <a:rPr lang="en-SE" dirty="0"/>
              <a:t> </a:t>
            </a:r>
            <a:r>
              <a:rPr lang="en-SE" dirty="0" err="1"/>
              <a:t>vara</a:t>
            </a:r>
            <a:r>
              <a:rPr lang="en-SE" dirty="0"/>
              <a:t> n</a:t>
            </a:r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A36AC-9D09-4FBB-BD5B-D082796B1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0495"/>
            <a:ext cx="1676400" cy="5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4CF404-8D1A-4627-B5C3-31987A616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910" y="2637171"/>
            <a:ext cx="1628775" cy="514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30C1EC-369C-4F17-818D-C1E546EDF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685" y="2699083"/>
            <a:ext cx="533400" cy="390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843C84-61B5-4A32-8AD3-6A012D825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81333"/>
            <a:ext cx="1485900" cy="504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422DA7-9289-4C98-8C4D-CD341B87A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284" y="3747995"/>
            <a:ext cx="1724025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D792C4-4D87-40BA-A5EE-CCEB9D431D2F}"/>
              </a:ext>
            </a:extLst>
          </p:cNvPr>
          <p:cNvSpPr txBox="1"/>
          <p:nvPr/>
        </p:nvSpPr>
        <p:spPr>
          <a:xfrm>
            <a:off x="838200" y="4857035"/>
            <a:ext cx="42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 err="1"/>
              <a:t>Slutsat</a:t>
            </a:r>
            <a:r>
              <a:rPr lang="en-SE" dirty="0"/>
              <a:t>: </a:t>
            </a:r>
            <a:r>
              <a:rPr lang="en-SE" dirty="0" err="1"/>
              <a:t>sumN</a:t>
            </a:r>
            <a:r>
              <a:rPr lang="en-SE" dirty="0"/>
              <a:t> </a:t>
            </a:r>
            <a:r>
              <a:rPr lang="en-SE" dirty="0" err="1"/>
              <a:t>är</a:t>
            </a:r>
            <a:r>
              <a:rPr lang="en-SE" dirty="0"/>
              <a:t> O(n) med c = 11 </a:t>
            </a:r>
            <a:r>
              <a:rPr lang="en-SE" dirty="0" err="1"/>
              <a:t>och</a:t>
            </a:r>
            <a:r>
              <a:rPr lang="en-SE" dirty="0"/>
              <a:t> n0 = 7</a:t>
            </a:r>
            <a:endParaRPr lang="sv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FA036E-DEF0-4454-AAF9-D7DC53C3CB54}"/>
              </a:ext>
            </a:extLst>
          </p:cNvPr>
          <p:cNvSpPr txBox="1"/>
          <p:nvPr/>
        </p:nvSpPr>
        <p:spPr>
          <a:xfrm>
            <a:off x="838200" y="5763907"/>
            <a:ext cx="545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Detta </a:t>
            </a:r>
            <a:r>
              <a:rPr lang="en-SE" dirty="0" err="1"/>
              <a:t>betyder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: 11n </a:t>
            </a:r>
            <a:r>
              <a:rPr lang="en-SE" dirty="0" err="1"/>
              <a:t>begränsar</a:t>
            </a:r>
            <a:r>
              <a:rPr lang="en-SE" dirty="0"/>
              <a:t> T(n) = 10n + 7, </a:t>
            </a:r>
            <a:r>
              <a:rPr lang="en-SE" dirty="0" err="1"/>
              <a:t>då</a:t>
            </a:r>
            <a:r>
              <a:rPr lang="en-SE" dirty="0"/>
              <a:t> n ≥ 7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011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09C8-8817-446B-8865-9B8607C8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err="1"/>
              <a:t>Övrigt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DD53F-5679-4CE9-A6A1-2589B5FC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822"/>
            <a:ext cx="10515600" cy="4351338"/>
          </a:xfrm>
        </p:spPr>
        <p:txBody>
          <a:bodyPr/>
          <a:lstStyle/>
          <a:p>
            <a:r>
              <a:rPr lang="en-SE" dirty="0"/>
              <a:t>Om man </a:t>
            </a:r>
            <a:r>
              <a:rPr lang="en-SE" dirty="0" err="1"/>
              <a:t>får</a:t>
            </a:r>
            <a:r>
              <a:rPr lang="en-SE" dirty="0"/>
              <a:t> c = ∞ </a:t>
            </a:r>
            <a:r>
              <a:rPr lang="en-SE" dirty="0" err="1"/>
              <a:t>betyder</a:t>
            </a:r>
            <a:r>
              <a:rPr lang="en-SE" dirty="0"/>
              <a:t> det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ens</a:t>
            </a:r>
            <a:r>
              <a:rPr lang="en-SE" dirty="0"/>
              <a:t> </a:t>
            </a:r>
            <a:r>
              <a:rPr lang="en-SE" dirty="0" err="1"/>
              <a:t>antagna</a:t>
            </a:r>
            <a:r>
              <a:rPr lang="en-SE" dirty="0"/>
              <a:t> Ordo </a:t>
            </a:r>
            <a:r>
              <a:rPr lang="en-SE" dirty="0" err="1"/>
              <a:t>inte</a:t>
            </a:r>
            <a:r>
              <a:rPr lang="en-SE" dirty="0"/>
              <a:t> </a:t>
            </a:r>
            <a:r>
              <a:rPr lang="en-SE" dirty="0" err="1"/>
              <a:t>begränsar</a:t>
            </a:r>
            <a:r>
              <a:rPr lang="en-SE" dirty="0"/>
              <a:t> T(n)</a:t>
            </a:r>
          </a:p>
          <a:p>
            <a:r>
              <a:rPr lang="en-SE" dirty="0"/>
              <a:t>Vissa </a:t>
            </a:r>
            <a:r>
              <a:rPr lang="en-SE" dirty="0" err="1"/>
              <a:t>algoritmer</a:t>
            </a:r>
            <a:r>
              <a:rPr lang="en-SE" dirty="0"/>
              <a:t> har </a:t>
            </a:r>
            <a:r>
              <a:rPr lang="en-SE" dirty="0" err="1"/>
              <a:t>ibland</a:t>
            </a:r>
            <a:r>
              <a:rPr lang="en-SE" dirty="0"/>
              <a:t> </a:t>
            </a:r>
            <a:r>
              <a:rPr lang="en-SE" dirty="0" err="1"/>
              <a:t>ett</a:t>
            </a:r>
            <a:r>
              <a:rPr lang="en-SE" dirty="0"/>
              <a:t> “best case” </a:t>
            </a:r>
            <a:r>
              <a:rPr lang="en-SE" dirty="0" err="1"/>
              <a:t>och</a:t>
            </a:r>
            <a:r>
              <a:rPr lang="en-SE" dirty="0"/>
              <a:t> </a:t>
            </a:r>
            <a:r>
              <a:rPr lang="en-SE" dirty="0" err="1"/>
              <a:t>ett</a:t>
            </a:r>
            <a:r>
              <a:rPr lang="en-SE" dirty="0"/>
              <a:t> “worst case” scenario.</a:t>
            </a:r>
          </a:p>
          <a:p>
            <a:r>
              <a:rPr lang="en-SE" dirty="0" err="1"/>
              <a:t>Ibland</a:t>
            </a:r>
            <a:r>
              <a:rPr lang="en-SE" dirty="0"/>
              <a:t> </a:t>
            </a:r>
            <a:r>
              <a:rPr lang="en-SE" dirty="0" err="1"/>
              <a:t>blir</a:t>
            </a:r>
            <a:r>
              <a:rPr lang="en-SE" dirty="0"/>
              <a:t> det </a:t>
            </a:r>
            <a:r>
              <a:rPr lang="en-SE" dirty="0" err="1"/>
              <a:t>svårt</a:t>
            </a:r>
            <a:r>
              <a:rPr lang="en-SE" dirty="0"/>
              <a:t>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lösa</a:t>
            </a:r>
            <a:r>
              <a:rPr lang="en-SE" dirty="0"/>
              <a:t> till </a:t>
            </a:r>
            <a:r>
              <a:rPr lang="en-SE" dirty="0" err="1"/>
              <a:t>exempel</a:t>
            </a:r>
            <a:r>
              <a:rPr lang="en-SE" dirty="0"/>
              <a:t> </a:t>
            </a:r>
            <a:r>
              <a:rPr lang="en-SE" dirty="0" err="1"/>
              <a:t>vilket</a:t>
            </a:r>
            <a:r>
              <a:rPr lang="en-SE" dirty="0"/>
              <a:t> n0 man ska ha, </a:t>
            </a:r>
            <a:r>
              <a:rPr lang="en-SE" dirty="0" err="1"/>
              <a:t>i</a:t>
            </a:r>
            <a:r>
              <a:rPr lang="en-SE" dirty="0"/>
              <a:t> </a:t>
            </a:r>
            <a:r>
              <a:rPr lang="en-SE" dirty="0" err="1"/>
              <a:t>så</a:t>
            </a:r>
            <a:r>
              <a:rPr lang="en-SE" dirty="0"/>
              <a:t> fall </a:t>
            </a:r>
            <a:r>
              <a:rPr lang="en-SE" dirty="0" err="1"/>
              <a:t>är</a:t>
            </a:r>
            <a:r>
              <a:rPr lang="en-SE" dirty="0"/>
              <a:t> det ok </a:t>
            </a:r>
            <a:r>
              <a:rPr lang="en-SE" dirty="0" err="1"/>
              <a:t>att</a:t>
            </a:r>
            <a:r>
              <a:rPr lang="en-SE" dirty="0"/>
              <a:t> </a:t>
            </a:r>
            <a:r>
              <a:rPr lang="en-SE" dirty="0" err="1"/>
              <a:t>testa</a:t>
            </a:r>
            <a:r>
              <a:rPr lang="en-SE" dirty="0"/>
              <a:t> sig </a:t>
            </a:r>
            <a:r>
              <a:rPr lang="en-SE" dirty="0" err="1"/>
              <a:t>fram</a:t>
            </a:r>
            <a:r>
              <a:rPr lang="en-SE" dirty="0"/>
              <a:t>. Detta </a:t>
            </a:r>
            <a:r>
              <a:rPr lang="en-SE" dirty="0" err="1"/>
              <a:t>är</a:t>
            </a:r>
            <a:r>
              <a:rPr lang="en-SE" dirty="0"/>
              <a:t> </a:t>
            </a:r>
            <a:r>
              <a:rPr lang="en-SE" dirty="0" err="1"/>
              <a:t>inte</a:t>
            </a:r>
            <a:r>
              <a:rPr lang="en-SE" dirty="0"/>
              <a:t> </a:t>
            </a:r>
            <a:r>
              <a:rPr lang="en-SE" dirty="0" err="1"/>
              <a:t>en</a:t>
            </a:r>
            <a:r>
              <a:rPr lang="en-SE" dirty="0"/>
              <a:t> </a:t>
            </a:r>
            <a:r>
              <a:rPr lang="en-SE" dirty="0" err="1"/>
              <a:t>mattekurs</a:t>
            </a:r>
            <a:r>
              <a:rPr lang="en-SE" dirty="0"/>
              <a:t>.</a:t>
            </a:r>
          </a:p>
          <a:p>
            <a:r>
              <a:rPr lang="en-SE" dirty="0" err="1"/>
              <a:t>Något</a:t>
            </a:r>
            <a:r>
              <a:rPr lang="en-SE" dirty="0"/>
              <a:t> </a:t>
            </a:r>
            <a:r>
              <a:rPr lang="en-SE" dirty="0" err="1"/>
              <a:t>annat</a:t>
            </a:r>
            <a:r>
              <a:rPr lang="en-SE" dirty="0"/>
              <a:t> </a:t>
            </a:r>
            <a:r>
              <a:rPr lang="en-SE" dirty="0" err="1"/>
              <a:t>som</a:t>
            </a:r>
            <a:r>
              <a:rPr lang="en-SE" dirty="0"/>
              <a:t> </a:t>
            </a:r>
            <a:r>
              <a:rPr lang="en-SE" dirty="0" err="1"/>
              <a:t>också</a:t>
            </a:r>
            <a:r>
              <a:rPr lang="en-SE" dirty="0"/>
              <a:t> </a:t>
            </a:r>
            <a:r>
              <a:rPr lang="en-SE" dirty="0" err="1"/>
              <a:t>kan</a:t>
            </a:r>
            <a:r>
              <a:rPr lang="en-SE" dirty="0"/>
              <a:t> </a:t>
            </a:r>
            <a:r>
              <a:rPr lang="en-SE" dirty="0" err="1"/>
              <a:t>vara</a:t>
            </a:r>
            <a:r>
              <a:rPr lang="en-SE" dirty="0"/>
              <a:t> </a:t>
            </a:r>
            <a:r>
              <a:rPr lang="en-SE" dirty="0" err="1"/>
              <a:t>hjälpsamt</a:t>
            </a:r>
            <a:r>
              <a:rPr lang="en-SE" dirty="0"/>
              <a:t> </a:t>
            </a:r>
            <a:r>
              <a:rPr lang="en-SE" dirty="0" err="1"/>
              <a:t>är</a:t>
            </a:r>
            <a:r>
              <a:rPr lang="en-SE" dirty="0"/>
              <a:t> </a:t>
            </a:r>
            <a:r>
              <a:rPr lang="en-SE" dirty="0" err="1"/>
              <a:t>rita</a:t>
            </a:r>
            <a:r>
              <a:rPr lang="en-SE" dirty="0"/>
              <a:t> </a:t>
            </a:r>
            <a:r>
              <a:rPr lang="en-SE" dirty="0" err="1"/>
              <a:t>upp</a:t>
            </a:r>
            <a:r>
              <a:rPr lang="en-SE" dirty="0"/>
              <a:t> </a:t>
            </a:r>
            <a:r>
              <a:rPr lang="en-SE" dirty="0" err="1"/>
              <a:t>en</a:t>
            </a:r>
            <a:r>
              <a:rPr lang="en-SE" dirty="0"/>
              <a:t> </a:t>
            </a:r>
            <a:r>
              <a:rPr lang="en-SE" dirty="0" err="1"/>
              <a:t>graf</a:t>
            </a:r>
            <a:r>
              <a:rPr lang="en-SE" dirty="0"/>
              <a:t> </a:t>
            </a:r>
            <a:r>
              <a:rPr lang="en-SE" dirty="0" err="1"/>
              <a:t>på</a:t>
            </a:r>
            <a:r>
              <a:rPr lang="en-SE" dirty="0"/>
              <a:t> </a:t>
            </a:r>
            <a:r>
              <a:rPr lang="en-SE" dirty="0" err="1"/>
              <a:t>tex</a:t>
            </a:r>
            <a:r>
              <a:rPr lang="en-SE" dirty="0"/>
              <a:t> </a:t>
            </a:r>
            <a:r>
              <a:rPr lang="en-SE" dirty="0" err="1"/>
              <a:t>matlab</a:t>
            </a:r>
            <a:r>
              <a:rPr lang="en-SE" dirty="0"/>
              <a:t> </a:t>
            </a:r>
            <a:r>
              <a:rPr lang="en-SE" dirty="0" err="1"/>
              <a:t>eller</a:t>
            </a:r>
            <a:r>
              <a:rPr lang="en-SE" dirty="0"/>
              <a:t> </a:t>
            </a:r>
            <a:r>
              <a:rPr lang="en-SE" dirty="0" err="1"/>
              <a:t>miniräknare</a:t>
            </a:r>
            <a:r>
              <a:rPr lang="en-SE" dirty="0"/>
              <a:t>.</a:t>
            </a:r>
          </a:p>
          <a:p>
            <a:r>
              <a:rPr lang="en-SE" dirty="0" err="1"/>
              <a:t>Dagens</a:t>
            </a:r>
            <a:r>
              <a:rPr lang="en-SE" dirty="0"/>
              <a:t> </a:t>
            </a:r>
            <a:r>
              <a:rPr lang="en-SE" dirty="0" err="1"/>
              <a:t>uppgifter</a:t>
            </a:r>
            <a:r>
              <a:rPr lang="en-SE" dirty="0"/>
              <a:t>, </a:t>
            </a:r>
            <a:r>
              <a:rPr lang="en-SE" dirty="0" err="1"/>
              <a:t>lösningsförslag</a:t>
            </a:r>
            <a:r>
              <a:rPr lang="en-SE" dirty="0"/>
              <a:t> </a:t>
            </a:r>
            <a:r>
              <a:rPr lang="en-SE" dirty="0" err="1"/>
              <a:t>finns</a:t>
            </a:r>
            <a:r>
              <a:rPr lang="en-SE" dirty="0"/>
              <a:t> </a:t>
            </a:r>
            <a:r>
              <a:rPr lang="en-SE" dirty="0" err="1"/>
              <a:t>i</a:t>
            </a:r>
            <a:r>
              <a:rPr lang="en-SE" dirty="0"/>
              <a:t> </a:t>
            </a:r>
            <a:r>
              <a:rPr lang="en-SE" dirty="0" err="1"/>
              <a:t>filsamlingen</a:t>
            </a:r>
            <a:r>
              <a:rPr lang="en-SE" dirty="0"/>
              <a:t> </a:t>
            </a:r>
            <a:r>
              <a:rPr lang="en-SE" dirty="0" err="1"/>
              <a:t>på</a:t>
            </a:r>
            <a:r>
              <a:rPr lang="en-SE" dirty="0"/>
              <a:t> Canvas</a:t>
            </a:r>
          </a:p>
        </p:txBody>
      </p:sp>
    </p:spTree>
    <p:extLst>
      <p:ext uri="{BB962C8B-B14F-4D97-AF65-F5344CB8AC3E}">
        <p14:creationId xmlns:p14="http://schemas.microsoft.com/office/powerpoint/2010/main" val="325675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Monaco</vt:lpstr>
      <vt:lpstr>Office Theme</vt:lpstr>
      <vt:lpstr>Komplexitets analys</vt:lpstr>
      <vt:lpstr>Uppgift 5</vt:lpstr>
      <vt:lpstr>Beräkna T(n), antalet operationer beroende på n</vt:lpstr>
      <vt:lpstr>Anta g(n), beräkna sedan c och n0</vt:lpstr>
      <vt:lpstr>Övrigt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Komplexitets analys</dc:title>
  <dc:creator>Simon Ullerstam</dc:creator>
  <cp:lastModifiedBy>Simon Ullerstam</cp:lastModifiedBy>
  <cp:revision>8</cp:revision>
  <dcterms:created xsi:type="dcterms:W3CDTF">2021-02-03T13:22:09Z</dcterms:created>
  <dcterms:modified xsi:type="dcterms:W3CDTF">2021-02-03T14:18:46Z</dcterms:modified>
</cp:coreProperties>
</file>