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15"/>
  </p:notesMasterIdLst>
  <p:handoutMasterIdLst>
    <p:handoutMasterId r:id="rId16"/>
  </p:handoutMasterIdLst>
  <p:sldIdLst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pos="53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>
      <p:cViewPr varScale="1">
        <p:scale>
          <a:sx n="93" d="100"/>
          <a:sy n="93" d="100"/>
        </p:scale>
        <p:origin x="666" y="90"/>
      </p:cViewPr>
      <p:guideLst>
        <p:guide orient="horz" pos="2981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6D27C40-E553-436F-B2BC-1E34B40FB85D}" type="datetimeFigureOut">
              <a:rPr lang="de-DE"/>
              <a:pPr>
                <a:defRPr/>
              </a:pPr>
              <a:t>13.11.2014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3BF0F81-92FE-40C0-B689-39A90B9D4C4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390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E10E3-BD19-41BC-BDAE-8960142B3A18}" type="datetimeFigureOut">
              <a:rPr lang="de-DE" smtClean="0"/>
              <a:pPr/>
              <a:t>13.11.2014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0B895-0AAB-484C-8974-BD44B69674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47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" y="803"/>
            <a:ext cx="9141855" cy="5141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6016" y="1005576"/>
            <a:ext cx="3970784" cy="3380433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algn="r">
              <a:buNone/>
              <a:defRPr>
                <a:latin typeface="Arial" pitchFamily="34" charset="0"/>
                <a:cs typeface="Arial" pitchFamily="34" charset="0"/>
              </a:defRPr>
            </a:lvl3pPr>
            <a:lvl4pPr algn="r">
              <a:buNone/>
              <a:defRPr>
                <a:latin typeface="Arial" pitchFamily="34" charset="0"/>
                <a:cs typeface="Arial" pitchFamily="34" charset="0"/>
              </a:defRPr>
            </a:lvl4pPr>
            <a:lvl5pPr algn="r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"/>
            <a:ext cx="9142927" cy="5141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3"/>
            <a:ext cx="9143999" cy="5141892"/>
          </a:xfrm>
          <a:prstGeom prst="rect">
            <a:avLst/>
          </a:prstGeom>
        </p:spPr>
      </p:pic>
      <p:sp>
        <p:nvSpPr>
          <p:cNvPr id="3" name="Titel 8"/>
          <p:cNvSpPr>
            <a:spLocks noGrp="1"/>
          </p:cNvSpPr>
          <p:nvPr>
            <p:ph type="title"/>
          </p:nvPr>
        </p:nvSpPr>
        <p:spPr>
          <a:xfrm>
            <a:off x="323528" y="464468"/>
            <a:ext cx="8208912" cy="6513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4" name="Inhaltsplatzhalter 10"/>
          <p:cNvSpPr>
            <a:spLocks noGrp="1"/>
          </p:cNvSpPr>
          <p:nvPr>
            <p:ph sz="quarter" idx="10"/>
          </p:nvPr>
        </p:nvSpPr>
        <p:spPr>
          <a:xfrm>
            <a:off x="323528" y="1155402"/>
            <a:ext cx="8208912" cy="3618402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3"/>
            <a:ext cx="9143999" cy="51418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889" y="453455"/>
            <a:ext cx="8208000" cy="651600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1414" y="1265461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1414" y="1745282"/>
            <a:ext cx="4040188" cy="2963466"/>
          </a:xfrm>
          <a:prstGeom prst="rect">
            <a:avLst/>
          </a:prstGeom>
        </p:spPr>
        <p:txBody>
          <a:bodyPr/>
          <a:lstStyle>
            <a:lvl1pPr>
              <a:buClr>
                <a:srgbClr val="FFFF00"/>
              </a:buClr>
              <a:buSzPct val="200000"/>
              <a:buFont typeface="Arial" pitchFamily="34" charset="0"/>
              <a:buChar char="■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rgbClr val="FFFF00"/>
              </a:buClr>
              <a:buSzPct val="200000"/>
              <a:buFont typeface="Arial" pitchFamily="34" charset="0"/>
              <a:buChar char="■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4pPr>
            <a:lvl5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19240" y="1265461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519240" y="1745282"/>
            <a:ext cx="4041775" cy="2963466"/>
          </a:xfrm>
          <a:prstGeom prst="rect">
            <a:avLst/>
          </a:prstGeom>
        </p:spPr>
        <p:txBody>
          <a:bodyPr/>
          <a:lstStyle>
            <a:lvl1pPr>
              <a:buClr>
                <a:srgbClr val="FFFF00"/>
              </a:buClr>
              <a:buSzPct val="200000"/>
              <a:buFont typeface="Arial" pitchFamily="34" charset="0"/>
              <a:buChar char="■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rgbClr val="FFFF00"/>
              </a:buClr>
              <a:buSzPct val="200000"/>
              <a:buFont typeface="Arial" pitchFamily="34" charset="0"/>
              <a:buChar char="■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4pPr>
            <a:lvl5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18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53629"/>
            <a:ext cx="8208000" cy="651600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2"/>
          </p:nvPr>
        </p:nvSpPr>
        <p:spPr>
          <a:xfrm>
            <a:off x="107504" y="4788480"/>
            <a:ext cx="720080" cy="19613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681ED4-C270-4BEE-A6BC-5F13ACBEF75C}" type="datetime1">
              <a:rPr lang="en-US" noProof="0" smtClean="0"/>
              <a:pPr>
                <a:defRPr/>
              </a:pPr>
              <a:t>11/13/2014</a:t>
            </a:fld>
            <a:endParaRPr lang="en-US" noProof="0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8534" y="4786766"/>
            <a:ext cx="432048" cy="19789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B86D81-72B4-427B-A58B-CD002FD21C21}" type="slidenum">
              <a:rPr lang="en-US" noProof="0" smtClean="0"/>
              <a:pPr>
                <a:defRPr/>
              </a:pPr>
              <a:t>‹Nr.›</a:t>
            </a:fld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0934" y="4793447"/>
            <a:ext cx="2311896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US" noProof="0" dirty="0" err="1" smtClean="0"/>
              <a:t>Verfasser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3"/>
            <a:ext cx="9143999" cy="5141892"/>
          </a:xfrm>
          <a:prstGeom prst="rect">
            <a:avLst/>
          </a:prstGeom>
        </p:spPr>
      </p:pic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107504" y="4788480"/>
            <a:ext cx="720080" cy="19613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EED5511-3C78-4CDD-9903-C3D51101188B}" type="datetime1">
              <a:rPr lang="en-US" noProof="0" smtClean="0"/>
              <a:pPr>
                <a:defRPr/>
              </a:pPr>
              <a:t>11/13/2014</a:t>
            </a:fld>
            <a:endParaRPr lang="en-US" noProof="0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8534" y="4786766"/>
            <a:ext cx="432048" cy="19789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B86D81-72B4-427B-A58B-CD002FD21C21}" type="slidenum">
              <a:rPr lang="en-US" noProof="0" smtClean="0"/>
              <a:pPr>
                <a:defRPr/>
              </a:pPr>
              <a:t>‹Nr.›</a:t>
            </a:fld>
            <a:endParaRPr lang="en-US" noProof="0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0934" y="4793447"/>
            <a:ext cx="2311896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US" noProof="0" dirty="0" err="1" smtClean="0"/>
              <a:t>Verfasser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" y="803"/>
            <a:ext cx="9141857" cy="5141893"/>
          </a:xfrm>
          <a:prstGeom prst="rect">
            <a:avLst/>
          </a:prstGeom>
        </p:spPr>
      </p:pic>
      <p:sp>
        <p:nvSpPr>
          <p:cNvPr id="10" name="Titel 8"/>
          <p:cNvSpPr txBox="1">
            <a:spLocks/>
          </p:cNvSpPr>
          <p:nvPr/>
        </p:nvSpPr>
        <p:spPr>
          <a:xfrm>
            <a:off x="323528" y="1196702"/>
            <a:ext cx="8208912" cy="486054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Titelmasterformat durch Klicken bearbeiten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Inhaltsplatzhalter 10"/>
          <p:cNvSpPr txBox="1">
            <a:spLocks/>
          </p:cNvSpPr>
          <p:nvPr/>
        </p:nvSpPr>
        <p:spPr>
          <a:xfrm>
            <a:off x="323528" y="1887636"/>
            <a:ext cx="8208912" cy="270033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1600200" marR="0" lvl="3" indent="-2286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2057400" marR="0" lvl="4" indent="-2286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2"/>
          </p:nvPr>
        </p:nvSpPr>
        <p:spPr>
          <a:xfrm>
            <a:off x="107504" y="4788480"/>
            <a:ext cx="720080" cy="19613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308A6F-BED0-48A2-AC09-8FE5F2477A7D}" type="datetime1">
              <a:rPr lang="de-DE" smtClean="0"/>
              <a:pPr>
                <a:defRPr/>
              </a:pPr>
              <a:t>13.11.2014</a:t>
            </a:fld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8534" y="4786766"/>
            <a:ext cx="432048" cy="19789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0934" y="4793447"/>
            <a:ext cx="2311896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de-DE" smtClean="0"/>
              <a:t>Verfasser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7" r:id="rId4"/>
    <p:sldLayoutId id="2147483688" r:id="rId5"/>
    <p:sldLayoutId id="214748368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3053" y="411510"/>
            <a:ext cx="8208912" cy="486054"/>
          </a:xfrm>
        </p:spPr>
        <p:txBody>
          <a:bodyPr/>
          <a:lstStyle/>
          <a:p>
            <a:r>
              <a:rPr lang="en-US" sz="3200" dirty="0" smtClean="0"/>
              <a:t>Development example 1</a:t>
            </a:r>
            <a:br>
              <a:rPr lang="en-US" sz="3200" dirty="0" smtClean="0"/>
            </a:br>
            <a:r>
              <a:rPr lang="en-US" sz="3200" dirty="0" smtClean="0"/>
              <a:t>Manufacturing – raw material demand </a:t>
            </a:r>
            <a:endParaRPr lang="en-US" sz="3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92" y="1995686"/>
            <a:ext cx="7165633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Development of </a:t>
            </a:r>
            <a:r>
              <a:rPr lang="en-US" dirty="0" smtClean="0"/>
              <a:t>a program that calculates the </a:t>
            </a:r>
            <a:r>
              <a:rPr lang="en-US" dirty="0" smtClean="0"/>
              <a:t>demand of raw materials and automatically reorders them</a:t>
            </a:r>
            <a:endParaRPr lang="en-US" dirty="0" smtClean="0"/>
          </a:p>
          <a:p>
            <a:r>
              <a:rPr lang="en-US" dirty="0" smtClean="0"/>
              <a:t>Sales data of end products for last year are available</a:t>
            </a:r>
          </a:p>
          <a:p>
            <a:r>
              <a:rPr lang="en-US" dirty="0" smtClean="0"/>
              <a:t>Raw materials are used in several end products</a:t>
            </a:r>
          </a:p>
          <a:p>
            <a:r>
              <a:rPr lang="en-US" dirty="0" smtClean="0"/>
              <a:t>Raw materials have different re-order time</a:t>
            </a:r>
          </a:p>
          <a:p>
            <a:r>
              <a:rPr lang="en-US" dirty="0" smtClean="0"/>
              <a:t>Re-order can be placed once a week per raw material (quantity to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38162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products and 5 parts (raw materials)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5" y="1776018"/>
            <a:ext cx="7253289" cy="1803844"/>
          </a:xfrm>
          <a:prstGeom prst="rect">
            <a:avLst/>
          </a:prstGeom>
        </p:spPr>
      </p:pic>
      <p:sp>
        <p:nvSpPr>
          <p:cNvPr id="5" name="Inhaltsplatzhalter 2"/>
          <p:cNvSpPr>
            <a:spLocks noGrp="1"/>
          </p:cNvSpPr>
          <p:nvPr>
            <p:ph sz="quarter" idx="10"/>
          </p:nvPr>
        </p:nvSpPr>
        <p:spPr>
          <a:xfrm>
            <a:off x="323528" y="1155402"/>
            <a:ext cx="8208912" cy="3618402"/>
          </a:xfrm>
        </p:spPr>
        <p:txBody>
          <a:bodyPr/>
          <a:lstStyle/>
          <a:p>
            <a:r>
              <a:rPr lang="en-US" dirty="0" smtClean="0"/>
              <a:t>Parts are used in several products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Example: for producing a product C one needs the following parts: 3xP2, 1xP4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re-order times per part (raw material)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1670"/>
            <a:ext cx="6719773" cy="7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data of last year (60 weeks)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96" y="1115771"/>
            <a:ext cx="3951588" cy="36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stock in week 60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97" y="2067694"/>
            <a:ext cx="6719773" cy="7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0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re-orders already placed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7694"/>
            <a:ext cx="6719773" cy="10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0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 for you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Create program that calculates the re-orders per part per week</a:t>
            </a:r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Create algorithm and program with current data</a:t>
            </a:r>
          </a:p>
          <a:p>
            <a:pPr lvl="1"/>
            <a:r>
              <a:rPr lang="en-US" dirty="0" smtClean="0"/>
              <a:t>When finished: next 10 weeks are simulated with algorithm (sales data are provided)</a:t>
            </a:r>
          </a:p>
          <a:p>
            <a:pPr lvl="1"/>
            <a:r>
              <a:rPr lang="en-US" dirty="0" smtClean="0"/>
              <a:t>Results are evaluated </a:t>
            </a:r>
            <a:r>
              <a:rPr lang="en-US" dirty="0" smtClean="0">
                <a:sym typeface="Wingdings" panose="05000000000000000000" pitchFamily="2" charset="2"/>
              </a:rPr>
              <a:t> chance to adjust algorithm / program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Process (simulate, adjust) is repeated once again with another next 10 weeks </a:t>
            </a:r>
          </a:p>
          <a:p>
            <a:pPr lvl="1"/>
            <a:r>
              <a:rPr lang="en-US" dirty="0" smtClean="0"/>
              <a:t>Final 20 weeks are simulated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Goal: find algorithm that minimizes costs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3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/ Earnings calculation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Cost / Earnings calculation must be done by your program.</a:t>
            </a:r>
          </a:p>
          <a:p>
            <a:r>
              <a:rPr lang="en-US" dirty="0" smtClean="0"/>
              <a:t>Every week the weekly costs are calculated and summed up to total costs.</a:t>
            </a:r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One part on stock per week costs 1</a:t>
            </a:r>
          </a:p>
          <a:p>
            <a:pPr lvl="1"/>
            <a:r>
              <a:rPr lang="en-US" dirty="0" smtClean="0"/>
              <a:t>Not be able to deliver a requested product for market costs 10 per piece (reputation loss)</a:t>
            </a:r>
          </a:p>
          <a:p>
            <a:pPr lvl="1"/>
            <a:r>
              <a:rPr lang="en-US" dirty="0" smtClean="0"/>
              <a:t>One delivery (no of pieces has no influence) per part per week costs 10</a:t>
            </a:r>
          </a:p>
          <a:p>
            <a:pPr lvl="1"/>
            <a:r>
              <a:rPr lang="en-US" dirty="0" smtClean="0"/>
              <a:t>Purchase of one part costs 0,8 (to pay in week of delivery)</a:t>
            </a:r>
          </a:p>
          <a:p>
            <a:r>
              <a:rPr lang="en-US" dirty="0" smtClean="0"/>
              <a:t>Earnings</a:t>
            </a:r>
          </a:p>
          <a:p>
            <a:pPr lvl="1"/>
            <a:r>
              <a:rPr lang="en-US" dirty="0" smtClean="0"/>
              <a:t>Earnings for one sold piece of any product are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38172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Vorlage_2012_16-9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Vorlage_2014_16-9" id="{1880D17F-8B27-4097-A00C-2A04C1D78AAA}" vid="{07B9B74C-07FA-4514-A50D-A27708E45753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German (Germany)</Language>
    <_Version xmlns="http://schemas.microsoft.com/sharepoint/v3/fields">1</_Version>
    <TaxKeywordTaxHTField xmlns="6b61d165-759e-4482-8fa0-2c7bfbf93bcc">
      <Terms xmlns="http://schemas.microsoft.com/office/infopath/2007/PartnerControls"/>
    </TaxKeywordTaxHTField>
    <_Status xmlns="http://schemas.microsoft.com/sharepoint/v3/fields">Nicht begonnen</_Status>
    <TaxCatchAll xmlns="b55d0ea5-8004-406e-9439-233dc2e14821"/>
    <Verantwortlich xmlns="799af86e-ed29-4a16-b9d3-72d9af0cfc8c">
      <UserInfo>
        <DisplayName>Mag. Margit Woegerer</DisplayName>
        <AccountId>20</AccountId>
        <AccountType/>
      </UserInfo>
    </Verantwortlich>
    <_dlc_DocId xmlns="6b61d165-759e-4482-8fa0-2c7bfbf93bcc">D6RK5SZRPH5R-4-30</_dlc_DocId>
    <_dlc_DocIdUrl xmlns="6b61d165-759e-4482-8fa0-2c7bfbf93bcc">
      <Url>https://our.knapp.com/services/0002/_layouts/15/DocIdRedir.aspx?ID=D6RK5SZRPH5R-4-30</Url>
      <Description>D6RK5SZRPH5R-4-30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2D0A6FEC953E44B8BA28422DB1FCB8" ma:contentTypeVersion="14" ma:contentTypeDescription="Ein neues Dokument erstellen." ma:contentTypeScope="" ma:versionID="a2d2e6f886e26c1c26a71e1fc53c9903">
  <xsd:schema xmlns:xsd="http://www.w3.org/2001/XMLSchema" xmlns:xs="http://www.w3.org/2001/XMLSchema" xmlns:p="http://schemas.microsoft.com/office/2006/metadata/properties" xmlns:ns1="http://schemas.microsoft.com/sharepoint/v3/fields" xmlns:ns2="http://schemas.microsoft.com/sharepoint/v3" xmlns:ns3="b55d0ea5-8004-406e-9439-233dc2e14821" xmlns:ns4="799af86e-ed29-4a16-b9d3-72d9af0cfc8c" xmlns:ns5="6b61d165-759e-4482-8fa0-2c7bfbf93bcc" targetNamespace="http://schemas.microsoft.com/office/2006/metadata/properties" ma:root="true" ma:fieldsID="90b3b843d2fc75b9266f7c2e6f79e284" ns1:_="" ns2:_="" ns3:_="" ns4:_="" ns5:_="">
    <xsd:import namespace="http://schemas.microsoft.com/sharepoint/v3/fields"/>
    <xsd:import namespace="http://schemas.microsoft.com/sharepoint/v3"/>
    <xsd:import namespace="b55d0ea5-8004-406e-9439-233dc2e14821"/>
    <xsd:import namespace="799af86e-ed29-4a16-b9d3-72d9af0cfc8c"/>
    <xsd:import namespace="6b61d165-759e-4482-8fa0-2c7bfbf93bcc"/>
    <xsd:element name="properties">
      <xsd:complexType>
        <xsd:sequence>
          <xsd:element name="documentManagement">
            <xsd:complexType>
              <xsd:all>
                <xsd:element ref="ns2:Language"/>
                <xsd:element ref="ns1:_Version"/>
                <xsd:element ref="ns1:_Status" minOccurs="0"/>
                <xsd:element ref="ns3:TaxCatchAll" minOccurs="0"/>
                <xsd:element ref="ns4:Verantwortlich"/>
                <xsd:element ref="ns5:_dlc_DocId" minOccurs="0"/>
                <xsd:element ref="ns5:_dlc_DocIdUrl" minOccurs="0"/>
                <xsd:element ref="ns5:_dlc_DocIdPersistId" minOccurs="0"/>
                <xsd:element ref="ns5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4" ma:displayName="Version" ma:default="1" ma:internalName="_Version">
      <xsd:simpleType>
        <xsd:restriction base="dms:Text">
          <xsd:maxLength value="255"/>
        </xsd:restriction>
      </xsd:simpleType>
    </xsd:element>
    <xsd:element name="_Status" ma:index="5" nillable="true" ma:displayName="Status" ma:default="Nicht begonnen" ma:internalName="_Status">
      <xsd:simpleType>
        <xsd:union memberTypes="dms:Text">
          <xsd:simpleType>
            <xsd:restriction base="dms:Choice">
              <xsd:enumeration value="Nicht begonnen"/>
              <xsd:enumeration value="Entwurf"/>
              <xsd:enumeration value="Durchgesehen"/>
              <xsd:enumeration value="Geplant"/>
              <xsd:enumeration value="Veröffentlicht"/>
              <xsd:enumeration value="Endgültig"/>
              <xsd:enumeration value="Abgelaufe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3" ma:displayName="Language" ma:default="German (Germany)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d0ea5-8004-406e-9439-233dc2e1482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description="" ma:hidden="true" ma:list="{d7287245-f2b8-46d8-9f5f-3c35d8730a84}" ma:internalName="TaxCatchAll" ma:showField="CatchAllData" ma:web="b55d0ea5-8004-406e-9439-233dc2e148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af86e-ed29-4a16-b9d3-72d9af0cfc8c" elementFormDefault="qualified">
    <xsd:import namespace="http://schemas.microsoft.com/office/2006/documentManagement/types"/>
    <xsd:import namespace="http://schemas.microsoft.com/office/infopath/2007/PartnerControls"/>
    <xsd:element name="Verantwortlich" ma:index="13" ma:displayName="Verantwortlich" ma:list="UserInfo" ma:SharePointGroup="0" ma:internalName="Verantwortlich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61d165-759e-4482-8fa0-2c7bfbf93bcc" elementFormDefault="qualified">
    <xsd:import namespace="http://schemas.microsoft.com/office/2006/documentManagement/types"/>
    <xsd:import namespace="http://schemas.microsoft.com/office/infopath/2007/PartnerControls"/>
    <xsd:element name="_dlc_DocId" ma:index="14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5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8" nillable="true" ma:taxonomy="true" ma:internalName="TaxKeywordTaxHTField" ma:taxonomyFieldName="TaxKeyword" ma:displayName="Unternehmensstichwörter" ma:fieldId="{23f27201-bee3-471e-b2e7-b64fd8b7ca38}" ma:taxonomyMulti="true" ma:sspId="55943239-db2c-45bf-b19d-7aff45669ec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Inhaltstyp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0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828F41-914B-4023-BEA4-B52170DA931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878F4EB-7D6A-4549-945D-3D23B81622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B008DC-D6B3-4CAB-8D68-40517426A92A}">
  <ds:schemaRefs>
    <ds:schemaRef ds:uri="6b61d165-759e-4482-8fa0-2c7bfbf93bcc"/>
    <ds:schemaRef ds:uri="http://schemas.microsoft.com/office/2006/documentManagement/types"/>
    <ds:schemaRef ds:uri="http://purl.org/dc/terms/"/>
    <ds:schemaRef ds:uri="http://purl.org/dc/elements/1.1/"/>
    <ds:schemaRef ds:uri="http://schemas.microsoft.com/sharepoint/v3/field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799af86e-ed29-4a16-b9d3-72d9af0cfc8c"/>
    <ds:schemaRef ds:uri="b55d0ea5-8004-406e-9439-233dc2e14821"/>
    <ds:schemaRef ds:uri="http://schemas.microsoft.com/sharepoint/v3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947296AD-3809-4099-88CC-4CE2B242D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sharepoint/v3"/>
    <ds:schemaRef ds:uri="b55d0ea5-8004-406e-9439-233dc2e14821"/>
    <ds:schemaRef ds:uri="799af86e-ed29-4a16-b9d3-72d9af0cfc8c"/>
    <ds:schemaRef ds:uri="6b61d165-759e-4482-8fa0-2c7bfbf93b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Präsentation_Vorlage_2014_16-9</Template>
  <TotalTime>0</TotalTime>
  <Words>273</Words>
  <Application>Microsoft Office PowerPoint</Application>
  <PresentationFormat>Bildschirmpräsentation (16:9)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Präsentation_Vorlage_2012_16-9</vt:lpstr>
      <vt:lpstr>Development example 1 Manufacturing – raw material demand </vt:lpstr>
      <vt:lpstr>Objectives</vt:lpstr>
      <vt:lpstr>5 products and 5 parts (raw materials)</vt:lpstr>
      <vt:lpstr>Different re-order times per part (raw material)</vt:lpstr>
      <vt:lpstr>Sales data of last year (60 weeks)</vt:lpstr>
      <vt:lpstr>Current stock in week 60</vt:lpstr>
      <vt:lpstr>Open re-orders already placed</vt:lpstr>
      <vt:lpstr>TODOs for you</vt:lpstr>
      <vt:lpstr>Cost / Earnings calculation</vt:lpstr>
    </vt:vector>
  </TitlesOfParts>
  <Company>KNAPP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FURTHMAYR, Thomas</dc:creator>
  <cp:keywords/>
  <cp:lastModifiedBy>FURTHMAYR, Thomas</cp:lastModifiedBy>
  <cp:revision>23</cp:revision>
  <dcterms:created xsi:type="dcterms:W3CDTF">2014-11-08T11:46:22Z</dcterms:created>
  <dcterms:modified xsi:type="dcterms:W3CDTF">2014-11-13T22:31:45Z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0x0101002F2D0A6FEC953E44B8BA28422DB1FCB8</vt:lpwstr>
  </property>
  <property fmtid="{D5CDD505-2E9C-101B-9397-08002B2CF9AE}" pid="3" name="_dlc_DocIdItemGuid">
    <vt:lpwstr>923b1c42-1fa1-48c2-b0c0-099ce7e49a9a</vt:lpwstr>
  </property>
  <property fmtid="{D5CDD505-2E9C-101B-9397-08002B2CF9AE}" pid="4" name="TaxKeyword">
    <vt:lpwstr/>
  </property>
</Properties>
</file>