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60" r:id="rId5"/>
    <p:sldId id="278" r:id="rId6"/>
    <p:sldId id="279" r:id="rId7"/>
    <p:sldId id="281" r:id="rId8"/>
    <p:sldId id="280" r:id="rId9"/>
    <p:sldId id="282" r:id="rId10"/>
    <p:sldId id="284" r:id="rId11"/>
    <p:sldId id="285" r:id="rId12"/>
    <p:sldId id="286" r:id="rId13"/>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887D7-4DE8-4601-9A6D-EB878BBD9779}" v="16" dt="2025-03-13T15:31:03.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15" autoAdjust="0"/>
  </p:normalViewPr>
  <p:slideViewPr>
    <p:cSldViewPr snapToGrid="0">
      <p:cViewPr>
        <p:scale>
          <a:sx n="75" d="100"/>
          <a:sy n="75" d="100"/>
        </p:scale>
        <p:origin x="1914" y="36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7A03E1E2-7FC7-4A0A-8F12-5EAC63B1D00C}" type="datetimeFigureOut">
              <a:rPr lang="en-US" smtClean="0"/>
              <a:t>3/13/2025</a:t>
            </a:fld>
            <a:endParaRPr lang="en-US"/>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F09B814A-E6F7-4B17-93F5-5DCD3E3634FD}" type="slidenum">
              <a:rPr lang="en-US" smtClean="0"/>
              <a:t>‹#›</a:t>
            </a:fld>
            <a:endParaRPr lang="en-US"/>
          </a:p>
        </p:txBody>
      </p:sp>
    </p:spTree>
    <p:extLst>
      <p:ext uri="{BB962C8B-B14F-4D97-AF65-F5344CB8AC3E}">
        <p14:creationId xmlns:p14="http://schemas.microsoft.com/office/powerpoint/2010/main" val="4287823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Performer.java, what are the fields? What are the methods?</a:t>
            </a:r>
          </a:p>
          <a:p>
            <a:endParaRPr lang="en-US" dirty="0"/>
          </a:p>
        </p:txBody>
      </p:sp>
      <p:sp>
        <p:nvSpPr>
          <p:cNvPr id="4" name="Slide Number Placeholder 3"/>
          <p:cNvSpPr>
            <a:spLocks noGrp="1"/>
          </p:cNvSpPr>
          <p:nvPr>
            <p:ph type="sldNum" sz="quarter" idx="5"/>
          </p:nvPr>
        </p:nvSpPr>
        <p:spPr/>
        <p:txBody>
          <a:bodyPr/>
          <a:lstStyle/>
          <a:p>
            <a:fld id="{F09B814A-E6F7-4B17-93F5-5DCD3E3634FD}" type="slidenum">
              <a:rPr lang="en-US" smtClean="0"/>
              <a:t>4</a:t>
            </a:fld>
            <a:endParaRPr lang="en-US"/>
          </a:p>
        </p:txBody>
      </p:sp>
    </p:spTree>
    <p:extLst>
      <p:ext uri="{BB962C8B-B14F-4D97-AF65-F5344CB8AC3E}">
        <p14:creationId xmlns:p14="http://schemas.microsoft.com/office/powerpoint/2010/main" val="2623041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Performer.java, what are the fields? What are the methods?</a:t>
            </a:r>
          </a:p>
        </p:txBody>
      </p:sp>
      <p:sp>
        <p:nvSpPr>
          <p:cNvPr id="4" name="Slide Number Placeholder 3"/>
          <p:cNvSpPr>
            <a:spLocks noGrp="1"/>
          </p:cNvSpPr>
          <p:nvPr>
            <p:ph type="sldNum" sz="quarter" idx="5"/>
          </p:nvPr>
        </p:nvSpPr>
        <p:spPr/>
        <p:txBody>
          <a:bodyPr/>
          <a:lstStyle/>
          <a:p>
            <a:fld id="{F09B814A-E6F7-4B17-93F5-5DCD3E3634FD}" type="slidenum">
              <a:rPr lang="en-US" smtClean="0"/>
              <a:t>5</a:t>
            </a:fld>
            <a:endParaRPr lang="en-US"/>
          </a:p>
        </p:txBody>
      </p:sp>
    </p:spTree>
    <p:extLst>
      <p:ext uri="{BB962C8B-B14F-4D97-AF65-F5344CB8AC3E}">
        <p14:creationId xmlns:p14="http://schemas.microsoft.com/office/powerpoint/2010/main" val="413021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1DF6-F274-7F72-C14C-75B6EBBC7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3638C6-14C0-8332-9F33-73237C944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DF182D-7330-60F4-6082-1F0458144E2E}"/>
              </a:ext>
            </a:extLst>
          </p:cNvPr>
          <p:cNvSpPr>
            <a:spLocks noGrp="1"/>
          </p:cNvSpPr>
          <p:nvPr>
            <p:ph type="dt" sz="half" idx="10"/>
          </p:nvPr>
        </p:nvSpPr>
        <p:spPr/>
        <p:txBody>
          <a:bodyPr/>
          <a:lstStyle/>
          <a:p>
            <a:fld id="{21B04472-560D-4849-A58D-4C2415D4DAF7}" type="datetimeFigureOut">
              <a:rPr lang="en-US" smtClean="0"/>
              <a:t>3/13/2025</a:t>
            </a:fld>
            <a:endParaRPr lang="en-US"/>
          </a:p>
        </p:txBody>
      </p:sp>
      <p:sp>
        <p:nvSpPr>
          <p:cNvPr id="5" name="Footer Placeholder 4">
            <a:extLst>
              <a:ext uri="{FF2B5EF4-FFF2-40B4-BE49-F238E27FC236}">
                <a16:creationId xmlns:a16="http://schemas.microsoft.com/office/drawing/2014/main" id="{C3C97241-5775-2314-4E26-11F5CF658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5D485-7A5C-3985-FD48-E1AC6F52B31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53281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5EC0-B68D-6577-F58F-3BA8E70B2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CD84E-40DF-5C8C-D545-24A2E6E80A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05F09-441D-BCEC-3AED-A46708BF2217}"/>
              </a:ext>
            </a:extLst>
          </p:cNvPr>
          <p:cNvSpPr>
            <a:spLocks noGrp="1"/>
          </p:cNvSpPr>
          <p:nvPr>
            <p:ph type="dt" sz="half" idx="10"/>
          </p:nvPr>
        </p:nvSpPr>
        <p:spPr/>
        <p:txBody>
          <a:bodyPr/>
          <a:lstStyle/>
          <a:p>
            <a:fld id="{21B04472-560D-4849-A58D-4C2415D4DAF7}" type="datetimeFigureOut">
              <a:rPr lang="en-US" smtClean="0"/>
              <a:t>3/13/2025</a:t>
            </a:fld>
            <a:endParaRPr lang="en-US"/>
          </a:p>
        </p:txBody>
      </p:sp>
      <p:sp>
        <p:nvSpPr>
          <p:cNvPr id="5" name="Footer Placeholder 4">
            <a:extLst>
              <a:ext uri="{FF2B5EF4-FFF2-40B4-BE49-F238E27FC236}">
                <a16:creationId xmlns:a16="http://schemas.microsoft.com/office/drawing/2014/main" id="{9B509E7C-03E9-F373-E9F2-48F2D26E7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AD823-4244-AAFB-2E77-3D65E2209B1E}"/>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403484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158B0-3EEB-A978-3395-F4221A6ADC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72E9E-659B-6584-B025-09A6C9674A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8B0E-A264-ADAF-374B-0E3CFA689FEB}"/>
              </a:ext>
            </a:extLst>
          </p:cNvPr>
          <p:cNvSpPr>
            <a:spLocks noGrp="1"/>
          </p:cNvSpPr>
          <p:nvPr>
            <p:ph type="dt" sz="half" idx="10"/>
          </p:nvPr>
        </p:nvSpPr>
        <p:spPr/>
        <p:txBody>
          <a:bodyPr/>
          <a:lstStyle/>
          <a:p>
            <a:fld id="{21B04472-560D-4849-A58D-4C2415D4DAF7}" type="datetimeFigureOut">
              <a:rPr lang="en-US" smtClean="0"/>
              <a:t>3/13/2025</a:t>
            </a:fld>
            <a:endParaRPr lang="en-US"/>
          </a:p>
        </p:txBody>
      </p:sp>
      <p:sp>
        <p:nvSpPr>
          <p:cNvPr id="5" name="Footer Placeholder 4">
            <a:extLst>
              <a:ext uri="{FF2B5EF4-FFF2-40B4-BE49-F238E27FC236}">
                <a16:creationId xmlns:a16="http://schemas.microsoft.com/office/drawing/2014/main" id="{6098F9CF-45D5-FED8-24AB-B5E7BF084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9ADEF-2714-D1DF-9E55-A2B44B6C799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417379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7083-6EE2-EC8A-2286-8A965C2CF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E7E0E-8D81-6399-505F-7A8C2F6C0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D7B8B-5CC3-EAB9-C52A-B69784EF66BF}"/>
              </a:ext>
            </a:extLst>
          </p:cNvPr>
          <p:cNvSpPr>
            <a:spLocks noGrp="1"/>
          </p:cNvSpPr>
          <p:nvPr>
            <p:ph type="dt" sz="half" idx="10"/>
          </p:nvPr>
        </p:nvSpPr>
        <p:spPr/>
        <p:txBody>
          <a:bodyPr/>
          <a:lstStyle/>
          <a:p>
            <a:fld id="{21B04472-560D-4849-A58D-4C2415D4DAF7}" type="datetimeFigureOut">
              <a:rPr lang="en-US" smtClean="0"/>
              <a:t>3/13/2025</a:t>
            </a:fld>
            <a:endParaRPr lang="en-US"/>
          </a:p>
        </p:txBody>
      </p:sp>
      <p:sp>
        <p:nvSpPr>
          <p:cNvPr id="5" name="Footer Placeholder 4">
            <a:extLst>
              <a:ext uri="{FF2B5EF4-FFF2-40B4-BE49-F238E27FC236}">
                <a16:creationId xmlns:a16="http://schemas.microsoft.com/office/drawing/2014/main" id="{5646A0D5-959C-7C4D-25A7-826F3C905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697F2-9E70-B670-F08A-118488D33C2B}"/>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14126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358D-D18D-01E4-B9A9-FFAEE0EA8F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95167E-6420-61BF-F110-8BD001D0FB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AE40A-9F7B-7C93-629E-F100AA5034D4}"/>
              </a:ext>
            </a:extLst>
          </p:cNvPr>
          <p:cNvSpPr>
            <a:spLocks noGrp="1"/>
          </p:cNvSpPr>
          <p:nvPr>
            <p:ph type="dt" sz="half" idx="10"/>
          </p:nvPr>
        </p:nvSpPr>
        <p:spPr/>
        <p:txBody>
          <a:bodyPr/>
          <a:lstStyle/>
          <a:p>
            <a:fld id="{21B04472-560D-4849-A58D-4C2415D4DAF7}" type="datetimeFigureOut">
              <a:rPr lang="en-US" smtClean="0"/>
              <a:t>3/13/2025</a:t>
            </a:fld>
            <a:endParaRPr lang="en-US"/>
          </a:p>
        </p:txBody>
      </p:sp>
      <p:sp>
        <p:nvSpPr>
          <p:cNvPr id="5" name="Footer Placeholder 4">
            <a:extLst>
              <a:ext uri="{FF2B5EF4-FFF2-40B4-BE49-F238E27FC236}">
                <a16:creationId xmlns:a16="http://schemas.microsoft.com/office/drawing/2014/main" id="{F7BC01BE-8A69-390D-E74C-5882A3D31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2321A-8103-E2A0-4C4E-2FE7A3437A6A}"/>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72496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D60-3E07-9F62-376D-A508EBE49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16B08A-9ABF-4CD2-6E83-13918FFC5D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94DEE-71CA-E626-4198-CA0A30BA8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B581C4-9BA8-BDA0-B461-E85BF733CBC0}"/>
              </a:ext>
            </a:extLst>
          </p:cNvPr>
          <p:cNvSpPr>
            <a:spLocks noGrp="1"/>
          </p:cNvSpPr>
          <p:nvPr>
            <p:ph type="dt" sz="half" idx="10"/>
          </p:nvPr>
        </p:nvSpPr>
        <p:spPr/>
        <p:txBody>
          <a:bodyPr/>
          <a:lstStyle/>
          <a:p>
            <a:fld id="{21B04472-560D-4849-A58D-4C2415D4DAF7}" type="datetimeFigureOut">
              <a:rPr lang="en-US" smtClean="0"/>
              <a:t>3/13/2025</a:t>
            </a:fld>
            <a:endParaRPr lang="en-US"/>
          </a:p>
        </p:txBody>
      </p:sp>
      <p:sp>
        <p:nvSpPr>
          <p:cNvPr id="6" name="Footer Placeholder 5">
            <a:extLst>
              <a:ext uri="{FF2B5EF4-FFF2-40B4-BE49-F238E27FC236}">
                <a16:creationId xmlns:a16="http://schemas.microsoft.com/office/drawing/2014/main" id="{571C74D0-6C9D-C6C4-8DE5-D31F751B7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E1E53-C4AB-65CA-72B7-B6A105D22A3F}"/>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185625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1A7A-B2AA-64D2-23FA-A591CF820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5FCE4D-68E6-48E7-D5B9-84A4CCCFF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583BE6-1966-9B14-0CF2-6DE64F871C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1AB41-D4C5-690C-2D7B-1263AD5934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4F4B7-8C48-2C66-10F0-3EB0050C0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7A4DC-0352-5A80-1C48-DEEAE02AB0A6}"/>
              </a:ext>
            </a:extLst>
          </p:cNvPr>
          <p:cNvSpPr>
            <a:spLocks noGrp="1"/>
          </p:cNvSpPr>
          <p:nvPr>
            <p:ph type="dt" sz="half" idx="10"/>
          </p:nvPr>
        </p:nvSpPr>
        <p:spPr/>
        <p:txBody>
          <a:bodyPr/>
          <a:lstStyle/>
          <a:p>
            <a:fld id="{21B04472-560D-4849-A58D-4C2415D4DAF7}" type="datetimeFigureOut">
              <a:rPr lang="en-US" smtClean="0"/>
              <a:t>3/13/2025</a:t>
            </a:fld>
            <a:endParaRPr lang="en-US"/>
          </a:p>
        </p:txBody>
      </p:sp>
      <p:sp>
        <p:nvSpPr>
          <p:cNvPr id="8" name="Footer Placeholder 7">
            <a:extLst>
              <a:ext uri="{FF2B5EF4-FFF2-40B4-BE49-F238E27FC236}">
                <a16:creationId xmlns:a16="http://schemas.microsoft.com/office/drawing/2014/main" id="{3A29A9B0-C939-E2F8-FF56-AC759C3A4E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9AF230-10CD-C137-981C-5160C2A410B0}"/>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14926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F608-472E-F00B-4B5B-D230FF607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F7D6E3-BB2A-A2B7-43DB-4796FB7FFE54}"/>
              </a:ext>
            </a:extLst>
          </p:cNvPr>
          <p:cNvSpPr>
            <a:spLocks noGrp="1"/>
          </p:cNvSpPr>
          <p:nvPr>
            <p:ph type="dt" sz="half" idx="10"/>
          </p:nvPr>
        </p:nvSpPr>
        <p:spPr/>
        <p:txBody>
          <a:bodyPr/>
          <a:lstStyle/>
          <a:p>
            <a:fld id="{21B04472-560D-4849-A58D-4C2415D4DAF7}" type="datetimeFigureOut">
              <a:rPr lang="en-US" smtClean="0"/>
              <a:t>3/13/2025</a:t>
            </a:fld>
            <a:endParaRPr lang="en-US"/>
          </a:p>
        </p:txBody>
      </p:sp>
      <p:sp>
        <p:nvSpPr>
          <p:cNvPr id="4" name="Footer Placeholder 3">
            <a:extLst>
              <a:ext uri="{FF2B5EF4-FFF2-40B4-BE49-F238E27FC236}">
                <a16:creationId xmlns:a16="http://schemas.microsoft.com/office/drawing/2014/main" id="{11751CF5-E9AB-5747-BFDC-EFA27398E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8678C6-ADB4-F274-B535-9E78A8906E05}"/>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70152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11155-7599-03D8-1AB2-45E2AE9316A5}"/>
              </a:ext>
            </a:extLst>
          </p:cNvPr>
          <p:cNvSpPr>
            <a:spLocks noGrp="1"/>
          </p:cNvSpPr>
          <p:nvPr>
            <p:ph type="dt" sz="half" idx="10"/>
          </p:nvPr>
        </p:nvSpPr>
        <p:spPr/>
        <p:txBody>
          <a:bodyPr/>
          <a:lstStyle/>
          <a:p>
            <a:fld id="{21B04472-560D-4849-A58D-4C2415D4DAF7}" type="datetimeFigureOut">
              <a:rPr lang="en-US" smtClean="0"/>
              <a:t>3/13/2025</a:t>
            </a:fld>
            <a:endParaRPr lang="en-US"/>
          </a:p>
        </p:txBody>
      </p:sp>
      <p:sp>
        <p:nvSpPr>
          <p:cNvPr id="3" name="Footer Placeholder 2">
            <a:extLst>
              <a:ext uri="{FF2B5EF4-FFF2-40B4-BE49-F238E27FC236}">
                <a16:creationId xmlns:a16="http://schemas.microsoft.com/office/drawing/2014/main" id="{F0360D78-3D68-8189-285B-3F81F2698D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C33EF1-A74E-5430-91EF-699AC354865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87312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8EAE-212C-59CE-32A3-C93EDA0F8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DB5B9-523E-2AA5-3A79-5D34CCDF9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F0795A-1EE9-ACA9-65F8-C9FF30B91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102F9-DE04-AD4B-5FF4-F326547F80C8}"/>
              </a:ext>
            </a:extLst>
          </p:cNvPr>
          <p:cNvSpPr>
            <a:spLocks noGrp="1"/>
          </p:cNvSpPr>
          <p:nvPr>
            <p:ph type="dt" sz="half" idx="10"/>
          </p:nvPr>
        </p:nvSpPr>
        <p:spPr/>
        <p:txBody>
          <a:bodyPr/>
          <a:lstStyle/>
          <a:p>
            <a:fld id="{21B04472-560D-4849-A58D-4C2415D4DAF7}" type="datetimeFigureOut">
              <a:rPr lang="en-US" smtClean="0"/>
              <a:t>3/13/2025</a:t>
            </a:fld>
            <a:endParaRPr lang="en-US"/>
          </a:p>
        </p:txBody>
      </p:sp>
      <p:sp>
        <p:nvSpPr>
          <p:cNvPr id="6" name="Footer Placeholder 5">
            <a:extLst>
              <a:ext uri="{FF2B5EF4-FFF2-40B4-BE49-F238E27FC236}">
                <a16:creationId xmlns:a16="http://schemas.microsoft.com/office/drawing/2014/main" id="{E0057911-F183-2967-7A86-31862D9FB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4D0CB-0CC5-A68F-1E27-8EBCBCF77D8A}"/>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10870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6B02-9D47-8440-F6C6-84CE77101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13158B-3BE9-CF63-4EE7-7BCC7016A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1508D2-34E7-DB69-F932-D48D94058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27161-8584-1875-00F5-09B3CF0B00BF}"/>
              </a:ext>
            </a:extLst>
          </p:cNvPr>
          <p:cNvSpPr>
            <a:spLocks noGrp="1"/>
          </p:cNvSpPr>
          <p:nvPr>
            <p:ph type="dt" sz="half" idx="10"/>
          </p:nvPr>
        </p:nvSpPr>
        <p:spPr/>
        <p:txBody>
          <a:bodyPr/>
          <a:lstStyle/>
          <a:p>
            <a:fld id="{21B04472-560D-4849-A58D-4C2415D4DAF7}" type="datetimeFigureOut">
              <a:rPr lang="en-US" smtClean="0"/>
              <a:t>3/13/2025</a:t>
            </a:fld>
            <a:endParaRPr lang="en-US"/>
          </a:p>
        </p:txBody>
      </p:sp>
      <p:sp>
        <p:nvSpPr>
          <p:cNvPr id="6" name="Footer Placeholder 5">
            <a:extLst>
              <a:ext uri="{FF2B5EF4-FFF2-40B4-BE49-F238E27FC236}">
                <a16:creationId xmlns:a16="http://schemas.microsoft.com/office/drawing/2014/main" id="{D3495A1A-3B8A-6B87-133B-1A48A0703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698650-EFF7-606F-AA53-56E929BFAA9E}"/>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55403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657F1-4E2E-43CE-A46D-7C2AC5269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D332FD-15D9-FD17-EB1D-71204E415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21825-D876-FA9B-D803-BC3EDB74E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B04472-560D-4849-A58D-4C2415D4DAF7}" type="datetimeFigureOut">
              <a:rPr lang="en-US" smtClean="0"/>
              <a:t>3/13/2025</a:t>
            </a:fld>
            <a:endParaRPr lang="en-US"/>
          </a:p>
        </p:txBody>
      </p:sp>
      <p:sp>
        <p:nvSpPr>
          <p:cNvPr id="5" name="Footer Placeholder 4">
            <a:extLst>
              <a:ext uri="{FF2B5EF4-FFF2-40B4-BE49-F238E27FC236}">
                <a16:creationId xmlns:a16="http://schemas.microsoft.com/office/drawing/2014/main" id="{2F4DF696-CE7A-301B-8543-7C2B4998A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2FA894-E1DF-B66D-69CA-657582FD6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69C0E6-B288-4D01-9228-4C6A7F3E3410}" type="slidenum">
              <a:rPr lang="en-US" smtClean="0"/>
              <a:t>‹#›</a:t>
            </a:fld>
            <a:endParaRPr lang="en-US"/>
          </a:p>
        </p:txBody>
      </p:sp>
    </p:spTree>
    <p:extLst>
      <p:ext uri="{BB962C8B-B14F-4D97-AF65-F5344CB8AC3E}">
        <p14:creationId xmlns:p14="http://schemas.microsoft.com/office/powerpoint/2010/main" val="50340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D358F0-48C5-17E4-D233-46359AB3075C}"/>
              </a:ext>
            </a:extLst>
          </p:cNvPr>
          <p:cNvSpPr/>
          <p:nvPr/>
        </p:nvSpPr>
        <p:spPr>
          <a:xfrm>
            <a:off x="1012479" y="2679826"/>
            <a:ext cx="10167042" cy="398352"/>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Unit 9: Inheritance</a:t>
            </a:r>
          </a:p>
        </p:txBody>
      </p:sp>
      <p:sp>
        <p:nvSpPr>
          <p:cNvPr id="11" name="Text Box 34">
            <a:extLst>
              <a:ext uri="{FF2B5EF4-FFF2-40B4-BE49-F238E27FC236}">
                <a16:creationId xmlns:a16="http://schemas.microsoft.com/office/drawing/2014/main" id="{9883180C-015E-DA1F-2E54-929D4A8D6265}"/>
              </a:ext>
            </a:extLst>
          </p:cNvPr>
          <p:cNvSpPr txBox="1">
            <a:spLocks noChangeArrowheads="1"/>
          </p:cNvSpPr>
          <p:nvPr/>
        </p:nvSpPr>
        <p:spPr bwMode="auto">
          <a:xfrm>
            <a:off x="5800085" y="3005914"/>
            <a:ext cx="591830" cy="84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t> </a:t>
            </a:r>
            <a:r>
              <a:rPr lang="en-US" altLang="en-US" sz="3600" dirty="0">
                <a:sym typeface="Wingdings" panose="05000000000000000000" pitchFamily="2" charset="2"/>
              </a:rPr>
              <a:t></a:t>
            </a:r>
            <a:endParaRPr lang="en-US" altLang="en-US" dirty="0"/>
          </a:p>
        </p:txBody>
      </p:sp>
      <p:sp>
        <p:nvSpPr>
          <p:cNvPr id="14" name="TextBox 13">
            <a:extLst>
              <a:ext uri="{FF2B5EF4-FFF2-40B4-BE49-F238E27FC236}">
                <a16:creationId xmlns:a16="http://schemas.microsoft.com/office/drawing/2014/main" id="{D79B9139-3E60-7CB7-9396-6C42BF8A9AB9}"/>
              </a:ext>
            </a:extLst>
          </p:cNvPr>
          <p:cNvSpPr txBox="1"/>
          <p:nvPr/>
        </p:nvSpPr>
        <p:spPr>
          <a:xfrm>
            <a:off x="294407" y="5980744"/>
            <a:ext cx="1461965" cy="523220"/>
          </a:xfrm>
          <a:prstGeom prst="rect">
            <a:avLst/>
          </a:prstGeom>
          <a:noFill/>
        </p:spPr>
        <p:txBody>
          <a:bodyPr wrap="square">
            <a:spAutoFit/>
          </a:bodyPr>
          <a:lstStyle/>
          <a:p>
            <a:r>
              <a:rPr lang="en-US" sz="1400">
                <a:solidFill>
                  <a:schemeClr val="tx1"/>
                </a:solidFill>
              </a:rPr>
              <a:t>AP CS A</a:t>
            </a:r>
          </a:p>
          <a:p>
            <a:r>
              <a:rPr lang="en-US" sz="1400"/>
              <a:t>Ms. Baniqued</a:t>
            </a:r>
            <a:endParaRPr lang="en-US" sz="1400">
              <a:solidFill>
                <a:schemeClr val="tx1"/>
              </a:solidFill>
            </a:endParaRPr>
          </a:p>
        </p:txBody>
      </p:sp>
    </p:spTree>
    <p:extLst>
      <p:ext uri="{BB962C8B-B14F-4D97-AF65-F5344CB8AC3E}">
        <p14:creationId xmlns:p14="http://schemas.microsoft.com/office/powerpoint/2010/main" val="1478494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620F4-A582-9528-1CA3-906DDFF5FF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72EBE-056B-9700-3F8C-8CF813218F0E}"/>
              </a:ext>
            </a:extLst>
          </p:cNvPr>
          <p:cNvSpPr>
            <a:spLocks noGrp="1"/>
          </p:cNvSpPr>
          <p:nvPr>
            <p:ph idx="1"/>
          </p:nvPr>
        </p:nvSpPr>
        <p:spPr>
          <a:xfrm>
            <a:off x="838200" y="1340596"/>
            <a:ext cx="10759067" cy="5051150"/>
          </a:xfrm>
        </p:spPr>
        <p:txBody>
          <a:bodyPr>
            <a:normAutofit/>
          </a:bodyPr>
          <a:lstStyle/>
          <a:p>
            <a:pPr marL="0" indent="0" algn="just">
              <a:buNone/>
            </a:pPr>
            <a:r>
              <a:rPr lang="en-US" sz="2000" dirty="0"/>
              <a:t>When we think of inheritance, we think of a trait a child may receive from a parent, like eye color, athletic skills, or some other biological characteristic.</a:t>
            </a:r>
          </a:p>
          <a:p>
            <a:pPr algn="just"/>
            <a:r>
              <a:rPr lang="en-US" sz="2000" dirty="0"/>
              <a:t>In Java, we use inheritance to build a hierarchy of classes that possess similar characteristics.</a:t>
            </a:r>
          </a:p>
          <a:p>
            <a:pPr algn="just"/>
            <a:r>
              <a:rPr lang="en-US" sz="2000" dirty="0"/>
              <a:t>Parent classes (or </a:t>
            </a:r>
            <a:r>
              <a:rPr lang="en-US" sz="2000" b="1" dirty="0" err="1">
                <a:solidFill>
                  <a:srgbClr val="FF0000"/>
                </a:solidFill>
              </a:rPr>
              <a:t>superclasses</a:t>
            </a:r>
            <a:r>
              <a:rPr lang="en-US" sz="2000" dirty="0"/>
              <a:t>) have attributes and behaviors that can be </a:t>
            </a:r>
            <a:r>
              <a:rPr lang="en-US" sz="2000" b="1" dirty="0"/>
              <a:t>inherited</a:t>
            </a:r>
            <a:r>
              <a:rPr lang="en-US" sz="2000" dirty="0"/>
              <a:t> by child classes (or </a:t>
            </a:r>
            <a:r>
              <a:rPr lang="en-US" sz="2000" b="1" dirty="0">
                <a:solidFill>
                  <a:srgbClr val="FF0000"/>
                </a:solidFill>
              </a:rPr>
              <a:t>subclasses</a:t>
            </a:r>
            <a:r>
              <a:rPr lang="en-US" sz="2000" dirty="0"/>
              <a:t>).</a:t>
            </a:r>
          </a:p>
        </p:txBody>
      </p:sp>
      <p:sp>
        <p:nvSpPr>
          <p:cNvPr id="2" name="Title 1">
            <a:extLst>
              <a:ext uri="{FF2B5EF4-FFF2-40B4-BE49-F238E27FC236}">
                <a16:creationId xmlns:a16="http://schemas.microsoft.com/office/drawing/2014/main" id="{F2439067-AF06-2E6F-1722-85529E78FA99}"/>
              </a:ext>
            </a:extLst>
          </p:cNvPr>
          <p:cNvSpPr>
            <a:spLocks noGrp="1"/>
          </p:cNvSpPr>
          <p:nvPr>
            <p:ph type="title"/>
          </p:nvPr>
        </p:nvSpPr>
        <p:spPr>
          <a:xfrm>
            <a:off x="838200" y="365126"/>
            <a:ext cx="10515600" cy="975470"/>
          </a:xfrm>
        </p:spPr>
        <p:txBody>
          <a:bodyPr/>
          <a:lstStyle/>
          <a:p>
            <a:pPr algn="just"/>
            <a:r>
              <a:rPr lang="en-US" dirty="0"/>
              <a:t>What is Inheritance?</a:t>
            </a:r>
          </a:p>
        </p:txBody>
      </p:sp>
      <p:pic>
        <p:nvPicPr>
          <p:cNvPr id="5" name="Picture 4">
            <a:extLst>
              <a:ext uri="{FF2B5EF4-FFF2-40B4-BE49-F238E27FC236}">
                <a16:creationId xmlns:a16="http://schemas.microsoft.com/office/drawing/2014/main" id="{BB10BD26-4BDE-408A-700D-30221CE7B4A6}"/>
              </a:ext>
            </a:extLst>
          </p:cNvPr>
          <p:cNvPicPr>
            <a:picLocks noChangeAspect="1"/>
          </p:cNvPicPr>
          <p:nvPr/>
        </p:nvPicPr>
        <p:blipFill>
          <a:blip r:embed="rId2"/>
          <a:stretch>
            <a:fillRect/>
          </a:stretch>
        </p:blipFill>
        <p:spPr>
          <a:xfrm>
            <a:off x="2614194" y="3373400"/>
            <a:ext cx="7657566" cy="3119474"/>
          </a:xfrm>
          <a:prstGeom prst="rect">
            <a:avLst/>
          </a:prstGeom>
        </p:spPr>
      </p:pic>
    </p:spTree>
    <p:extLst>
      <p:ext uri="{BB962C8B-B14F-4D97-AF65-F5344CB8AC3E}">
        <p14:creationId xmlns:p14="http://schemas.microsoft.com/office/powerpoint/2010/main" val="330443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B2198-17AF-AA38-EF4B-7A285BE220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B18BB-E43A-967D-2321-5048579150DA}"/>
              </a:ext>
            </a:extLst>
          </p:cNvPr>
          <p:cNvSpPr>
            <a:spLocks noGrp="1"/>
          </p:cNvSpPr>
          <p:nvPr>
            <p:ph idx="1"/>
          </p:nvPr>
        </p:nvSpPr>
        <p:spPr>
          <a:xfrm>
            <a:off x="838200" y="1340596"/>
            <a:ext cx="10759067" cy="5051150"/>
          </a:xfrm>
        </p:spPr>
        <p:txBody>
          <a:bodyPr>
            <a:normAutofit/>
          </a:bodyPr>
          <a:lstStyle/>
          <a:p>
            <a:pPr marL="0" indent="0" algn="just">
              <a:buNone/>
            </a:pPr>
            <a:r>
              <a:rPr lang="en-US" sz="3000" b="1" dirty="0"/>
              <a:t>Code reusability</a:t>
            </a:r>
            <a:r>
              <a:rPr lang="en-US" sz="3000" dirty="0"/>
              <a:t> – Higher level classes can be used over and over again in many situations</a:t>
            </a:r>
            <a:endParaRPr lang="en-US" sz="3000" b="1" dirty="0"/>
          </a:p>
          <a:p>
            <a:pPr marL="0" indent="0" algn="just">
              <a:buNone/>
            </a:pPr>
            <a:r>
              <a:rPr lang="en-US" sz="3000" b="1" dirty="0"/>
              <a:t>Prevents repeating code</a:t>
            </a:r>
            <a:r>
              <a:rPr lang="en-US" sz="3000" dirty="0"/>
              <a:t> – Common methods and variables are now in one location, rather than many</a:t>
            </a:r>
            <a:endParaRPr lang="en-US" sz="3000" b="1" dirty="0"/>
          </a:p>
          <a:p>
            <a:pPr marL="0" indent="0" algn="just">
              <a:buNone/>
            </a:pPr>
            <a:r>
              <a:rPr lang="en-US" sz="3000" b="1" dirty="0"/>
              <a:t>Readability and organization</a:t>
            </a:r>
            <a:r>
              <a:rPr lang="en-US" sz="3000" dirty="0"/>
              <a:t> – Having a solid, organized structure of your classes and objects allows for greater readability and cohesion</a:t>
            </a:r>
            <a:endParaRPr lang="en-US" sz="3000" b="1" dirty="0"/>
          </a:p>
          <a:p>
            <a:pPr marL="0" indent="0" algn="just">
              <a:buNone/>
            </a:pPr>
            <a:r>
              <a:rPr lang="en-US" sz="3000" b="1" dirty="0"/>
              <a:t>Ease of maintenance</a:t>
            </a:r>
            <a:r>
              <a:rPr lang="en-US" sz="3000" dirty="0"/>
              <a:t> – Changing a general behavior in one place rather than many saves time and effort.</a:t>
            </a:r>
            <a:endParaRPr lang="en-US" sz="3000" b="1" dirty="0"/>
          </a:p>
        </p:txBody>
      </p:sp>
      <p:sp>
        <p:nvSpPr>
          <p:cNvPr id="2" name="Title 1">
            <a:extLst>
              <a:ext uri="{FF2B5EF4-FFF2-40B4-BE49-F238E27FC236}">
                <a16:creationId xmlns:a16="http://schemas.microsoft.com/office/drawing/2014/main" id="{7D51A488-A49C-38CD-508D-63095ED4214E}"/>
              </a:ext>
            </a:extLst>
          </p:cNvPr>
          <p:cNvSpPr>
            <a:spLocks noGrp="1"/>
          </p:cNvSpPr>
          <p:nvPr>
            <p:ph type="title"/>
          </p:nvPr>
        </p:nvSpPr>
        <p:spPr>
          <a:xfrm>
            <a:off x="838200" y="365126"/>
            <a:ext cx="10515600" cy="975470"/>
          </a:xfrm>
        </p:spPr>
        <p:txBody>
          <a:bodyPr/>
          <a:lstStyle/>
          <a:p>
            <a:pPr algn="just"/>
            <a:r>
              <a:rPr lang="en-US" dirty="0"/>
              <a:t>Why use inheritance?</a:t>
            </a:r>
          </a:p>
        </p:txBody>
      </p:sp>
    </p:spTree>
    <p:extLst>
      <p:ext uri="{BB962C8B-B14F-4D97-AF65-F5344CB8AC3E}">
        <p14:creationId xmlns:p14="http://schemas.microsoft.com/office/powerpoint/2010/main" val="354571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FB59B-6BD0-7F30-8960-69ADA2D285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B4AED-F2FC-1E4C-D25E-5A7881926903}"/>
              </a:ext>
            </a:extLst>
          </p:cNvPr>
          <p:cNvSpPr>
            <a:spLocks noGrp="1"/>
          </p:cNvSpPr>
          <p:nvPr>
            <p:ph idx="1"/>
          </p:nvPr>
        </p:nvSpPr>
        <p:spPr>
          <a:xfrm>
            <a:off x="838200" y="1722120"/>
            <a:ext cx="10759067" cy="4669626"/>
          </a:xfrm>
        </p:spPr>
        <p:txBody>
          <a:bodyPr>
            <a:normAutofit/>
          </a:bodyPr>
          <a:lstStyle/>
          <a:p>
            <a:pPr marL="0" indent="0" algn="just">
              <a:buNone/>
            </a:pPr>
            <a:r>
              <a:rPr lang="en-US" sz="3000" dirty="0"/>
              <a:t>Consider a scenario where you are designing a simulation game.</a:t>
            </a:r>
          </a:p>
          <a:p>
            <a:pPr marL="0" indent="0" algn="just">
              <a:buNone/>
            </a:pPr>
            <a:r>
              <a:rPr lang="en-US" sz="3000" dirty="0"/>
              <a:t> Among the many types of characters in the game, there are performers. Performers have a name, age, a hometown, and an agent. </a:t>
            </a:r>
          </a:p>
          <a:p>
            <a:pPr marL="0" indent="0" algn="just">
              <a:buNone/>
            </a:pPr>
            <a:r>
              <a:rPr lang="en-US" sz="3000" dirty="0"/>
              <a:t>All performers can practice and perform. There are also many different types of performers, including musicians, comedians, dancers, and ballet dancers. Each type of performer will have the common performer characteristics, but they will also have specific attributes and behaviors that relate to their individual group.</a:t>
            </a:r>
          </a:p>
        </p:txBody>
      </p:sp>
      <p:sp>
        <p:nvSpPr>
          <p:cNvPr id="2" name="Title 1">
            <a:extLst>
              <a:ext uri="{FF2B5EF4-FFF2-40B4-BE49-F238E27FC236}">
                <a16:creationId xmlns:a16="http://schemas.microsoft.com/office/drawing/2014/main" id="{B5E7049B-3FE4-0C67-7776-0379FB527F03}"/>
              </a:ext>
            </a:extLst>
          </p:cNvPr>
          <p:cNvSpPr>
            <a:spLocks noGrp="1"/>
          </p:cNvSpPr>
          <p:nvPr>
            <p:ph type="title"/>
          </p:nvPr>
        </p:nvSpPr>
        <p:spPr>
          <a:xfrm>
            <a:off x="838200" y="365126"/>
            <a:ext cx="10515600" cy="975470"/>
          </a:xfrm>
        </p:spPr>
        <p:txBody>
          <a:bodyPr>
            <a:normAutofit fontScale="90000"/>
          </a:bodyPr>
          <a:lstStyle/>
          <a:p>
            <a:pPr algn="just"/>
            <a:r>
              <a:rPr lang="en-US" dirty="0"/>
              <a:t>Scenario: Performers, Musicians, Comedians, Dancers, Ballet Dancers</a:t>
            </a:r>
          </a:p>
        </p:txBody>
      </p:sp>
    </p:spTree>
    <p:extLst>
      <p:ext uri="{BB962C8B-B14F-4D97-AF65-F5344CB8AC3E}">
        <p14:creationId xmlns:p14="http://schemas.microsoft.com/office/powerpoint/2010/main" val="100224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24BA1-BF73-A424-3C36-BDE14219E91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1CA0A56-590D-F6EB-6ECC-EA334EF97D2A}"/>
              </a:ext>
            </a:extLst>
          </p:cNvPr>
          <p:cNvPicPr>
            <a:picLocks noChangeAspect="1"/>
          </p:cNvPicPr>
          <p:nvPr/>
        </p:nvPicPr>
        <p:blipFill>
          <a:blip r:embed="rId3"/>
          <a:stretch>
            <a:fillRect/>
          </a:stretch>
        </p:blipFill>
        <p:spPr>
          <a:xfrm>
            <a:off x="1248620" y="835026"/>
            <a:ext cx="9908917" cy="5705474"/>
          </a:xfrm>
          <a:prstGeom prst="rect">
            <a:avLst/>
          </a:prstGeom>
        </p:spPr>
      </p:pic>
      <p:sp>
        <p:nvSpPr>
          <p:cNvPr id="9" name="Rectangle 8">
            <a:extLst>
              <a:ext uri="{FF2B5EF4-FFF2-40B4-BE49-F238E27FC236}">
                <a16:creationId xmlns:a16="http://schemas.microsoft.com/office/drawing/2014/main" id="{9FF43AD7-0C8B-6F10-42C2-32453B0CD889}"/>
              </a:ext>
            </a:extLst>
          </p:cNvPr>
          <p:cNvSpPr/>
          <p:nvPr/>
        </p:nvSpPr>
        <p:spPr>
          <a:xfrm>
            <a:off x="10753677" y="723900"/>
            <a:ext cx="807720" cy="9754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117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F62CB-2338-CE70-BD2D-E4F3595B8F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2F2F58-173B-492E-AC59-05B570ADB7B4}"/>
              </a:ext>
            </a:extLst>
          </p:cNvPr>
          <p:cNvSpPr>
            <a:spLocks noGrp="1"/>
          </p:cNvSpPr>
          <p:nvPr>
            <p:ph idx="1"/>
          </p:nvPr>
        </p:nvSpPr>
        <p:spPr>
          <a:xfrm>
            <a:off x="838200" y="1340596"/>
            <a:ext cx="10759067" cy="975470"/>
          </a:xfrm>
        </p:spPr>
        <p:txBody>
          <a:bodyPr>
            <a:normAutofit/>
          </a:bodyPr>
          <a:lstStyle/>
          <a:p>
            <a:pPr marL="0" indent="0" algn="just">
              <a:buNone/>
            </a:pPr>
            <a:r>
              <a:rPr lang="en-US" sz="2500" dirty="0"/>
              <a:t>Each subclass can only have one superclass. All subclasses inherit the attributes (fields) and methods of their </a:t>
            </a:r>
            <a:r>
              <a:rPr lang="en-US" sz="2500" dirty="0" err="1"/>
              <a:t>superclasses</a:t>
            </a:r>
            <a:r>
              <a:rPr lang="en-US" sz="2500" dirty="0"/>
              <a:t>.</a:t>
            </a:r>
          </a:p>
          <a:p>
            <a:pPr marL="0" indent="0" algn="just">
              <a:buNone/>
            </a:pPr>
            <a:endParaRPr lang="en-US" sz="2500" b="1" dirty="0"/>
          </a:p>
        </p:txBody>
      </p:sp>
      <p:sp>
        <p:nvSpPr>
          <p:cNvPr id="2" name="Title 1">
            <a:extLst>
              <a:ext uri="{FF2B5EF4-FFF2-40B4-BE49-F238E27FC236}">
                <a16:creationId xmlns:a16="http://schemas.microsoft.com/office/drawing/2014/main" id="{5AF38367-2E85-4A19-39FB-837B337908F9}"/>
              </a:ext>
            </a:extLst>
          </p:cNvPr>
          <p:cNvSpPr>
            <a:spLocks noGrp="1"/>
          </p:cNvSpPr>
          <p:nvPr>
            <p:ph type="title"/>
          </p:nvPr>
        </p:nvSpPr>
        <p:spPr>
          <a:xfrm>
            <a:off x="838200" y="365126"/>
            <a:ext cx="10515600" cy="975470"/>
          </a:xfrm>
        </p:spPr>
        <p:txBody>
          <a:bodyPr/>
          <a:lstStyle/>
          <a:p>
            <a:pPr algn="just"/>
            <a:r>
              <a:rPr lang="en-US" dirty="0" err="1"/>
              <a:t>Superclasses</a:t>
            </a:r>
            <a:r>
              <a:rPr lang="en-US" dirty="0"/>
              <a:t> and subclasses</a:t>
            </a:r>
          </a:p>
        </p:txBody>
      </p:sp>
      <p:pic>
        <p:nvPicPr>
          <p:cNvPr id="5" name="Picture 4">
            <a:extLst>
              <a:ext uri="{FF2B5EF4-FFF2-40B4-BE49-F238E27FC236}">
                <a16:creationId xmlns:a16="http://schemas.microsoft.com/office/drawing/2014/main" id="{F15D8B83-469F-C1F1-0113-E78194DBECD0}"/>
              </a:ext>
            </a:extLst>
          </p:cNvPr>
          <p:cNvPicPr>
            <a:picLocks noChangeAspect="1"/>
          </p:cNvPicPr>
          <p:nvPr/>
        </p:nvPicPr>
        <p:blipFill>
          <a:blip r:embed="rId2"/>
          <a:stretch>
            <a:fillRect/>
          </a:stretch>
        </p:blipFill>
        <p:spPr>
          <a:xfrm>
            <a:off x="6988671" y="2233613"/>
            <a:ext cx="5203329" cy="2446434"/>
          </a:xfrm>
          <a:prstGeom prst="rect">
            <a:avLst/>
          </a:prstGeom>
        </p:spPr>
      </p:pic>
      <p:sp>
        <p:nvSpPr>
          <p:cNvPr id="6" name="Content Placeholder 2">
            <a:extLst>
              <a:ext uri="{FF2B5EF4-FFF2-40B4-BE49-F238E27FC236}">
                <a16:creationId xmlns:a16="http://schemas.microsoft.com/office/drawing/2014/main" id="{FA0B6148-F5BF-93D0-629E-48C09DAD96A3}"/>
              </a:ext>
            </a:extLst>
          </p:cNvPr>
          <p:cNvSpPr txBox="1">
            <a:spLocks/>
          </p:cNvSpPr>
          <p:nvPr/>
        </p:nvSpPr>
        <p:spPr>
          <a:xfrm>
            <a:off x="838201" y="2453530"/>
            <a:ext cx="6032500" cy="3693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500" dirty="0">
                <a:latin typeface="Courier New" panose="02070309020205020404" pitchFamily="49" charset="0"/>
                <a:cs typeface="Courier New" panose="02070309020205020404" pitchFamily="49" charset="0"/>
              </a:rPr>
              <a:t>Musician</a:t>
            </a:r>
            <a:r>
              <a:rPr lang="en-US" sz="2500" dirty="0"/>
              <a:t> is a subclass of the superclass: _________________.</a:t>
            </a:r>
          </a:p>
          <a:p>
            <a:pPr marL="0" indent="0">
              <a:lnSpc>
                <a:spcPct val="100000"/>
              </a:lnSpc>
              <a:buNone/>
            </a:pPr>
            <a:r>
              <a:rPr lang="en-US" sz="2500" dirty="0">
                <a:latin typeface="Courier New" panose="02070309020205020404" pitchFamily="49" charset="0"/>
                <a:cs typeface="Courier New" panose="02070309020205020404" pitchFamily="49" charset="0"/>
              </a:rPr>
              <a:t>Comedian</a:t>
            </a:r>
            <a:r>
              <a:rPr lang="en-US" sz="2500" dirty="0"/>
              <a:t> is a subclass of the superclass: _________________.</a:t>
            </a:r>
            <a:endParaRPr lang="en-US" sz="2500" b="1" dirty="0"/>
          </a:p>
          <a:p>
            <a:pPr marL="0" indent="0">
              <a:lnSpc>
                <a:spcPct val="100000"/>
              </a:lnSpc>
              <a:buNone/>
            </a:pPr>
            <a:r>
              <a:rPr lang="en-US" sz="2500" dirty="0">
                <a:latin typeface="Courier New" panose="02070309020205020404" pitchFamily="49" charset="0"/>
                <a:cs typeface="Courier New" panose="02070309020205020404" pitchFamily="49" charset="0"/>
              </a:rPr>
              <a:t>Dancer</a:t>
            </a:r>
            <a:r>
              <a:rPr lang="en-US" sz="2500" dirty="0"/>
              <a:t> is a subclass of the superclass: _________________.</a:t>
            </a:r>
            <a:endParaRPr lang="en-US" sz="2500" b="1" dirty="0"/>
          </a:p>
          <a:p>
            <a:pPr marL="0" indent="0">
              <a:lnSpc>
                <a:spcPct val="100000"/>
              </a:lnSpc>
              <a:buNone/>
            </a:pPr>
            <a:r>
              <a:rPr lang="en-US" sz="2500" dirty="0" err="1">
                <a:latin typeface="Courier New" panose="02070309020205020404" pitchFamily="49" charset="0"/>
                <a:cs typeface="Courier New" panose="02070309020205020404" pitchFamily="49" charset="0"/>
              </a:rPr>
              <a:t>BalletDancer</a:t>
            </a:r>
            <a:r>
              <a:rPr lang="en-US" sz="2500" dirty="0"/>
              <a:t> is a subclass of the superclass: _________________.</a:t>
            </a:r>
            <a:endParaRPr lang="en-US" sz="2500" b="1" dirty="0"/>
          </a:p>
          <a:p>
            <a:pPr marL="0" indent="0">
              <a:lnSpc>
                <a:spcPct val="100000"/>
              </a:lnSpc>
              <a:buFont typeface="Arial" panose="020B0604020202020204" pitchFamily="34" charset="0"/>
              <a:buNone/>
            </a:pPr>
            <a:endParaRPr lang="en-US" sz="2500" b="1" dirty="0"/>
          </a:p>
          <a:p>
            <a:pPr marL="0" indent="0">
              <a:lnSpc>
                <a:spcPct val="100000"/>
              </a:lnSpc>
              <a:buFont typeface="Arial" panose="020B0604020202020204" pitchFamily="34" charset="0"/>
              <a:buNone/>
            </a:pPr>
            <a:endParaRPr lang="en-US" sz="2500" b="1" dirty="0"/>
          </a:p>
        </p:txBody>
      </p:sp>
      <p:sp>
        <p:nvSpPr>
          <p:cNvPr id="7" name="Content Placeholder 2">
            <a:extLst>
              <a:ext uri="{FF2B5EF4-FFF2-40B4-BE49-F238E27FC236}">
                <a16:creationId xmlns:a16="http://schemas.microsoft.com/office/drawing/2014/main" id="{CAFFC46E-6D46-1FF2-818F-8A076B322FCE}"/>
              </a:ext>
            </a:extLst>
          </p:cNvPr>
          <p:cNvSpPr txBox="1">
            <a:spLocks/>
          </p:cNvSpPr>
          <p:nvPr/>
        </p:nvSpPr>
        <p:spPr>
          <a:xfrm>
            <a:off x="7874001" y="5085329"/>
            <a:ext cx="3860800" cy="97547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dirty="0"/>
              <a:t>Whenever one class inherits another class, it is called an IS-A relationship.</a:t>
            </a:r>
            <a:endParaRPr lang="en-US" sz="2500" b="1" dirty="0"/>
          </a:p>
        </p:txBody>
      </p:sp>
    </p:spTree>
    <p:extLst>
      <p:ext uri="{BB962C8B-B14F-4D97-AF65-F5344CB8AC3E}">
        <p14:creationId xmlns:p14="http://schemas.microsoft.com/office/powerpoint/2010/main" val="215110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34C41-9D44-1FE1-3D84-7AEEC665812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5368D59-7351-3BE4-28C5-96EB88900655}"/>
              </a:ext>
            </a:extLst>
          </p:cNvPr>
          <p:cNvPicPr>
            <a:picLocks noChangeAspect="1"/>
          </p:cNvPicPr>
          <p:nvPr/>
        </p:nvPicPr>
        <p:blipFill>
          <a:blip r:embed="rId2"/>
          <a:stretch>
            <a:fillRect/>
          </a:stretch>
        </p:blipFill>
        <p:spPr>
          <a:xfrm>
            <a:off x="615599" y="370044"/>
            <a:ext cx="10960802" cy="5864444"/>
          </a:xfrm>
          <a:prstGeom prst="rect">
            <a:avLst/>
          </a:prstGeom>
        </p:spPr>
      </p:pic>
      <p:sp>
        <p:nvSpPr>
          <p:cNvPr id="2" name="Rectangle 1">
            <a:extLst>
              <a:ext uri="{FF2B5EF4-FFF2-40B4-BE49-F238E27FC236}">
                <a16:creationId xmlns:a16="http://schemas.microsoft.com/office/drawing/2014/main" id="{008ED2BF-14F5-8271-EBE4-6E7ECACC1559}"/>
              </a:ext>
            </a:extLst>
          </p:cNvPr>
          <p:cNvSpPr/>
          <p:nvPr/>
        </p:nvSpPr>
        <p:spPr>
          <a:xfrm>
            <a:off x="9686876" y="370044"/>
            <a:ext cx="2035223" cy="1293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C3697B1-839B-33DE-A5CD-AF049D0297B4}"/>
              </a:ext>
            </a:extLst>
          </p:cNvPr>
          <p:cNvSpPr/>
          <p:nvPr/>
        </p:nvSpPr>
        <p:spPr>
          <a:xfrm>
            <a:off x="9318576" y="2655438"/>
            <a:ext cx="2035223" cy="171336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26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ACBB3D-63AA-33A6-6FFD-EA9F546CAA20}"/>
              </a:ext>
            </a:extLst>
          </p:cNvPr>
          <p:cNvPicPr>
            <a:picLocks noChangeAspect="1"/>
          </p:cNvPicPr>
          <p:nvPr/>
        </p:nvPicPr>
        <p:blipFill>
          <a:blip r:embed="rId2"/>
          <a:stretch>
            <a:fillRect/>
          </a:stretch>
        </p:blipFill>
        <p:spPr>
          <a:xfrm>
            <a:off x="660841" y="580792"/>
            <a:ext cx="10870318" cy="5696415"/>
          </a:xfrm>
          <a:prstGeom prst="rect">
            <a:avLst/>
          </a:prstGeom>
        </p:spPr>
      </p:pic>
      <p:sp>
        <p:nvSpPr>
          <p:cNvPr id="4" name="Rectangle 3">
            <a:extLst>
              <a:ext uri="{FF2B5EF4-FFF2-40B4-BE49-F238E27FC236}">
                <a16:creationId xmlns:a16="http://schemas.microsoft.com/office/drawing/2014/main" id="{ABB616E8-FD35-82CC-A62B-DF4670EB3EF2}"/>
              </a:ext>
            </a:extLst>
          </p:cNvPr>
          <p:cNvSpPr/>
          <p:nvPr/>
        </p:nvSpPr>
        <p:spPr>
          <a:xfrm>
            <a:off x="9674176" y="687544"/>
            <a:ext cx="2035223" cy="1293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80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AF6D7-2C10-CD29-7F1A-599A3CA53BEF}"/>
              </a:ext>
            </a:extLst>
          </p:cNvPr>
          <p:cNvPicPr>
            <a:picLocks noChangeAspect="1"/>
          </p:cNvPicPr>
          <p:nvPr/>
        </p:nvPicPr>
        <p:blipFill>
          <a:blip r:embed="rId2"/>
          <a:stretch>
            <a:fillRect/>
          </a:stretch>
        </p:blipFill>
        <p:spPr>
          <a:xfrm>
            <a:off x="774700" y="1333500"/>
            <a:ext cx="11088449" cy="1639990"/>
          </a:xfrm>
          <a:prstGeom prst="rect">
            <a:avLst/>
          </a:prstGeom>
        </p:spPr>
      </p:pic>
      <p:sp>
        <p:nvSpPr>
          <p:cNvPr id="4" name="Content Placeholder 2">
            <a:extLst>
              <a:ext uri="{FF2B5EF4-FFF2-40B4-BE49-F238E27FC236}">
                <a16:creationId xmlns:a16="http://schemas.microsoft.com/office/drawing/2014/main" id="{EC865C9D-94CA-93BE-8D99-C11AFAD99A74}"/>
              </a:ext>
            </a:extLst>
          </p:cNvPr>
          <p:cNvSpPr txBox="1">
            <a:spLocks/>
          </p:cNvSpPr>
          <p:nvPr/>
        </p:nvSpPr>
        <p:spPr>
          <a:xfrm>
            <a:off x="774700" y="582510"/>
            <a:ext cx="10759067" cy="6493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By using the </a:t>
            </a:r>
            <a:r>
              <a:rPr lang="en-US" sz="2000" b="1" dirty="0">
                <a:latin typeface="Courier New" panose="02070309020205020404" pitchFamily="49" charset="0"/>
                <a:cs typeface="Courier New" panose="02070309020205020404" pitchFamily="49" charset="0"/>
              </a:rPr>
              <a:t>extends</a:t>
            </a:r>
            <a:r>
              <a:rPr lang="en-US" sz="2000" dirty="0"/>
              <a:t> keyword, the subclass </a:t>
            </a:r>
            <a:r>
              <a:rPr lang="en-US" sz="2000" dirty="0">
                <a:latin typeface="Courier New" panose="02070309020205020404" pitchFamily="49" charset="0"/>
                <a:cs typeface="Courier New" panose="02070309020205020404" pitchFamily="49" charset="0"/>
              </a:rPr>
              <a:t>Musician</a:t>
            </a:r>
            <a:r>
              <a:rPr lang="en-US" sz="2000" dirty="0"/>
              <a:t> inherits all methods and fields of the superclass </a:t>
            </a:r>
            <a:r>
              <a:rPr lang="en-US" sz="2000" dirty="0">
                <a:latin typeface="Courier New" panose="02070309020205020404" pitchFamily="49" charset="0"/>
                <a:cs typeface="Courier New" panose="02070309020205020404" pitchFamily="49" charset="0"/>
              </a:rPr>
              <a:t>Performer</a:t>
            </a:r>
            <a:r>
              <a:rPr lang="en-US" sz="2000" dirty="0"/>
              <a:t> without duplicating code.</a:t>
            </a:r>
          </a:p>
        </p:txBody>
      </p:sp>
      <p:sp>
        <p:nvSpPr>
          <p:cNvPr id="5" name="Content Placeholder 2">
            <a:extLst>
              <a:ext uri="{FF2B5EF4-FFF2-40B4-BE49-F238E27FC236}">
                <a16:creationId xmlns:a16="http://schemas.microsoft.com/office/drawing/2014/main" id="{854C07DF-04E6-989A-A5F8-DD99E84F6881}"/>
              </a:ext>
            </a:extLst>
          </p:cNvPr>
          <p:cNvSpPr txBox="1">
            <a:spLocks/>
          </p:cNvSpPr>
          <p:nvPr/>
        </p:nvSpPr>
        <p:spPr>
          <a:xfrm>
            <a:off x="774700" y="3213100"/>
            <a:ext cx="10759067" cy="1003300"/>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3000" dirty="0"/>
              <a:t>Consider the following instances of Performer and Musician. Which method calls are valid or invalid?</a:t>
            </a:r>
          </a:p>
          <a:p>
            <a:pPr marL="0" indent="0" algn="just">
              <a:buFont typeface="Arial" panose="020B0604020202020204" pitchFamily="34" charset="0"/>
              <a:buNone/>
            </a:pPr>
            <a:r>
              <a:rPr lang="en-US" sz="3000" dirty="0">
                <a:latin typeface="Courier New" panose="02070309020205020404" pitchFamily="49" charset="0"/>
                <a:cs typeface="Courier New" panose="02070309020205020404" pitchFamily="49" charset="0"/>
              </a:rPr>
              <a:t>Performer </a:t>
            </a:r>
            <a:r>
              <a:rPr lang="en-US" sz="3000" dirty="0" err="1">
                <a:latin typeface="Courier New" panose="02070309020205020404" pitchFamily="49" charset="0"/>
                <a:cs typeface="Courier New" panose="02070309020205020404" pitchFamily="49" charset="0"/>
              </a:rPr>
              <a:t>james</a:t>
            </a:r>
            <a:r>
              <a:rPr lang="en-US" sz="3000" dirty="0">
                <a:latin typeface="Courier New" panose="02070309020205020404" pitchFamily="49" charset="0"/>
                <a:cs typeface="Courier New" panose="02070309020205020404" pitchFamily="49" charset="0"/>
              </a:rPr>
              <a:t> = new Performer();</a:t>
            </a:r>
          </a:p>
          <a:p>
            <a:pPr marL="0" indent="0" algn="just">
              <a:buFont typeface="Arial" panose="020B0604020202020204" pitchFamily="34" charset="0"/>
              <a:buNone/>
            </a:pPr>
            <a:r>
              <a:rPr lang="en-US" sz="3000" dirty="0">
                <a:latin typeface="Courier New" panose="02070309020205020404" pitchFamily="49" charset="0"/>
                <a:cs typeface="Courier New" panose="02070309020205020404" pitchFamily="49" charset="0"/>
              </a:rPr>
              <a:t>Musician </a:t>
            </a:r>
            <a:r>
              <a:rPr lang="en-US" sz="3000" dirty="0" err="1">
                <a:latin typeface="Courier New" panose="02070309020205020404" pitchFamily="49" charset="0"/>
                <a:cs typeface="Courier New" panose="02070309020205020404" pitchFamily="49" charset="0"/>
              </a:rPr>
              <a:t>lisa</a:t>
            </a:r>
            <a:r>
              <a:rPr lang="en-US" sz="3000" dirty="0">
                <a:latin typeface="Courier New" panose="02070309020205020404" pitchFamily="49" charset="0"/>
                <a:cs typeface="Courier New" panose="02070309020205020404" pitchFamily="49" charset="0"/>
              </a:rPr>
              <a:t> = new Musician();</a:t>
            </a:r>
          </a:p>
          <a:p>
            <a:pPr marL="0" indent="0" algn="just">
              <a:buFont typeface="Arial" panose="020B0604020202020204" pitchFamily="34" charset="0"/>
              <a:buNone/>
            </a:pPr>
            <a:endParaRPr lang="en-US" sz="3000" dirty="0"/>
          </a:p>
        </p:txBody>
      </p:sp>
      <p:sp>
        <p:nvSpPr>
          <p:cNvPr id="8" name="Content Placeholder 2">
            <a:extLst>
              <a:ext uri="{FF2B5EF4-FFF2-40B4-BE49-F238E27FC236}">
                <a16:creationId xmlns:a16="http://schemas.microsoft.com/office/drawing/2014/main" id="{35A2DE86-F6CB-A65A-7DD2-040E4E6C1F59}"/>
              </a:ext>
            </a:extLst>
          </p:cNvPr>
          <p:cNvSpPr txBox="1">
            <a:spLocks/>
          </p:cNvSpPr>
          <p:nvPr/>
        </p:nvSpPr>
        <p:spPr>
          <a:xfrm>
            <a:off x="800100" y="4456010"/>
            <a:ext cx="4953410" cy="18194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lisa.getInstrument</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lisa.playInstrument</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lisa.getName</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lisa.practice</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lisa.perform</a:t>
            </a:r>
            <a:r>
              <a:rPr lang="en-US" sz="1600" dirty="0">
                <a:latin typeface="Courier New" panose="02070309020205020404" pitchFamily="49" charset="0"/>
                <a:cs typeface="Courier New" panose="02070309020205020404" pitchFamily="49" charset="0"/>
              </a:rPr>
              <a:t>();</a:t>
            </a:r>
          </a:p>
        </p:txBody>
      </p:sp>
      <p:sp>
        <p:nvSpPr>
          <p:cNvPr id="9" name="Content Placeholder 2">
            <a:extLst>
              <a:ext uri="{FF2B5EF4-FFF2-40B4-BE49-F238E27FC236}">
                <a16:creationId xmlns:a16="http://schemas.microsoft.com/office/drawing/2014/main" id="{D7AAED46-FA0C-3405-4F92-1ADF6FE68AD5}"/>
              </a:ext>
            </a:extLst>
          </p:cNvPr>
          <p:cNvSpPr txBox="1">
            <a:spLocks/>
          </p:cNvSpPr>
          <p:nvPr/>
        </p:nvSpPr>
        <p:spPr>
          <a:xfrm>
            <a:off x="6318924" y="4456010"/>
            <a:ext cx="4953410" cy="18194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james.getName</a:t>
            </a:r>
            <a:r>
              <a:rPr lang="en-US" sz="1600" dirty="0">
                <a:latin typeface="Courier New" panose="02070309020205020404" pitchFamily="49" charset="0"/>
                <a:cs typeface="Courier New" panose="02070309020205020404" pitchFamily="49" charset="0"/>
              </a:rPr>
              <a:t>();</a:t>
            </a:r>
          </a:p>
          <a:p>
            <a:pPr marL="0" indent="0" algn="just">
              <a:buNone/>
            </a:pPr>
            <a:r>
              <a:rPr lang="en-US" sz="1600" dirty="0" err="1">
                <a:latin typeface="Courier New" panose="02070309020205020404" pitchFamily="49" charset="0"/>
                <a:cs typeface="Courier New" panose="02070309020205020404" pitchFamily="49" charset="0"/>
              </a:rPr>
              <a:t>james.practice</a:t>
            </a:r>
            <a:r>
              <a:rPr lang="en-US" sz="1600" dirty="0">
                <a:latin typeface="Courier New" panose="02070309020205020404" pitchFamily="49" charset="0"/>
                <a:cs typeface="Courier New" panose="02070309020205020404" pitchFamily="49" charset="0"/>
              </a:rPr>
              <a:t>();</a:t>
            </a:r>
          </a:p>
          <a:p>
            <a:pPr marL="0" indent="0" algn="just">
              <a:buNone/>
            </a:pPr>
            <a:r>
              <a:rPr lang="en-US" sz="1600" dirty="0" err="1">
                <a:latin typeface="Courier New" panose="02070309020205020404" pitchFamily="49" charset="0"/>
                <a:cs typeface="Courier New" panose="02070309020205020404" pitchFamily="49" charset="0"/>
              </a:rPr>
              <a:t>james.perform</a:t>
            </a:r>
            <a:r>
              <a:rPr lang="en-US" sz="1600" dirty="0">
                <a:latin typeface="Courier New" panose="02070309020205020404" pitchFamily="49" charset="0"/>
                <a:cs typeface="Courier New" panose="02070309020205020404" pitchFamily="49" charset="0"/>
              </a:rPr>
              <a:t>();</a:t>
            </a:r>
          </a:p>
          <a:p>
            <a:pPr marL="0" indent="0" algn="just">
              <a:buNone/>
            </a:pPr>
            <a:r>
              <a:rPr lang="en-US" sz="1600" dirty="0" err="1">
                <a:latin typeface="Courier New" panose="02070309020205020404" pitchFamily="49" charset="0"/>
                <a:cs typeface="Courier New" panose="02070309020205020404" pitchFamily="49" charset="0"/>
              </a:rPr>
              <a:t>james.getInstrument</a:t>
            </a:r>
            <a:r>
              <a:rPr lang="en-US" sz="1600" dirty="0">
                <a:latin typeface="Courier New" panose="02070309020205020404" pitchFamily="49" charset="0"/>
                <a:cs typeface="Courier New" panose="02070309020205020404" pitchFamily="49" charset="0"/>
              </a:rPr>
              <a:t>();</a:t>
            </a:r>
          </a:p>
          <a:p>
            <a:pPr marL="0" indent="0" algn="just">
              <a:buNone/>
            </a:pPr>
            <a:r>
              <a:rPr lang="en-US" sz="1600" dirty="0" err="1">
                <a:latin typeface="Courier New" panose="02070309020205020404" pitchFamily="49" charset="0"/>
                <a:cs typeface="Courier New" panose="02070309020205020404" pitchFamily="49" charset="0"/>
              </a:rPr>
              <a:t>james.playInstrument</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201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1361EF362DC149859D7B118BC8785F" ma:contentTypeVersion="16" ma:contentTypeDescription="Create a new document." ma:contentTypeScope="" ma:versionID="8c5a07414dbbdfb2107bea3b456b1fc8">
  <xsd:schema xmlns:xsd="http://www.w3.org/2001/XMLSchema" xmlns:xs="http://www.w3.org/2001/XMLSchema" xmlns:p="http://schemas.microsoft.com/office/2006/metadata/properties" xmlns:ns3="53ba5597-dcb5-4d69-b546-d69d7f22cd93" xmlns:ns4="c4e212a0-e776-43a9-baa4-6d4d77f0746f" targetNamespace="http://schemas.microsoft.com/office/2006/metadata/properties" ma:root="true" ma:fieldsID="87cf92542406a29db7af000eac19c507" ns3:_="" ns4:_="">
    <xsd:import namespace="53ba5597-dcb5-4d69-b546-d69d7f22cd93"/>
    <xsd:import namespace="c4e212a0-e776-43a9-baa4-6d4d77f0746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MediaServiceSystemTags"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ba5597-dcb5-4d69-b546-d69d7f22c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4e212a0-e776-43a9-baa4-6d4d77f0746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3ba5597-dcb5-4d69-b546-d69d7f22cd93" xsi:nil="true"/>
  </documentManagement>
</p:properties>
</file>

<file path=customXml/itemProps1.xml><?xml version="1.0" encoding="utf-8"?>
<ds:datastoreItem xmlns:ds="http://schemas.openxmlformats.org/officeDocument/2006/customXml" ds:itemID="{438FEA80-6421-45DD-BAFE-5B3638BA17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ba5597-dcb5-4d69-b546-d69d7f22cd93"/>
    <ds:schemaRef ds:uri="c4e212a0-e776-43a9-baa4-6d4d77f074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7D7BAB-A7AA-4391-9084-EE5B61F045E9}">
  <ds:schemaRefs>
    <ds:schemaRef ds:uri="http://schemas.microsoft.com/sharepoint/v3/contenttype/forms"/>
  </ds:schemaRefs>
</ds:datastoreItem>
</file>

<file path=customXml/itemProps3.xml><?xml version="1.0" encoding="utf-8"?>
<ds:datastoreItem xmlns:ds="http://schemas.openxmlformats.org/officeDocument/2006/customXml" ds:itemID="{B1FD1207-D842-4B01-BE62-AF3543DCBD6D}">
  <ds:schemaRefs>
    <ds:schemaRef ds:uri="http://www.w3.org/XML/1998/namespace"/>
    <ds:schemaRef ds:uri="http://schemas.microsoft.com/office/infopath/2007/PartnerControls"/>
    <ds:schemaRef ds:uri="http://purl.org/dc/elements/1.1/"/>
    <ds:schemaRef ds:uri="http://purl.org/dc/dcmitype/"/>
    <ds:schemaRef ds:uri="http://schemas.microsoft.com/office/2006/documentManagement/types"/>
    <ds:schemaRef ds:uri="c4e212a0-e776-43a9-baa4-6d4d77f0746f"/>
    <ds:schemaRef ds:uri="53ba5597-dcb5-4d69-b546-d69d7f22cd93"/>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1924</TotalTime>
  <Words>467</Words>
  <Application>Microsoft Office PowerPoint</Application>
  <PresentationFormat>Widescreen</PresentationFormat>
  <Paragraphs>42</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Courier New</vt:lpstr>
      <vt:lpstr>Wingdings</vt:lpstr>
      <vt:lpstr>Office Theme</vt:lpstr>
      <vt:lpstr>PowerPoint Presentation</vt:lpstr>
      <vt:lpstr>What is Inheritance?</vt:lpstr>
      <vt:lpstr>Why use inheritance?</vt:lpstr>
      <vt:lpstr>Scenario: Performers, Musicians, Comedians, Dancers, Ballet Dancers</vt:lpstr>
      <vt:lpstr>PowerPoint Presentation</vt:lpstr>
      <vt:lpstr>Superclasses and subclasses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Gabrielle Baniqued</dc:creator>
  <cp:lastModifiedBy>Gabrielle Baniqued</cp:lastModifiedBy>
  <cp:revision>6</cp:revision>
  <cp:lastPrinted>2024-12-05T16:59:15Z</cp:lastPrinted>
  <dcterms:created xsi:type="dcterms:W3CDTF">2024-09-11T14:39:52Z</dcterms:created>
  <dcterms:modified xsi:type="dcterms:W3CDTF">2025-03-13T15:31:37Z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0x010100CB1361EF362DC149859D7B118BC8785F</vt:lpwstr>
  </property>
</Properties>
</file>