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57" r:id="rId3"/>
    <p:sldId id="261" r:id="rId4"/>
    <p:sldId id="262" r:id="rId5"/>
    <p:sldId id="258" r:id="rId6"/>
    <p:sldId id="259" r:id="rId7"/>
    <p:sldId id="264" r:id="rId8"/>
    <p:sldId id="265" r:id="rId9"/>
    <p:sldId id="266" r:id="rId10"/>
    <p:sldId id="271" r:id="rId11"/>
    <p:sldId id="267" r:id="rId12"/>
    <p:sldId id="272" r:id="rId13"/>
    <p:sldId id="273" r:id="rId14"/>
    <p:sldId id="274" r:id="rId15"/>
    <p:sldId id="277" r:id="rId16"/>
    <p:sldId id="276" r:id="rId17"/>
    <p:sldId id="278" r:id="rId18"/>
    <p:sldId id="282" r:id="rId19"/>
    <p:sldId id="279" r:id="rId20"/>
    <p:sldId id="284" r:id="rId21"/>
    <p:sldId id="280" r:id="rId22"/>
    <p:sldId id="283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D58C7-B301-43EB-9BF2-91EFCDE0C18F}" v="4" dt="2024-10-08T12:39:39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2014" autoAdjust="0"/>
  </p:normalViewPr>
  <p:slideViewPr>
    <p:cSldViewPr snapToGrid="0">
      <p:cViewPr varScale="1">
        <p:scale>
          <a:sx n="91" d="100"/>
          <a:sy n="91" d="100"/>
        </p:scale>
        <p:origin x="13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56DB-6284-4BE3-93F6-FCD6D9E8766D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642C-1545-4375-B26E-F58C9216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Car.java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1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8F01-7446-E6CA-8B48-3D36B3AA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5A279-0785-541B-0EC6-54379FD2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915E-C946-B521-5ED0-D0D3036A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2CA5-3B19-270E-0DEE-6EDCD576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997B-CD88-B74C-2D1E-A78ED21D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A358-35F4-0B71-D011-C7CF401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6AF55-76FF-F63F-C6BF-A6BCB26CC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A8D-D555-741C-AFCA-228E3964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E686-6FF6-B041-B287-D5CBC1F6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36A9-F92E-CD68-41F3-074D3A1B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B57F4-1206-E79E-E7BF-47E52FAB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8253-19C8-2FC4-369B-DBDAE611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C747-0E0A-456C-7DAD-6B740DA9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499B-04E4-1373-5A47-2E6FD13F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3213-5AB9-A9E8-BE8B-CCF7F998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EC4F-6CA4-BF8D-8ED9-6261D070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BDEB-2589-2E6B-4BF5-1A0E1D5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0776-B78E-5BDC-D5B4-BDB208D7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12A3-E31C-7FF0-F7F0-D60BF3D0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50A6-DEDC-BD5D-0A15-375267EB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89BC-5854-E02A-1A88-BACB23D5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CC089-D141-37BB-26E0-25F6B37C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9213-8EBB-0D15-782E-98E9D25C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4CBC-252A-86B3-A63E-714C75A9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6ABB-AE51-8BC8-9D5F-F754F559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D0F8-07ED-0482-608B-67F78574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1E14-3F4F-E1A1-D38B-06F767BC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05A2-5A28-C77A-53B4-99347E14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BB72E-0407-FC42-0453-49C74507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7C1CB-797B-51F6-EAD5-F565A3EE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5DE72-C374-CA66-A39C-683C8A63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4942-A92A-408B-0736-3D64B8BF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5D85-8278-8195-E482-B75C1580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4460A-BB3E-197C-E091-81744583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0503E-DA81-9CAE-5829-942CD5B21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8B7A-8751-9C14-5BA4-69A3D01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94075-8004-3407-1A08-6EDC2FC8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5BF8-44C1-4F25-7EF0-8B1FB2A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D7A6F-465B-9786-53ED-2604E7F0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B1D-4045-2D05-8EAC-06845BF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1B8E0-B8BD-0DA9-982F-7F48DFD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1AADE-CE20-A3A7-C01A-652FC2BF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97CAA-D5FF-56F1-67B1-C9A14E1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07731-C244-782E-5D99-70F800F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F46C-3D64-4158-CF24-619383C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68534-54D2-A7D0-D841-D218E027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2F1D-41BB-5699-CE35-B247C801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F3FD-EFE1-DF67-7E56-B7A7969F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E064-E9E0-9158-17F8-77E65D28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D697-3F17-47A1-9413-09F9DC4C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04C1-8429-0F84-81A1-7A565AFD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1E64-1E8E-02C5-DEC8-895B8CDE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B952-3C2D-612B-187C-3E7E769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5830-E9AC-487C-4CE4-9BF95041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317DC-1439-23F3-D59F-75872521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C859-50F1-B398-3D5B-D1765AA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B34F-019A-1095-7D2B-DD4DBECB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7C5B-012C-9584-BFD4-20A071FF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50B32-7849-E431-B2BC-9DA02217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BB568-FCE6-717D-CBAA-5F1BB3DD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9688-DBF7-BBB5-C6CF-FAFB3BB3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00068-52A6-457A-80B9-776388B119C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21BF-2DF8-FF1D-F0E4-46F70746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A405-F336-B8E0-F4B4-9AB391CC0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2679826"/>
            <a:ext cx="10167042" cy="39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2: Introduction to Methods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9883180C-015E-DA1F-2E54-929D4A8D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85" y="3005914"/>
            <a:ext cx="591830" cy="8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/>
              <a:t> </a:t>
            </a:r>
            <a:r>
              <a:rPr lang="en-US" altLang="en-US" sz="3600">
                <a:sym typeface="Wingdings" panose="05000000000000000000" pitchFamily="2" charset="2"/>
              </a:rPr>
              <a:t></a:t>
            </a:r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AP CS A</a:t>
            </a:r>
          </a:p>
          <a:p>
            <a:r>
              <a:rPr lang="en-US" sz="1400"/>
              <a:t>Ms. Baniqued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4AE4-7ED8-6713-738E-13E740A8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107-0661-E158-C82E-F923A20A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657225"/>
            <a:ext cx="9808067" cy="73342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Autoboxing and Unboxing (Wrapper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BE5-51BE-B5B7-90F1-73B5A7F0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1457326"/>
            <a:ext cx="9804575" cy="5078942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Primitive data types store only single values. Examples: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10, 22.5, true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Reference types store only references. Examples: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String, Scanner,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In Java, the wrapper classes, such as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cs typeface="Courier New" panose="02070309020205020404" pitchFamily="49" charset="0"/>
              </a:rPr>
              <a:t>, are used to convert primitive types into reference types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Java 5.0 added autoboxing; autoboxing is accomplished without having to call a constructor or method of a corresponding object wrapper class.</a:t>
            </a:r>
          </a:p>
          <a:p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Autoboxing</a:t>
            </a:r>
            <a:r>
              <a:rPr lang="en-US" sz="2000" dirty="0">
                <a:cs typeface="Courier New" panose="02070309020205020404" pitchFamily="49" charset="0"/>
              </a:rPr>
              <a:t> is the automatic conversion that the Java compiler makes between primitive types and their corresponding object wrapper classes.</a:t>
            </a:r>
          </a:p>
          <a:p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Unboxing</a:t>
            </a:r>
            <a:r>
              <a:rPr lang="en-US" sz="2000" dirty="0">
                <a:cs typeface="Courier New" panose="02070309020205020404" pitchFamily="49" charset="0"/>
              </a:rPr>
              <a:t> in the automatic conversion that the Java compiler makes from the wrapper class to the primitive type.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Every primitive data type in Java has a corresponding wrapper class. AP CS A only tests you on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Since Wrapper Classes are reference types, they are stored in the Java heap.</a:t>
            </a:r>
          </a:p>
        </p:txBody>
      </p:sp>
    </p:spTree>
    <p:extLst>
      <p:ext uri="{BB962C8B-B14F-4D97-AF65-F5344CB8AC3E}">
        <p14:creationId xmlns:p14="http://schemas.microsoft.com/office/powerpoint/2010/main" val="3826882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79B0-26AD-5135-9209-F1F405B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301E-2369-3029-E0F6-8DD1CD276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</a:t>
            </a:r>
          </a:p>
          <a:p>
            <a:r>
              <a:rPr lang="en-US" dirty="0"/>
              <a:t>Procedural Method</a:t>
            </a:r>
          </a:p>
          <a:p>
            <a:r>
              <a:rPr lang="en-US" dirty="0"/>
              <a:t>Functional Method</a:t>
            </a:r>
          </a:p>
          <a:p>
            <a:r>
              <a:rPr lang="en-US" dirty="0"/>
              <a:t>Modifier</a:t>
            </a:r>
          </a:p>
          <a:p>
            <a:r>
              <a:rPr lang="en-US" dirty="0"/>
              <a:t>Return, Return Type</a:t>
            </a:r>
          </a:p>
          <a:p>
            <a:r>
              <a:rPr lang="en-US" dirty="0"/>
              <a:t>Parameter or Argument</a:t>
            </a:r>
          </a:p>
          <a:p>
            <a:r>
              <a:rPr lang="en-US" dirty="0"/>
              <a:t>Parameter List/Argument List</a:t>
            </a:r>
          </a:p>
          <a:p>
            <a:r>
              <a:rPr lang="en-US" dirty="0"/>
              <a:t>Built-in Methods</a:t>
            </a:r>
          </a:p>
          <a:p>
            <a:r>
              <a:rPr lang="en-US" dirty="0"/>
              <a:t>Math class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7B4D5-494D-11DB-61DA-E1D04793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334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Expression</a:t>
            </a:r>
          </a:p>
          <a:p>
            <a:r>
              <a:rPr lang="en-US" dirty="0"/>
              <a:t>String Pool</a:t>
            </a:r>
          </a:p>
          <a:p>
            <a:r>
              <a:rPr lang="en-US" dirty="0"/>
              <a:t>De Morgan’s Law</a:t>
            </a:r>
          </a:p>
          <a:p>
            <a:r>
              <a:rPr lang="en-US" dirty="0"/>
              <a:t>Overloaded Method</a:t>
            </a:r>
          </a:p>
          <a:p>
            <a:r>
              <a:rPr lang="en-US" dirty="0"/>
              <a:t>Wrapper Class</a:t>
            </a:r>
          </a:p>
          <a:p>
            <a:r>
              <a:rPr lang="en-US" dirty="0"/>
              <a:t>Autoboxing, Unboxing</a:t>
            </a:r>
          </a:p>
          <a:p>
            <a:r>
              <a:rPr lang="en-US" dirty="0"/>
              <a:t>String methods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length()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equals(String other)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substring(int from)</a:t>
            </a: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substring(int from, int to)</a:t>
            </a: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str)</a:t>
            </a:r>
            <a:endParaRPr lang="en-US" sz="1800" dirty="0">
              <a:latin typeface="Arial" panose="020B0604020202020204" pitchFamily="34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other)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6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2679826"/>
            <a:ext cx="10167042" cy="3983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 2: Introduction to Classes and Objects</a:t>
            </a: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9883180C-015E-DA1F-2E54-929D4A8D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085" y="3005914"/>
            <a:ext cx="591830" cy="84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/>
              <a:t> </a:t>
            </a:r>
            <a:r>
              <a:rPr lang="en-US" altLang="en-US" sz="3600">
                <a:sym typeface="Wingdings" panose="05000000000000000000" pitchFamily="2" charset="2"/>
              </a:rPr>
              <a:t></a:t>
            </a:r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AP CS A</a:t>
            </a:r>
          </a:p>
          <a:p>
            <a:r>
              <a:rPr lang="en-US" sz="1400"/>
              <a:t>Ms. Baniqued</a:t>
            </a: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79B0-26AD-5135-9209-F1F405B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where have we heard the term ‘class’ or ‘object’?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C493-B3E1-B558-B3F5-5E52FCCA3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C7E349-5AB6-49D6-8ACC-9DF204F4F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79B0-26AD-5135-9209-F1F405B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where have we heard the term ‘class’ or ‘object’?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C493-B3E1-B558-B3F5-5E52FCCA3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Scanner class, Scanner object</a:t>
            </a:r>
          </a:p>
          <a:p>
            <a:r>
              <a:rPr lang="en-US" dirty="0"/>
              <a:t>String class, String object</a:t>
            </a:r>
          </a:p>
          <a:p>
            <a:r>
              <a:rPr lang="en-US" dirty="0"/>
              <a:t>Math class</a:t>
            </a:r>
          </a:p>
          <a:p>
            <a:r>
              <a:rPr lang="en-US" dirty="0"/>
              <a:t>Wrapper class</a:t>
            </a:r>
          </a:p>
          <a:p>
            <a:r>
              <a:rPr lang="en-US" dirty="0"/>
              <a:t>Class declaration</a:t>
            </a:r>
          </a:p>
          <a:p>
            <a:r>
              <a:rPr lang="en-US" dirty="0"/>
              <a:t>.class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C7E349-5AB6-49D6-8ACC-9DF204F4F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our previous use, what would you say is the difference between a class and an object?</a:t>
            </a:r>
          </a:p>
        </p:txBody>
      </p:sp>
    </p:spTree>
    <p:extLst>
      <p:ext uri="{BB962C8B-B14F-4D97-AF65-F5344CB8AC3E}">
        <p14:creationId xmlns:p14="http://schemas.microsoft.com/office/powerpoint/2010/main" val="225495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Class?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981074" y="365125"/>
            <a:ext cx="6572044" cy="572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 </a:t>
            </a:r>
            <a:r>
              <a:rPr lang="en-US" sz="2500" b="1" dirty="0">
                <a:highlight>
                  <a:srgbClr val="FFFF00"/>
                </a:highlight>
              </a:rPr>
              <a:t>class</a:t>
            </a:r>
            <a:r>
              <a:rPr lang="en-US" sz="2500" dirty="0"/>
              <a:t> is a piece of the program’s source code that describes a particular type of objects. A class is a fundamental building block of Object-Oriented Programming (</a:t>
            </a:r>
            <a:r>
              <a:rPr lang="en-US" sz="2500" b="1" dirty="0"/>
              <a:t>OOP</a:t>
            </a:r>
            <a:r>
              <a:rPr lang="en-US" sz="2500" dirty="0"/>
              <a:t>) and provides a way to encapsulate the </a:t>
            </a:r>
            <a:r>
              <a:rPr lang="en-US" sz="2500" b="1" dirty="0"/>
              <a:t>state</a:t>
            </a:r>
            <a:r>
              <a:rPr lang="en-US" sz="2500" dirty="0"/>
              <a:t> and </a:t>
            </a:r>
            <a:r>
              <a:rPr lang="en-US" sz="2500" b="1" dirty="0"/>
              <a:t>behavior</a:t>
            </a:r>
            <a:r>
              <a:rPr lang="en-US" sz="2500" dirty="0"/>
              <a:t> of an object.</a:t>
            </a:r>
          </a:p>
          <a:p>
            <a:endParaRPr lang="en-US" sz="2500" dirty="0"/>
          </a:p>
          <a:p>
            <a:r>
              <a:rPr lang="en-US" sz="2500" dirty="0"/>
              <a:t>In Java, a class serves as a </a:t>
            </a:r>
            <a:r>
              <a:rPr lang="en-US" sz="2500" b="1" dirty="0"/>
              <a:t>blueprint</a:t>
            </a:r>
            <a:r>
              <a:rPr lang="en-US" sz="2500" dirty="0"/>
              <a:t> or </a:t>
            </a:r>
            <a:r>
              <a:rPr lang="en-US" sz="2500" b="1" dirty="0"/>
              <a:t>template</a:t>
            </a:r>
            <a:r>
              <a:rPr lang="en-US" sz="2500" dirty="0"/>
              <a:t> for creating objects, which are instances of that class. </a:t>
            </a:r>
          </a:p>
          <a:p>
            <a:endParaRPr lang="en-US" sz="2500" dirty="0"/>
          </a:p>
          <a:p>
            <a:r>
              <a:rPr lang="en-US" sz="2500" dirty="0"/>
              <a:t>For example, a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500" dirty="0"/>
              <a:t> class contains the code that defines a Car’s data fields and methods (state and behavior). Several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500" dirty="0"/>
              <a:t> objects can represent different types of cars (cars with difference appearances or features/functions).</a:t>
            </a:r>
          </a:p>
        </p:txBody>
      </p:sp>
    </p:spTree>
    <p:extLst>
      <p:ext uri="{BB962C8B-B14F-4D97-AF65-F5344CB8AC3E}">
        <p14:creationId xmlns:p14="http://schemas.microsoft.com/office/powerpoint/2010/main" val="552958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vs. Object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50C7D422-B566-2DF8-77C1-4C25CB57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42" y="718821"/>
            <a:ext cx="7349570" cy="54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750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class supposed to do?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680284" y="365125"/>
            <a:ext cx="6872834" cy="6011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 class name must match the name of the file (case sensitive). For example, a class Flower must be stored in a file named Flower.java.</a:t>
            </a:r>
          </a:p>
          <a:p>
            <a:endParaRPr lang="en-US" sz="2500" dirty="0"/>
          </a:p>
          <a:p>
            <a:r>
              <a:rPr lang="en-US" sz="2500" dirty="0"/>
              <a:t>In Java, a class describes 3 aspects that every instance (object) of this class has: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The data elements of an object of this class </a:t>
            </a:r>
            <a:r>
              <a:rPr lang="en-US" sz="2000" dirty="0"/>
              <a:t>(These are called instance variables, fields, or attributes)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The ways in which an object of this class can be created </a:t>
            </a:r>
            <a:r>
              <a:rPr lang="en-US" sz="2000" dirty="0"/>
              <a:t>(Procedures for creating an object are called constructors)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What this type of object can do </a:t>
            </a:r>
            <a:r>
              <a:rPr lang="en-US" sz="2000" dirty="0"/>
              <a:t>(Methods)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Not every class has fields, constructors, and methods explicitly defined: some of these features might be implicit or absent.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VIEW CODE: Car.java and CarTest.java</a:t>
            </a:r>
          </a:p>
        </p:txBody>
      </p:sp>
    </p:spTree>
    <p:extLst>
      <p:ext uri="{BB962C8B-B14F-4D97-AF65-F5344CB8AC3E}">
        <p14:creationId xmlns:p14="http://schemas.microsoft.com/office/powerpoint/2010/main" val="73051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2A4E-5419-4409-DDD1-AB8E2A01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153706-3EC4-941E-0739-FF184E87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use classes in Java?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034A9-87DE-A39D-D21C-B1B07CB9F9D5}"/>
              </a:ext>
            </a:extLst>
          </p:cNvPr>
          <p:cNvSpPr txBox="1">
            <a:spLocks/>
          </p:cNvSpPr>
          <p:nvPr/>
        </p:nvSpPr>
        <p:spPr>
          <a:xfrm>
            <a:off x="4677103" y="567573"/>
            <a:ext cx="6876015" cy="572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Encapsulation: </a:t>
            </a:r>
            <a:r>
              <a:rPr lang="en-US" sz="2500" dirty="0"/>
              <a:t>A class allows you to group related data (fields/attributes) and behavior (methods) together, which  makes it easier to organize and maintain your code. Encapsulation promotes information hiding, meaning the internal </a:t>
            </a:r>
            <a:r>
              <a:rPr lang="en-US" sz="2500" b="1" dirty="0"/>
              <a:t>state</a:t>
            </a:r>
            <a:r>
              <a:rPr lang="en-US" sz="2500" dirty="0"/>
              <a:t> (attributes) of an object is protected from outside manipulation, and access is only granted through public methods. </a:t>
            </a:r>
            <a:r>
              <a:rPr lang="en-US" sz="2500" i="1" dirty="0"/>
              <a:t>Only you, the programmer of Car.java, can define what a Car is or not.</a:t>
            </a:r>
          </a:p>
          <a:p>
            <a:endParaRPr lang="en-US" sz="2500" b="1" dirty="0"/>
          </a:p>
          <a:p>
            <a:r>
              <a:rPr lang="en-US" sz="2500" b="1" dirty="0"/>
              <a:t>Abstraction:</a:t>
            </a:r>
            <a:r>
              <a:rPr lang="en-US" sz="2500" dirty="0"/>
              <a:t>  By encapsulating the data and behaviors of an object, a class allows you to abstract away the complexity of the object by providing a simple interact to interact with. When you write code with classes, you can create objects that represent higher-level concepts in code, hiding the low-level implementation details.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18541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750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Fields (Instance Variables or Attributes)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004441" y="935421"/>
            <a:ext cx="7548677" cy="5441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Instance variables </a:t>
            </a:r>
            <a:r>
              <a:rPr lang="en-US" sz="2500" dirty="0"/>
              <a:t>are also called data fields, or </a:t>
            </a:r>
            <a:r>
              <a:rPr lang="en-US" sz="2500" b="1" dirty="0"/>
              <a:t>fields</a:t>
            </a:r>
            <a:r>
              <a:rPr lang="en-US" sz="2500" dirty="0"/>
              <a:t>, coming from the analogy with fields in a form that can be filled in with different values.</a:t>
            </a:r>
          </a:p>
          <a:p>
            <a:endParaRPr lang="en-US" sz="2500" dirty="0"/>
          </a:p>
          <a:p>
            <a:r>
              <a:rPr lang="en-US" sz="2500" dirty="0"/>
              <a:t>A field follows the format: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941EDF"/>
                </a:solidFill>
                <a:latin typeface="Courier New" panose="02070309020205020404" pitchFamily="49" charset="0"/>
              </a:rPr>
              <a:t>modifier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941EDF"/>
                </a:solidFill>
                <a:latin typeface="Courier New" panose="02070309020205020404" pitchFamily="49" charset="0"/>
              </a:rPr>
              <a:t>data-type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</a:rPr>
              <a:t> identifier;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Each field has a name, given by a programmer, and a type. For example, our Car class has 4 fields:</a:t>
            </a:r>
          </a:p>
          <a:p>
            <a:endParaRPr lang="en-US" sz="2500" dirty="0"/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make;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model;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year;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mileage;</a:t>
            </a:r>
          </a:p>
          <a:p>
            <a:endParaRPr lang="en-US" sz="2500" dirty="0"/>
          </a:p>
          <a:p>
            <a:r>
              <a:rPr lang="en-US" sz="2500" dirty="0"/>
              <a:t>In AP CS A, fields should always be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500" dirty="0"/>
              <a:t>. </a:t>
            </a:r>
          </a:p>
          <a:p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5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C0E5-E00E-8298-1AEF-0CFCCE7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11" y="590479"/>
            <a:ext cx="9808067" cy="7856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B554-C12C-0D3E-72D3-5C9838211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13" y="1566251"/>
            <a:ext cx="4902288" cy="4701270"/>
          </a:xfrm>
        </p:spPr>
        <p:txBody>
          <a:bodyPr anchor="t"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highlight>
                  <a:srgbClr val="00FF00"/>
                </a:highlight>
              </a:rPr>
              <a:t>method</a:t>
            </a:r>
            <a:r>
              <a:rPr lang="en-US" sz="2000" dirty="0"/>
              <a:t> is a set of instructions that can be used upon request.</a:t>
            </a:r>
          </a:p>
          <a:p>
            <a:r>
              <a:rPr lang="en-US" sz="2000" dirty="0"/>
              <a:t>The main method is generally a starting point of all Java application programs. When you run your program, the main method is called by default.</a:t>
            </a:r>
          </a:p>
          <a:p>
            <a:r>
              <a:rPr lang="en-US" sz="2000" dirty="0"/>
              <a:t>Some methods have </a:t>
            </a:r>
            <a:r>
              <a:rPr lang="en-US" sz="2000" b="1" dirty="0">
                <a:highlight>
                  <a:srgbClr val="00FF00"/>
                </a:highlight>
              </a:rPr>
              <a:t>parameters</a:t>
            </a:r>
            <a:r>
              <a:rPr lang="en-US" sz="2000" dirty="0"/>
              <a:t>, or </a:t>
            </a:r>
            <a:r>
              <a:rPr lang="en-US" sz="2000" b="1" dirty="0">
                <a:highlight>
                  <a:srgbClr val="00FF00"/>
                </a:highlight>
              </a:rPr>
              <a:t>arguments</a:t>
            </a:r>
            <a:r>
              <a:rPr lang="en-US" sz="2000" b="1" dirty="0"/>
              <a:t>, </a:t>
            </a:r>
            <a:r>
              <a:rPr lang="en-US" sz="2000" dirty="0"/>
              <a:t>special variables that receive information that we </a:t>
            </a:r>
            <a:r>
              <a:rPr lang="en-US" sz="2000" i="1" dirty="0"/>
              <a:t>pass, </a:t>
            </a:r>
            <a:r>
              <a:rPr lang="en-US" sz="2000" dirty="0"/>
              <a:t>or send to a method. Parameters give programmers choices when using methods.</a:t>
            </a:r>
          </a:p>
          <a:p>
            <a:r>
              <a:rPr lang="en-US" sz="2000" dirty="0"/>
              <a:t>When you use a method, we refer to it as </a:t>
            </a:r>
            <a:r>
              <a:rPr lang="en-US" sz="2000" b="1" dirty="0"/>
              <a:t>calling </a:t>
            </a:r>
            <a:r>
              <a:rPr lang="en-US" sz="2000" dirty="0"/>
              <a:t>or</a:t>
            </a:r>
            <a:r>
              <a:rPr lang="en-US" sz="2000" b="1" dirty="0"/>
              <a:t> invoking</a:t>
            </a:r>
            <a:r>
              <a:rPr lang="en-US" sz="2000" dirty="0"/>
              <a:t> a method.</a:t>
            </a:r>
          </a:p>
        </p:txBody>
      </p:sp>
      <p:pic>
        <p:nvPicPr>
          <p:cNvPr id="5" name="Picture 4" descr="A silhouette of a football player&#10;&#10;Description automatically generated">
            <a:extLst>
              <a:ext uri="{FF2B5EF4-FFF2-40B4-BE49-F238E27FC236}">
                <a16:creationId xmlns:a16="http://schemas.microsoft.com/office/drawing/2014/main" id="{C01FEA24-02B5-90E1-91D9-08A88E8D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42" y="2624270"/>
            <a:ext cx="3857358" cy="3857358"/>
          </a:xfrm>
          <a:prstGeom prst="rect">
            <a:avLst/>
          </a:prstGeom>
        </p:spPr>
      </p:pic>
      <p:pic>
        <p:nvPicPr>
          <p:cNvPr id="1026" name="Picture 2" descr="2,200+ Catching Football Stock Illustrations, Royalty-Free ...">
            <a:extLst>
              <a:ext uri="{FF2B5EF4-FFF2-40B4-BE49-F238E27FC236}">
                <a16:creationId xmlns:a16="http://schemas.microsoft.com/office/drawing/2014/main" id="{3FF298D0-1B92-6D2F-5F30-2CA720BB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t="8624" r="28765"/>
          <a:stretch/>
        </p:blipFill>
        <p:spPr bwMode="auto">
          <a:xfrm>
            <a:off x="6326155" y="2255853"/>
            <a:ext cx="1558212" cy="39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72BA5-E4F4-BCA5-0952-CBE954D4641C}"/>
              </a:ext>
            </a:extLst>
          </p:cNvPr>
          <p:cNvSpPr txBox="1"/>
          <p:nvPr/>
        </p:nvSpPr>
        <p:spPr>
          <a:xfrm>
            <a:off x="10049347" y="3059668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Method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8139B-545B-D110-3D29-507AC98B41E4}"/>
              </a:ext>
            </a:extLst>
          </p:cNvPr>
          <p:cNvSpPr txBox="1"/>
          <p:nvPr/>
        </p:nvSpPr>
        <p:spPr>
          <a:xfrm>
            <a:off x="8132630" y="2439604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Argument(s)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48EF6-26C7-EC99-434C-C578247CAF19}"/>
              </a:ext>
            </a:extLst>
          </p:cNvPr>
          <p:cNvSpPr txBox="1"/>
          <p:nvPr/>
        </p:nvSpPr>
        <p:spPr>
          <a:xfrm>
            <a:off x="6326155" y="1886521"/>
            <a:ext cx="10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07422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D01C9-5C13-0DAE-7249-8DFB6FCA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6E8E64D-901F-6618-0991-B260CFDE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750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Fields (Instance Variables or Attributes)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BAA8-51D2-3C62-3658-69DF4F8C3FC1}"/>
              </a:ext>
            </a:extLst>
          </p:cNvPr>
          <p:cNvSpPr txBox="1">
            <a:spLocks/>
          </p:cNvSpPr>
          <p:nvPr/>
        </p:nvSpPr>
        <p:spPr>
          <a:xfrm>
            <a:off x="4004441" y="639193"/>
            <a:ext cx="7548677" cy="573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00" dirty="0"/>
          </a:p>
          <a:p>
            <a:r>
              <a:rPr lang="en-US" sz="2400" dirty="0">
                <a:latin typeface="+mn-lt"/>
              </a:rPr>
              <a:t>Fields are never initialized when they are declared at the top of the class. They are always initialized in a </a:t>
            </a:r>
            <a:r>
              <a:rPr lang="en-US" sz="2400" b="1" dirty="0">
                <a:latin typeface="+mn-lt"/>
              </a:rPr>
              <a:t>constructor</a:t>
            </a:r>
            <a:r>
              <a:rPr lang="en-US" sz="2400" dirty="0">
                <a:latin typeface="+mn-lt"/>
              </a:rPr>
              <a:t> or another class method.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Unlike local variables, instance variables are given the zero-value as a default value when they are declared.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make; // default value null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model; // default value null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year; // default value 0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mileage; // default value 0.0</a:t>
            </a:r>
          </a:p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//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default is false</a:t>
            </a:r>
          </a:p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// char default is '\u0000’ which represents null</a:t>
            </a:r>
          </a:p>
          <a:p>
            <a:endParaRPr lang="en-US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+mn-lt"/>
              </a:rPr>
              <a:t> is a reserved word (keyword) in Java for literal values. It is just a value that shows that an object is referring to nothing. If a reference type is set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+mn-lt"/>
              </a:rPr>
              <a:t>, memory is </a:t>
            </a:r>
            <a:r>
              <a:rPr lang="en-US" sz="2400" u="sng" dirty="0">
                <a:latin typeface="+mn-lt"/>
              </a:rPr>
              <a:t>not</a:t>
            </a:r>
            <a:r>
              <a:rPr lang="en-US" sz="2400" dirty="0">
                <a:latin typeface="+mn-lt"/>
              </a:rPr>
              <a:t> allocated on the heap.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Fields have a </a:t>
            </a:r>
            <a:r>
              <a:rPr lang="en-US" sz="2400" b="1" dirty="0">
                <a:latin typeface="+mn-lt"/>
              </a:rPr>
              <a:t>global scope</a:t>
            </a:r>
            <a:r>
              <a:rPr lang="en-US" sz="2400" dirty="0">
                <a:latin typeface="+mn-lt"/>
              </a:rPr>
              <a:t>, which means they can be accessed by the whole class.</a:t>
            </a:r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016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2"/>
            <a:ext cx="3752644" cy="5244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Objects using a Constructor Call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680284" y="365125"/>
            <a:ext cx="6872834" cy="6011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An </a:t>
            </a:r>
            <a:r>
              <a:rPr lang="en-US" sz="2500" b="1" dirty="0"/>
              <a:t>object, </a:t>
            </a:r>
            <a:r>
              <a:rPr lang="en-US" sz="2500" dirty="0"/>
              <a:t>or an </a:t>
            </a:r>
            <a:r>
              <a:rPr lang="en-US" sz="2500" b="1" dirty="0"/>
              <a:t>instance of a class,</a:t>
            </a:r>
            <a:r>
              <a:rPr lang="en-US" sz="2500" dirty="0"/>
              <a:t> is created with the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500" dirty="0"/>
              <a:t> operator, which invokes (calls) one of the </a:t>
            </a:r>
            <a:r>
              <a:rPr lang="en-US" sz="2500" b="1" dirty="0"/>
              <a:t>constructors</a:t>
            </a:r>
            <a:r>
              <a:rPr lang="en-US" sz="2500" dirty="0"/>
              <a:t> defined in the object’s class.</a:t>
            </a:r>
          </a:p>
          <a:p>
            <a:endParaRPr lang="en-US" sz="2500" dirty="0"/>
          </a:p>
          <a:p>
            <a:r>
              <a:rPr lang="en-US" sz="2500" dirty="0"/>
              <a:t>To create an instance of the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500" dirty="0"/>
              <a:t> class, we can invoke its default, no-</a:t>
            </a:r>
            <a:r>
              <a:rPr lang="en-US" sz="2500" dirty="0" err="1"/>
              <a:t>args</a:t>
            </a:r>
            <a:r>
              <a:rPr lang="en-US" sz="2500" dirty="0"/>
              <a:t> constructor: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</a:rPr>
              <a:t>Car </a:t>
            </a:r>
            <a:r>
              <a:rPr lang="en-US" sz="2500" dirty="0" err="1">
                <a:latin typeface="Courier New" panose="02070309020205020404" pitchFamily="49" charset="0"/>
              </a:rPr>
              <a:t>myCar</a:t>
            </a:r>
            <a:r>
              <a:rPr lang="en-US" sz="2500" dirty="0">
                <a:latin typeface="Courier New" panose="02070309020205020404" pitchFamily="49" charset="0"/>
              </a:rPr>
              <a:t> = new Car();</a:t>
            </a:r>
            <a:endParaRPr lang="en-US" sz="2500" dirty="0"/>
          </a:p>
          <a:p>
            <a:endParaRPr lang="en-US" sz="2500" dirty="0"/>
          </a:p>
          <a:p>
            <a:r>
              <a:rPr lang="en-US" sz="2300" dirty="0"/>
              <a:t>A constructor must always have the same name as its class. A constructor can accept no parameters or any number of parameters, as long as a class has a constructor that matches the expected parameter list.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sz="2500" dirty="0"/>
          </a:p>
          <a:p>
            <a:r>
              <a:rPr lang="en-US" sz="2000" dirty="0"/>
              <a:t>For example,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Car </a:t>
            </a:r>
            <a:r>
              <a:rPr lang="en-US" sz="2000" dirty="0" err="1">
                <a:latin typeface="Courier New" panose="02070309020205020404" pitchFamily="49" charset="0"/>
              </a:rPr>
              <a:t>myCar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</a:rPr>
              <a:t> Car(4, 5);</a:t>
            </a:r>
          </a:p>
          <a:p>
            <a:r>
              <a:rPr lang="en-US" sz="2000" dirty="0"/>
              <a:t>would be an invalid line of code, since our Car class does not have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Car(int, int)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constructor.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8299B-1DFA-14CB-B7B3-AD51D2BC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26DB-D83E-6519-1FCC-9EBECD4E257A}"/>
              </a:ext>
            </a:extLst>
          </p:cNvPr>
          <p:cNvSpPr txBox="1">
            <a:spLocks/>
          </p:cNvSpPr>
          <p:nvPr/>
        </p:nvSpPr>
        <p:spPr>
          <a:xfrm>
            <a:off x="712455" y="1954925"/>
            <a:ext cx="5057724" cy="453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A </a:t>
            </a:r>
            <a:r>
              <a:rPr lang="en-US" sz="2000" b="1" dirty="0">
                <a:latin typeface="+mn-lt"/>
              </a:rPr>
              <a:t>constructor header </a:t>
            </a:r>
            <a:r>
              <a:rPr lang="en-US" sz="2000" dirty="0">
                <a:latin typeface="+mn-lt"/>
              </a:rPr>
              <a:t>consists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The keyword public, which means that other class methods can use this class to create objects. Constructors are </a:t>
            </a:r>
            <a:r>
              <a:rPr lang="en-US" sz="2000" u="sng" dirty="0">
                <a:latin typeface="+mn-lt"/>
              </a:rPr>
              <a:t>always</a:t>
            </a:r>
            <a:r>
              <a:rPr lang="en-US" sz="2000" dirty="0">
                <a:latin typeface="+mn-lt"/>
              </a:rPr>
              <a:t> public.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The name of the constructor, which is always the same name as the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The parameter list, a list of parameters that accept values from the constructor call. This can be empty.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Fields are never initialized when they are declared at the top of the class. They are always initialized in a constructor or another class method.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66D3F-25A2-E570-8A1C-B24B3406AA95}"/>
              </a:ext>
            </a:extLst>
          </p:cNvPr>
          <p:cNvSpPr txBox="1"/>
          <p:nvPr/>
        </p:nvSpPr>
        <p:spPr>
          <a:xfrm>
            <a:off x="6189469" y="2214781"/>
            <a:ext cx="5603138" cy="42780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// Default no-</a:t>
            </a:r>
            <a:r>
              <a:rPr lang="en-US" sz="1600" dirty="0" err="1">
                <a:solidFill>
                  <a:srgbClr val="8C6246"/>
                </a:solidFill>
                <a:latin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 constructor</a:t>
            </a:r>
            <a:b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Car() {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.make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DEFAULT_STR;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.model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DEFAULT_STR;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.year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0;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.mileage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0;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// Constructor with 4 parameters, 1 for </a:t>
            </a:r>
            <a:b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    // each field</a:t>
            </a:r>
            <a:b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Car(String make, String model, </a:t>
            </a:r>
          </a:p>
          <a:p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year,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mileage) {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.make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make;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.model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model;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.year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year;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.mileage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mileage;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}</a:t>
            </a:r>
            <a:endParaRPr lang="en-US" sz="1600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2975B04D-DC63-5971-DAB7-13788613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/>
              <a:t>Writing Constructors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1264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ED57C-8936-ACCB-4952-2C8F2F108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8F0D-7149-EEC4-37C1-4B056EF4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D677-BB63-E39E-33D1-BE37AE739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Constructor</a:t>
            </a:r>
          </a:p>
          <a:p>
            <a:r>
              <a:rPr lang="en-US" dirty="0"/>
              <a:t>Invoking or Calling a Constructor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Instantiation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Fields/Attributes/Instance Variables</a:t>
            </a:r>
          </a:p>
          <a:p>
            <a:r>
              <a:rPr lang="en-US" dirty="0"/>
              <a:t>Global scope</a:t>
            </a:r>
          </a:p>
          <a:p>
            <a:r>
              <a:rPr lang="en-US" dirty="0"/>
              <a:t>Type signature/method signature/method header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1DE6C-2D08-998E-E180-FF516FB6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334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Object (or instance)</a:t>
            </a:r>
          </a:p>
          <a:p>
            <a:r>
              <a:rPr lang="en-US" dirty="0"/>
              <a:t>Class API</a:t>
            </a:r>
          </a:p>
          <a:p>
            <a:r>
              <a:rPr lang="en-US" dirty="0"/>
              <a:t>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106008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C0E5-E00E-8298-1AEF-0CFCCE7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11" y="590479"/>
            <a:ext cx="9808067" cy="7856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Method example:</a:t>
            </a:r>
          </a:p>
        </p:txBody>
      </p:sp>
      <p:pic>
        <p:nvPicPr>
          <p:cNvPr id="5" name="Picture 4" descr="A silhouette of a football player&#10;&#10;Description automatically generated">
            <a:extLst>
              <a:ext uri="{FF2B5EF4-FFF2-40B4-BE49-F238E27FC236}">
                <a16:creationId xmlns:a16="http://schemas.microsoft.com/office/drawing/2014/main" id="{C01FEA24-02B5-90E1-91D9-08A88E8D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6319"/>
            <a:ext cx="3857358" cy="3857358"/>
          </a:xfrm>
          <a:prstGeom prst="rect">
            <a:avLst/>
          </a:prstGeom>
        </p:spPr>
      </p:pic>
      <p:pic>
        <p:nvPicPr>
          <p:cNvPr id="1026" name="Picture 2" descr="2,200+ Catching Football Stock Illustrations, Royalty-Free ...">
            <a:extLst>
              <a:ext uri="{FF2B5EF4-FFF2-40B4-BE49-F238E27FC236}">
                <a16:creationId xmlns:a16="http://schemas.microsoft.com/office/drawing/2014/main" id="{3FF298D0-1B92-6D2F-5F30-2CA720BB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t="8624" r="28765"/>
          <a:stretch/>
        </p:blipFill>
        <p:spPr bwMode="auto">
          <a:xfrm>
            <a:off x="3047167" y="2253176"/>
            <a:ext cx="1558212" cy="39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72BA5-E4F4-BCA5-0952-CBE954D4641C}"/>
              </a:ext>
            </a:extLst>
          </p:cNvPr>
          <p:cNvSpPr txBox="1"/>
          <p:nvPr/>
        </p:nvSpPr>
        <p:spPr>
          <a:xfrm>
            <a:off x="7729223" y="2911717"/>
            <a:ext cx="207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throw(“ball”);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8139B-545B-D110-3D29-507AC98B41E4}"/>
              </a:ext>
            </a:extLst>
          </p:cNvPr>
          <p:cNvSpPr txBox="1"/>
          <p:nvPr/>
        </p:nvSpPr>
        <p:spPr>
          <a:xfrm>
            <a:off x="5893988" y="2291653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“ball”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48EF6-26C7-EC99-434C-C578247CAF19}"/>
              </a:ext>
            </a:extLst>
          </p:cNvPr>
          <p:cNvSpPr txBox="1"/>
          <p:nvPr/>
        </p:nvSpPr>
        <p:spPr>
          <a:xfrm>
            <a:off x="1524076" y="1552989"/>
            <a:ext cx="4912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public static void throw(String item) {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ea typeface="Segoe UI Black" panose="020B0A02040204020203" pitchFamily="34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(“He threw a ” + item);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4199-B676-E4AB-52ED-FF613CB02CFA}"/>
              </a:ext>
            </a:extLst>
          </p:cNvPr>
          <p:cNvSpPr txBox="1"/>
          <p:nvPr/>
        </p:nvSpPr>
        <p:spPr>
          <a:xfrm>
            <a:off x="2191014" y="6017984"/>
            <a:ext cx="370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Console Output: He threw a ball</a:t>
            </a:r>
          </a:p>
        </p:txBody>
      </p:sp>
    </p:spTree>
    <p:extLst>
      <p:ext uri="{BB962C8B-B14F-4D97-AF65-F5344CB8AC3E}">
        <p14:creationId xmlns:p14="http://schemas.microsoft.com/office/powerpoint/2010/main" val="268290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C0E5-E00E-8298-1AEF-0CFCCE7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11" y="590479"/>
            <a:ext cx="9808067" cy="7856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What if we change the argument?</a:t>
            </a:r>
          </a:p>
        </p:txBody>
      </p:sp>
      <p:pic>
        <p:nvPicPr>
          <p:cNvPr id="5" name="Picture 4" descr="A silhouette of a football player&#10;&#10;Description automatically generated">
            <a:extLst>
              <a:ext uri="{FF2B5EF4-FFF2-40B4-BE49-F238E27FC236}">
                <a16:creationId xmlns:a16="http://schemas.microsoft.com/office/drawing/2014/main" id="{C01FEA24-02B5-90E1-91D9-08A88E8D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6319"/>
            <a:ext cx="3857358" cy="3857358"/>
          </a:xfrm>
          <a:prstGeom prst="rect">
            <a:avLst/>
          </a:prstGeom>
        </p:spPr>
      </p:pic>
      <p:pic>
        <p:nvPicPr>
          <p:cNvPr id="1026" name="Picture 2" descr="2,200+ Catching Football Stock Illustrations, Royalty-Free ...">
            <a:extLst>
              <a:ext uri="{FF2B5EF4-FFF2-40B4-BE49-F238E27FC236}">
                <a16:creationId xmlns:a16="http://schemas.microsoft.com/office/drawing/2014/main" id="{3FF298D0-1B92-6D2F-5F30-2CA720BB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t="18362" r="28765"/>
          <a:stretch/>
        </p:blipFill>
        <p:spPr bwMode="auto">
          <a:xfrm>
            <a:off x="3047167" y="2670772"/>
            <a:ext cx="1558212" cy="35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72BA5-E4F4-BCA5-0952-CBE954D4641C}"/>
              </a:ext>
            </a:extLst>
          </p:cNvPr>
          <p:cNvSpPr txBox="1"/>
          <p:nvPr/>
        </p:nvSpPr>
        <p:spPr>
          <a:xfrm>
            <a:off x="7729224" y="2911717"/>
            <a:ext cx="19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throw(“bell”)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48EF6-26C7-EC99-434C-C578247CAF19}"/>
              </a:ext>
            </a:extLst>
          </p:cNvPr>
          <p:cNvSpPr txBox="1"/>
          <p:nvPr/>
        </p:nvSpPr>
        <p:spPr>
          <a:xfrm>
            <a:off x="1524076" y="1552989"/>
            <a:ext cx="4912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public static void throw(String item) {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ea typeface="Segoe UI Black" panose="020B0A02040204020203" pitchFamily="34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(“He threw a ” + item);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4199-B676-E4AB-52ED-FF613CB02CFA}"/>
              </a:ext>
            </a:extLst>
          </p:cNvPr>
          <p:cNvSpPr txBox="1"/>
          <p:nvPr/>
        </p:nvSpPr>
        <p:spPr>
          <a:xfrm>
            <a:off x="2191014" y="6017984"/>
            <a:ext cx="370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Console Output: He threw a bell</a:t>
            </a:r>
          </a:p>
        </p:txBody>
      </p:sp>
      <p:pic>
        <p:nvPicPr>
          <p:cNvPr id="4" name="Picture 3" descr="A black and white image of a bell&#10;&#10;Description automatically generated">
            <a:extLst>
              <a:ext uri="{FF2B5EF4-FFF2-40B4-BE49-F238E27FC236}">
                <a16:creationId xmlns:a16="http://schemas.microsoft.com/office/drawing/2014/main" id="{16C4C6B5-3A20-6CAE-553D-12E4AFDD2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15247" r="-1142" b="13545"/>
          <a:stretch/>
        </p:blipFill>
        <p:spPr>
          <a:xfrm rot="19786567">
            <a:off x="6355630" y="2536685"/>
            <a:ext cx="534880" cy="609403"/>
          </a:xfrm>
          <a:prstGeom prst="rect">
            <a:avLst/>
          </a:prstGeom>
        </p:spPr>
      </p:pic>
      <p:pic>
        <p:nvPicPr>
          <p:cNvPr id="11" name="Picture 10" descr="A black and white image of a bell&#10;&#10;Description automatically generated">
            <a:extLst>
              <a:ext uri="{FF2B5EF4-FFF2-40B4-BE49-F238E27FC236}">
                <a16:creationId xmlns:a16="http://schemas.microsoft.com/office/drawing/2014/main" id="{E7168532-30C5-1820-8202-0D9FCF76E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15247" r="-1142" b="22617"/>
          <a:stretch/>
        </p:blipFill>
        <p:spPr>
          <a:xfrm>
            <a:off x="3396617" y="2139008"/>
            <a:ext cx="534880" cy="53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18842-7173-FC83-3818-1E227B292A36}"/>
              </a:ext>
            </a:extLst>
          </p:cNvPr>
          <p:cNvSpPr txBox="1"/>
          <p:nvPr/>
        </p:nvSpPr>
        <p:spPr>
          <a:xfrm>
            <a:off x="5762991" y="2166481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“bell”</a:t>
            </a:r>
          </a:p>
        </p:txBody>
      </p:sp>
    </p:spTree>
    <p:extLst>
      <p:ext uri="{BB962C8B-B14F-4D97-AF65-F5344CB8AC3E}">
        <p14:creationId xmlns:p14="http://schemas.microsoft.com/office/powerpoint/2010/main" val="414444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4AE4-7ED8-6713-738E-13E740A8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107-0661-E158-C82E-F923A20A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657225"/>
            <a:ext cx="9808067" cy="73342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Procedural vs. Functional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BE5-51BE-B5B7-90F1-73B5A7F0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1457326"/>
            <a:ext cx="9804575" cy="507894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procedural method does not </a:t>
            </a:r>
            <a:r>
              <a:rPr lang="en-US" sz="2000" i="1" dirty="0"/>
              <a:t>return</a:t>
            </a:r>
            <a:r>
              <a:rPr lang="en-US" sz="2000" dirty="0"/>
              <a:t> a value. A functional method does. You can think of a procedural method as a command, and a functional method as an answer to a question.</a:t>
            </a:r>
          </a:p>
          <a:p>
            <a:r>
              <a:rPr lang="en-US" sz="2000" dirty="0"/>
              <a:t>To “return a value” means to give back a result. If I “tell” a procedural method to do something, it will do it. If I “ask” a functional method to do something, it will give me the finished product.</a:t>
            </a:r>
          </a:p>
          <a:p>
            <a:r>
              <a:rPr lang="en-US" sz="2000" dirty="0"/>
              <a:t>Procedural methods have a </a:t>
            </a:r>
            <a:r>
              <a:rPr lang="en-US" sz="2000" b="1" dirty="0"/>
              <a:t>return type</a:t>
            </a:r>
            <a:r>
              <a:rPr lang="en-US" sz="2000" dirty="0"/>
              <a:t> of void. Procedural methods will not return a value, but these methods can:</a:t>
            </a:r>
          </a:p>
          <a:p>
            <a:pPr lvl="1"/>
            <a:r>
              <a:rPr lang="en-US" sz="1400" dirty="0"/>
              <a:t>Print output to the console</a:t>
            </a:r>
          </a:p>
          <a:p>
            <a:pPr lvl="1"/>
            <a:r>
              <a:rPr lang="en-US" sz="1400" dirty="0"/>
              <a:t>Modify a ‘global’ value, a variable that exists outside of the method</a:t>
            </a:r>
          </a:p>
          <a:p>
            <a:pPr lvl="1"/>
            <a:r>
              <a:rPr lang="en-US" sz="1400" dirty="0"/>
              <a:t>Call another method</a:t>
            </a:r>
          </a:p>
          <a:p>
            <a:r>
              <a:rPr lang="en-US" sz="2000" dirty="0"/>
              <a:t>Functional Methods can have a return type such as int, double, String, etc. You can assign a functional method call to a variable.</a:t>
            </a:r>
          </a:p>
          <a:p>
            <a:pPr lvl="1"/>
            <a:r>
              <a:rPr lang="en-US" sz="1600" dirty="0"/>
              <a:t>Example: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//generates a random name of length 10</a:t>
            </a:r>
          </a:p>
        </p:txBody>
      </p:sp>
    </p:spTree>
    <p:extLst>
      <p:ext uri="{BB962C8B-B14F-4D97-AF65-F5344CB8AC3E}">
        <p14:creationId xmlns:p14="http://schemas.microsoft.com/office/powerpoint/2010/main" val="277994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9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The “Method Template”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35BE3A41-AA29-B208-7E5C-0F8690FC8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7F93-6157-E019-EB52-41AD09CB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2988688"/>
            <a:ext cx="9804575" cy="3140399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modifier static return-type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of parameters) { … 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US" sz="1900" dirty="0">
                <a:cs typeface="Courier New" panose="02070309020205020404" pitchFamily="49" charset="0"/>
              </a:rPr>
              <a:t> - public or private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900" dirty="0">
                <a:cs typeface="Courier New" panose="02070309020205020404" pitchFamily="49" charset="0"/>
              </a:rPr>
              <a:t> - means the method is not associated with an object…we’ll get back to this later)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</a:t>
            </a:r>
            <a:r>
              <a:rPr lang="en-US" sz="1900" dirty="0">
                <a:cs typeface="Courier New" panose="02070309020205020404" pitchFamily="49" charset="0"/>
              </a:rPr>
              <a:t> – can be void, a primitive data type,  or an Object type such as String)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1900" dirty="0">
                <a:cs typeface="Courier New" panose="02070309020205020404" pitchFamily="49" charset="0"/>
              </a:rPr>
              <a:t> - follows the same guidelines as variable names)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900" dirty="0"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900" dirty="0"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sz="1900" dirty="0">
                <a:cs typeface="Courier New" panose="02070309020205020404" pitchFamily="49" charset="0"/>
              </a:rPr>
              <a:t> – a list of all the data you will be sending into the method (can be empty)</a:t>
            </a:r>
          </a:p>
        </p:txBody>
      </p:sp>
    </p:spTree>
    <p:extLst>
      <p:ext uri="{BB962C8B-B14F-4D97-AF65-F5344CB8AC3E}">
        <p14:creationId xmlns:p14="http://schemas.microsoft.com/office/powerpoint/2010/main" val="98478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4" y="539796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Java Built-In Methods (String Methods)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8566-91FF-9C8A-BAD3-05A82578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87977"/>
              </p:ext>
            </p:extLst>
          </p:nvPr>
        </p:nvGraphicFramePr>
        <p:xfrm>
          <a:off x="1191964" y="1733550"/>
          <a:ext cx="10398126" cy="41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739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6911387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289606">
                <a:tc>
                  <a:txBody>
                    <a:bodyPr/>
                    <a:lstStyle/>
                    <a:p>
                      <a:r>
                        <a:rPr lang="en-US" sz="1400" dirty="0"/>
                        <a:t>Method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characters in a String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equals(String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true if </a:t>
                      </a:r>
                      <a:r>
                        <a:rPr lang="en-US" sz="1400" i="1" dirty="0"/>
                        <a:t>this</a:t>
                      </a:r>
                      <a:r>
                        <a:rPr lang="en-US" sz="1400" dirty="0"/>
                        <a:t> String is equal to the String referenced by the parameter other,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substring(int from)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substring beginning at index from and ending at index to - 1.0 &lt;= from &lt;= to &lt;= length()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substring(int from, int 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substring beginning at from and ending at length() – 1. Equivalent to substring(from, length()). 0 &lt;= from &lt;= length()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5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index of the first occurrence of str or -1 if str is not found. The first character of a String is at index 0. The last character of a String is at length() - 1.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97392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Returns:</a:t>
                      </a:r>
                    </a:p>
                    <a:p>
                      <a:r>
                        <a:rPr lang="en-US" sz="1400" dirty="0"/>
                        <a:t>- a negative int if this String is less than other’s String</a:t>
                      </a:r>
                    </a:p>
                    <a:p>
                      <a:r>
                        <a:rPr lang="en-US" sz="1400" dirty="0"/>
                        <a:t>- 0 if this String is equal to other’s String</a:t>
                      </a:r>
                    </a:p>
                    <a:p>
                      <a:r>
                        <a:rPr lang="en-US" sz="1400" dirty="0"/>
                        <a:t>- a positive int if this String is greater than other’s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1989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32D5A-74A7-DF28-907D-9F2D40B3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6" y="1221740"/>
            <a:ext cx="9804575" cy="51181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/>
              <a:t>For Java Built-In Methods, we </a:t>
            </a:r>
            <a:r>
              <a:rPr lang="en-US" sz="1700" b="1" dirty="0"/>
              <a:t>do not</a:t>
            </a:r>
            <a:r>
              <a:rPr lang="en-US" sz="1700" dirty="0"/>
              <a:t> have to write the code for these methods, nor do we need to access/import another library or class.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5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4" y="539796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String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4000" dirty="0"/>
              <a:t> examples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8566-91FF-9C8A-BAD3-05A82578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95997"/>
              </p:ext>
            </p:extLst>
          </p:nvPr>
        </p:nvGraphicFramePr>
        <p:xfrm>
          <a:off x="1237229" y="1733550"/>
          <a:ext cx="458573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78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2011455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289606"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"same";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"same";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"same";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"same";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str2.compareTo(str1);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"zebra";</a:t>
                      </a:r>
                    </a:p>
                    <a:p>
                      <a:endParaRPr lang="it-IT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negative (a &lt;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"zebra";</a:t>
                      </a:r>
                    </a:p>
                    <a:p>
                      <a:endParaRPr lang="it-IT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str2.compareTo(str1);</a:t>
                      </a:r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positive (z &gt;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5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32D5A-74A7-DF28-907D-9F2D40B3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6" y="1221740"/>
            <a:ext cx="9804575" cy="51181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str1, str2;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result; //positive, negative, or zero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EFE3A5-10F3-13DF-067E-9FAB46243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79516"/>
              </p:ext>
            </p:extLst>
          </p:nvPr>
        </p:nvGraphicFramePr>
        <p:xfrm>
          <a:off x="6459569" y="1733550"/>
          <a:ext cx="4477015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787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1901228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289606"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"apply";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negative (e &lt;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"Apple";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positive (a &gt;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str1 = "apple tree";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"apple";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1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4" y="539796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Using the Math Class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8566-91FF-9C8A-BAD3-05A825782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286410"/>
              </p:ext>
            </p:extLst>
          </p:nvPr>
        </p:nvGraphicFramePr>
        <p:xfrm>
          <a:off x="1191964" y="2270790"/>
          <a:ext cx="10398126" cy="404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066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4981060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436241">
                <a:tc>
                  <a:txBody>
                    <a:bodyPr/>
                    <a:lstStyle/>
                    <a:p>
                      <a:r>
                        <a:rPr lang="en-US" sz="1400" dirty="0"/>
                        <a:t>Method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6447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 int abs(int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absolute value of x as an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double abs(double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absolute value of x as a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double pow(double base, double exponent)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</a:t>
                      </a:r>
                      <a:r>
                        <a:rPr lang="en-US" sz="1400" dirty="0" err="1"/>
                        <a:t>base^exponent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double sqrt(double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58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int 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double in the range [0.0, 1.0)</a:t>
                      </a:r>
                    </a:p>
                    <a:p>
                      <a:r>
                        <a:rPr lang="en-US" sz="1400" i="1" dirty="0"/>
                        <a:t>From 0.0 up to but not including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9739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32D5A-74A7-DF28-907D-9F2D40B3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6" y="1221739"/>
            <a:ext cx="9804575" cy="92393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cs typeface="Courier New" panose="02070309020205020404" pitchFamily="49" charset="0"/>
              </a:rPr>
              <a:t>The Java Math class is a built-in class in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cs typeface="Courier New" panose="02070309020205020404" pitchFamily="49" charset="0"/>
              </a:rPr>
              <a:t>package that provides a collection of mathematical functions and constants.</a:t>
            </a:r>
          </a:p>
          <a:p>
            <a:pPr marL="0" indent="0">
              <a:buNone/>
            </a:pPr>
            <a:r>
              <a:rPr lang="en-US" sz="1700" dirty="0">
                <a:cs typeface="Courier New" panose="02070309020205020404" pitchFamily="49" charset="0"/>
              </a:rPr>
              <a:t>* All of the Math class methods and constants are static, which means you can directly access them using the class name without creating an object. (Unlike the String methods).</a:t>
            </a:r>
          </a:p>
        </p:txBody>
      </p:sp>
    </p:spTree>
    <p:extLst>
      <p:ext uri="{BB962C8B-B14F-4D97-AF65-F5344CB8AC3E}">
        <p14:creationId xmlns:p14="http://schemas.microsoft.com/office/powerpoint/2010/main" val="2250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2442</Words>
  <Application>Microsoft Office PowerPoint</Application>
  <PresentationFormat>Widescreen</PresentationFormat>
  <Paragraphs>248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Courier New</vt:lpstr>
      <vt:lpstr>Wingdings</vt:lpstr>
      <vt:lpstr>Office Theme</vt:lpstr>
      <vt:lpstr>PowerPoint Presentation</vt:lpstr>
      <vt:lpstr>What is a method?</vt:lpstr>
      <vt:lpstr>Method example:</vt:lpstr>
      <vt:lpstr>What if we change the argument?</vt:lpstr>
      <vt:lpstr>Procedural vs. Functional Methods</vt:lpstr>
      <vt:lpstr>The “Method Template”</vt:lpstr>
      <vt:lpstr>Java Built-In Methods (String Methods)</vt:lpstr>
      <vt:lpstr>String compareTo examples</vt:lpstr>
      <vt:lpstr>Using the Math Class</vt:lpstr>
      <vt:lpstr>Autoboxing and Unboxing (Wrapper Classes)</vt:lpstr>
      <vt:lpstr>Review</vt:lpstr>
      <vt:lpstr>PowerPoint Presentation</vt:lpstr>
      <vt:lpstr>So far, where have we heard the term ‘class’ or ‘object’?</vt:lpstr>
      <vt:lpstr>So far, where have we heard the term ‘class’ or ‘object’?</vt:lpstr>
      <vt:lpstr>What is a Class? </vt:lpstr>
      <vt:lpstr>Class vs. Object</vt:lpstr>
      <vt:lpstr>What is a class supposed to do?</vt:lpstr>
      <vt:lpstr>Why use classes in Java?</vt:lpstr>
      <vt:lpstr>Fields (Instance Variables or Attributes)</vt:lpstr>
      <vt:lpstr>Fields (Instance Variables or Attributes)</vt:lpstr>
      <vt:lpstr>Creating Objects using a Constructor Call</vt:lpstr>
      <vt:lpstr>Writing Constructors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Gabrielle Baniqued</dc:creator>
  <cp:lastModifiedBy>Gabrielle Baniqued</cp:lastModifiedBy>
  <cp:revision>3</cp:revision>
  <dcterms:created xsi:type="dcterms:W3CDTF">2024-08-29T11:41:26Z</dcterms:created>
  <dcterms:modified xsi:type="dcterms:W3CDTF">2024-11-13T13:43:46Z</dcterms:modified>
</cp:coreProperties>
</file>