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77" r:id="rId3"/>
    <p:sldId id="278" r:id="rId4"/>
    <p:sldId id="279" r:id="rId5"/>
    <p:sldId id="280" r:id="rId6"/>
    <p:sldId id="282" r:id="rId7"/>
    <p:sldId id="281" r:id="rId8"/>
    <p:sldId id="283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1D4F4C-9B68-4C11-A442-F341F720C31F}" v="6" dt="2024-11-13T13:22:40.224"/>
    <p1510:client id="{E37BC863-A494-4B27-8E44-801E3F23E22E}" v="11" dt="2024-11-12T23:31:31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E1E2-7FC7-4A0A-8F12-5EAC63B1D00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B814A-E6F7-4B17-93F5-5DCD3E36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2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B814A-E6F7-4B17-93F5-5DCD3E3634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8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1DF6-F274-7F72-C14C-75B6EBBC7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638C6-14C0-8332-9F33-73237C944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F182D-7330-60F4-6082-1F045814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97241-5775-2314-4E26-11F5CF65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5D485-7A5C-3985-FD48-E1AC6F52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1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5EC0-B68D-6577-F58F-3BA8E70B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CD84E-40DF-5C8C-D545-24A2E6E80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05F09-441D-BCEC-3AED-A46708BF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09E7C-03E9-F373-E9F2-48F2D26E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D823-4244-AAFB-2E77-3D65E220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158B0-3EEB-A978-3395-F4221A6AD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72E9E-659B-6584-B025-09A6C9674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8B0E-A264-ADAF-374B-0E3CFA68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8F9CF-45D5-FED8-24AB-B5E7BF08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9ADEF-2714-D1DF-9E55-A2B44B6C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9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7083-6EE2-EC8A-2286-8A965C2C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E7E0E-8D81-6399-505F-7A8C2F6C0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D7B8B-5CC3-EAB9-C52A-B69784EF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6A0D5-959C-7C4D-25A7-826F3C90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697F2-9E70-B670-F08A-118488D3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6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358D-D18D-01E4-B9A9-FFAEE0EA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5167E-6420-61BF-F110-8BD001D0F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AE40A-9F7B-7C93-629E-F100AA50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C01BE-8A69-390D-E74C-5882A3D3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2321A-8103-E2A0-4C4E-2FE7A343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6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8D60-3E07-9F62-376D-A508EBE4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6B08A-9ABF-4CD2-6E83-13918FFC5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94DEE-71CA-E626-4198-CA0A30BA8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581C4-9BA8-BDA0-B461-E85BF733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C74D0-6C9D-C6C4-8DE5-D31F751B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E1E53-C4AB-65CA-72B7-B6A105D2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5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1A7A-B2AA-64D2-23FA-A591CF82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FCE4D-68E6-48E7-D5B9-84A4CCCFF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3BE6-1966-9B14-0CF2-6DE64F871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1AB41-D4C5-690C-2D7B-1263AD593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4F4B7-8C48-2C66-10F0-3EB0050C0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7A4DC-0352-5A80-1C48-DEEAE02A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9A9B0-C939-E2F8-FF56-AC759C3A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AF230-10CD-C137-981C-5160C2A4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6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F608-472E-F00B-4B5B-D230FF60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7D6E3-BB2A-A2B7-43DB-4796FB7F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51CF5-E9AB-5747-BFDC-EFA27398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678C6-ADB4-F274-B535-9E78A890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2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11155-7599-03D8-1AB2-45E2AE93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60D78-3D68-8189-285B-3F81F269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33EF1-A74E-5430-91EF-699AC354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2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8EAE-212C-59CE-32A3-C93EDA0F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DB5B9-523E-2AA5-3A79-5D34CCDF9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795A-1EE9-ACA9-65F8-C9FF30B91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102F9-DE04-AD4B-5FF4-F326547F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57911-F183-2967-7A86-31862D9F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4D0CB-0CC5-A68F-1E27-8EBCBCF7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0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6B02-9D47-8440-F6C6-84CE7710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3158B-3BE9-CF63-4EE7-7BCC7016A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508D2-34E7-DB69-F932-D48D9405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27161-8584-1875-00F5-09B3CF0B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4472-560D-4849-A58D-4C2415D4DAF7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95A1A-3B8A-6B87-133B-1A48A070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98650-EFF7-606F-AA53-56E929BF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3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657F1-4E2E-43CE-A46D-7C2AC526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332FD-15D9-FD17-EB1D-71204E415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21825-D876-FA9B-D803-BC3EDB74E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B04472-560D-4849-A58D-4C2415D4DAF7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DF696-CE7A-301B-8543-7C2B4998A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A894-E1DF-B66D-69CA-657582FD6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69C0E6-B288-4D01-9228-4C6A7F3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D358F0-48C5-17E4-D233-46359AB3075C}"/>
              </a:ext>
            </a:extLst>
          </p:cNvPr>
          <p:cNvSpPr/>
          <p:nvPr/>
        </p:nvSpPr>
        <p:spPr>
          <a:xfrm>
            <a:off x="1012479" y="2679826"/>
            <a:ext cx="10167042" cy="398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Unit 4: Iteration</a:t>
            </a:r>
          </a:p>
        </p:txBody>
      </p:sp>
      <p:sp>
        <p:nvSpPr>
          <p:cNvPr id="11" name="Text Box 34">
            <a:extLst>
              <a:ext uri="{FF2B5EF4-FFF2-40B4-BE49-F238E27FC236}">
                <a16:creationId xmlns:a16="http://schemas.microsoft.com/office/drawing/2014/main" id="{9883180C-015E-DA1F-2E54-929D4A8D6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085" y="3005914"/>
            <a:ext cx="591830" cy="84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 dirty="0"/>
              <a:t> </a:t>
            </a:r>
            <a:r>
              <a:rPr lang="en-US" altLang="en-US" sz="3600" dirty="0">
                <a:sym typeface="Wingdings" panose="05000000000000000000" pitchFamily="2" charset="2"/>
              </a:rPr>
              <a:t></a:t>
            </a:r>
            <a:endParaRPr lang="en-US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9B9139-3E60-7CB7-9396-6C42BF8A9AB9}"/>
              </a:ext>
            </a:extLst>
          </p:cNvPr>
          <p:cNvSpPr txBox="1"/>
          <p:nvPr/>
        </p:nvSpPr>
        <p:spPr>
          <a:xfrm>
            <a:off x="294407" y="5980744"/>
            <a:ext cx="14619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AP CS A</a:t>
            </a:r>
          </a:p>
          <a:p>
            <a:r>
              <a:rPr lang="en-US" sz="1400"/>
              <a:t>Ms. Baniqued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9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96D7-1A4F-D8DD-A3D2-E11CF400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Loops: Write Once, Repeat Many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68AC1-97CF-0BAE-1A26-192C0D07E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181"/>
            <a:ext cx="10515600" cy="2640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loop is a control structure that allows a set of instructions to be repeated multiple times. Like condition statements,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/>
              <a:t> condition is needed.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/>
              <a:t> condition is not checked in the loop’s body; instead, it is tested </a:t>
            </a:r>
            <a:r>
              <a:rPr lang="en-US" sz="2000" i="1" dirty="0"/>
              <a:t>before</a:t>
            </a:r>
            <a:r>
              <a:rPr lang="en-US" sz="2000" dirty="0"/>
              <a:t> each interaction of the body (in a </a:t>
            </a:r>
            <a:r>
              <a:rPr lang="en-US" sz="2000" b="1" dirty="0"/>
              <a:t>pre-test loop</a:t>
            </a:r>
            <a:r>
              <a:rPr lang="en-US" sz="2000" dirty="0"/>
              <a:t>) or </a:t>
            </a:r>
            <a:r>
              <a:rPr lang="en-US" sz="2000" i="1" dirty="0"/>
              <a:t>after</a:t>
            </a:r>
            <a:r>
              <a:rPr lang="en-US" sz="2000" dirty="0"/>
              <a:t> each iteration of the loop body (in a </a:t>
            </a:r>
            <a:r>
              <a:rPr lang="en-US" sz="2000" b="1" dirty="0"/>
              <a:t>post-test loop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Java, there are 3 primary types of loops: for, while, and do-while.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3D7E77F-914A-3C3B-DFEE-DF88A91F1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96139"/>
              </p:ext>
            </p:extLst>
          </p:nvPr>
        </p:nvGraphicFramePr>
        <p:xfrm>
          <a:off x="2032000" y="4055951"/>
          <a:ext cx="8128000" cy="1204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948691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59723325"/>
                    </a:ext>
                  </a:extLst>
                </a:gridCol>
              </a:tblGrid>
              <a:tr h="6020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Pre-test loops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Post-test loops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08157"/>
                  </a:ext>
                </a:extLst>
              </a:tr>
              <a:tr h="602056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for, 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do-while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06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95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620F4-A582-9528-1CA3-906DDFF5F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9067-AF06-2E6F-1722-85529E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2EBE-056B-9700-3F8C-8CF81321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181"/>
            <a:ext cx="7131518" cy="26769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/>
              <a:t> loop can be used when the number of iterations is uncertain. It continues to execute a block of code as long as its Boolean condition remains true.</a:t>
            </a:r>
          </a:p>
          <a:p>
            <a:pPr marL="0" indent="0" algn="just">
              <a:buNone/>
            </a:pPr>
            <a:r>
              <a:rPr lang="en-US" sz="2000" dirty="0"/>
              <a:t>This condition is checked before each iteration, making it a pre-test loop.</a:t>
            </a:r>
          </a:p>
          <a:p>
            <a:pPr marL="0" indent="0" algn="just">
              <a:buNone/>
            </a:pPr>
            <a:r>
              <a:rPr lang="en-US" sz="2000" dirty="0"/>
              <a:t>If  the condition is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/>
              <a:t>, the body of the loop will execute. If the condition is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/>
              <a:t>, the loop will </a:t>
            </a:r>
            <a:r>
              <a:rPr lang="en-US" sz="2000" i="1" dirty="0"/>
              <a:t>terminate</a:t>
            </a:r>
            <a:r>
              <a:rPr lang="en-US" sz="2000" dirty="0"/>
              <a:t> and the next line of code after the loop will execute.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B6D39E-8190-2000-B1B3-BEAC08F34E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332" r="10874" b="9069"/>
          <a:stretch/>
        </p:blipFill>
        <p:spPr>
          <a:xfrm>
            <a:off x="8426939" y="951649"/>
            <a:ext cx="3166930" cy="4954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6E2E10-A7C6-126D-F2B0-E5313BABF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19" y="4118141"/>
            <a:ext cx="3534268" cy="20481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443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96F3B-B15E-780C-28EC-1CD7443DF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17B5-5F18-435B-7734-19812497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Three Parts of a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7AB57-6B3A-19A5-1D59-4CB948997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182"/>
            <a:ext cx="10515600" cy="2151884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AutoNum type="arabicPeriod"/>
            </a:pPr>
            <a:r>
              <a:rPr lang="en-US" sz="2000" b="1" dirty="0"/>
              <a:t>Initialization: </a:t>
            </a:r>
            <a:r>
              <a:rPr lang="en-US" sz="2000" dirty="0"/>
              <a:t>Create and initialize a loop control variable. This variable will be used in the while condition and can be created any time in the program </a:t>
            </a:r>
            <a:r>
              <a:rPr lang="en-US" sz="2000" i="1" dirty="0"/>
              <a:t>before</a:t>
            </a:r>
            <a:r>
              <a:rPr lang="en-US" sz="2000" dirty="0"/>
              <a:t>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/>
              <a:t> loop header.</a:t>
            </a:r>
          </a:p>
          <a:p>
            <a:pPr marL="457200" indent="-457200" algn="just">
              <a:buAutoNum type="arabicPeriod"/>
            </a:pPr>
            <a:r>
              <a:rPr lang="en-US" sz="2000" b="1" dirty="0"/>
              <a:t>Test: </a:t>
            </a:r>
            <a:r>
              <a:rPr lang="en-US" sz="2000" dirty="0"/>
              <a:t>The while condition controls how many times the loop will execute. This is in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/>
              <a:t> loop header.</a:t>
            </a:r>
          </a:p>
          <a:p>
            <a:pPr marL="457200" indent="-457200" algn="just">
              <a:buAutoNum type="arabicPeriod"/>
            </a:pPr>
            <a:r>
              <a:rPr lang="en-US" sz="2000" b="1" dirty="0"/>
              <a:t>Update: </a:t>
            </a:r>
            <a:r>
              <a:rPr lang="en-US" sz="2000" dirty="0"/>
              <a:t>The loop control variable must be updated in the body of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/>
              <a:t> loop, otherwise the loop will never terminate, creating an infinite loop.</a:t>
            </a:r>
          </a:p>
          <a:p>
            <a:pPr marL="457200" indent="-457200" algn="just">
              <a:buAutoNum type="arabicPeriod"/>
            </a:pPr>
            <a:r>
              <a:rPr lang="en-US" sz="2000" dirty="0"/>
              <a:t>After loop: This statement is executed after the loop has terminated.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92BF1B-568D-51BF-8285-EEE793386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16669"/>
            <a:ext cx="7050511" cy="25754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DED55A-F0EC-993E-FFFB-96926151D3B1}"/>
              </a:ext>
            </a:extLst>
          </p:cNvPr>
          <p:cNvSpPr txBox="1">
            <a:spLocks/>
          </p:cNvSpPr>
          <p:nvPr/>
        </p:nvSpPr>
        <p:spPr>
          <a:xfrm>
            <a:off x="8160944" y="3928472"/>
            <a:ext cx="3427491" cy="215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b="1" dirty="0"/>
              <a:t>Note: </a:t>
            </a:r>
            <a:r>
              <a:rPr lang="en-US" sz="2000" dirty="0"/>
              <a:t>A pre-test loop might not execute. For example, if count is initialized to -1, the program will never enter the body of the while loop. It will jump straight to the line of code following the loop.</a:t>
            </a:r>
          </a:p>
        </p:txBody>
      </p:sp>
    </p:spTree>
    <p:extLst>
      <p:ext uri="{BB962C8B-B14F-4D97-AF65-F5344CB8AC3E}">
        <p14:creationId xmlns:p14="http://schemas.microsoft.com/office/powerpoint/2010/main" val="373253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F33DD-6DB0-F970-2296-826B3D9AB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C85C-0337-7549-C718-91A4C0A5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Infinite Loops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041325-B42D-59A4-F42F-927A9E9EA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85" y="1383017"/>
            <a:ext cx="10519615" cy="20459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1074B5-872B-5F8A-5691-B0E99FC15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84" y="3681088"/>
            <a:ext cx="10519615" cy="20459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261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50F1F-166B-D2B3-BFAF-59CDAE34A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801C-5578-2C55-C4EF-C738E2A0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Infinite Loops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A9558E-BCB4-D9AB-1FCA-E09D53D07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85" y="1383017"/>
            <a:ext cx="10519615" cy="20459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D29FD3-2BA4-C02A-E35A-EF76E810D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84" y="3681088"/>
            <a:ext cx="10519615" cy="20459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8274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03998-58A4-A0EA-65A6-9CF5C9005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9FC0-464A-022D-B2D8-5C2D3C64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More Infinite Loops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F594B6-E638-E892-371D-8B0E1A4DF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599241" cy="1722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B36EBD-23DE-D9FA-F7E8-EB3D9D46A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94484"/>
            <a:ext cx="5346527" cy="22414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6638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FF9547-9B8F-4E7E-D109-05C686B7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99" y="1965960"/>
            <a:ext cx="6763728" cy="292608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A225D2-8E4D-EBE7-C3E7-00293CEDC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291777"/>
              </p:ext>
            </p:extLst>
          </p:nvPr>
        </p:nvGraphicFramePr>
        <p:xfrm>
          <a:off x="7930835" y="1965960"/>
          <a:ext cx="3503691" cy="4014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187">
                  <a:extLst>
                    <a:ext uri="{9D8B030D-6E8A-4147-A177-3AD203B41FA5}">
                      <a16:colId xmlns:a16="http://schemas.microsoft.com/office/drawing/2014/main" val="1666833533"/>
                    </a:ext>
                  </a:extLst>
                </a:gridCol>
                <a:gridCol w="995881">
                  <a:extLst>
                    <a:ext uri="{9D8B030D-6E8A-4147-A177-3AD203B41FA5}">
                      <a16:colId xmlns:a16="http://schemas.microsoft.com/office/drawing/2014/main" val="4218589615"/>
                    </a:ext>
                  </a:extLst>
                </a:gridCol>
                <a:gridCol w="1629623">
                  <a:extLst>
                    <a:ext uri="{9D8B030D-6E8A-4147-A177-3AD203B41FA5}">
                      <a16:colId xmlns:a16="http://schemas.microsoft.com/office/drawing/2014/main" val="4099706158"/>
                    </a:ext>
                  </a:extLst>
                </a:gridCol>
              </a:tblGrid>
              <a:tr h="35688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powOf2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powOf2 &lt;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529958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0611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173718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16969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87160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861986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51933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57295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727698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681916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2236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8BE33FA-AA2F-4FD5-2067-BDCBAC8B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99" y="365125"/>
            <a:ext cx="10659701" cy="1325563"/>
          </a:xfrm>
        </p:spPr>
        <p:txBody>
          <a:bodyPr/>
          <a:lstStyle/>
          <a:p>
            <a:pPr algn="just"/>
            <a:r>
              <a:rPr lang="en-US" dirty="0"/>
              <a:t>Tracing a While Loop with a Table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14CFE5-62C6-14EF-DF0C-D66B16B94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734161"/>
              </p:ext>
            </p:extLst>
          </p:nvPr>
        </p:nvGraphicFramePr>
        <p:xfrm>
          <a:off x="694099" y="5085966"/>
          <a:ext cx="6763728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3728">
                  <a:extLst>
                    <a:ext uri="{9D8B030D-6E8A-4147-A177-3AD203B41FA5}">
                      <a16:colId xmlns:a16="http://schemas.microsoft.com/office/drawing/2014/main" val="2414848760"/>
                    </a:ext>
                  </a:extLst>
                </a:gridCol>
              </a:tblGrid>
              <a:tr h="89447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Output:</a:t>
                      </a:r>
                    </a:p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There are _______________ powers of 2 less than 100.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703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53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5C225-2BAE-6610-2AE3-2AAB7AEC9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F890C9-5F6C-0763-94E3-0A9004194421}"/>
              </a:ext>
            </a:extLst>
          </p:cNvPr>
          <p:cNvGraphicFramePr>
            <a:graphicFrameLocks noGrp="1"/>
          </p:cNvGraphicFramePr>
          <p:nvPr/>
        </p:nvGraphicFramePr>
        <p:xfrm>
          <a:off x="7930835" y="1965960"/>
          <a:ext cx="3503691" cy="4014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187">
                  <a:extLst>
                    <a:ext uri="{9D8B030D-6E8A-4147-A177-3AD203B41FA5}">
                      <a16:colId xmlns:a16="http://schemas.microsoft.com/office/drawing/2014/main" val="1666833533"/>
                    </a:ext>
                  </a:extLst>
                </a:gridCol>
                <a:gridCol w="995881">
                  <a:extLst>
                    <a:ext uri="{9D8B030D-6E8A-4147-A177-3AD203B41FA5}">
                      <a16:colId xmlns:a16="http://schemas.microsoft.com/office/drawing/2014/main" val="4218589615"/>
                    </a:ext>
                  </a:extLst>
                </a:gridCol>
                <a:gridCol w="1629623">
                  <a:extLst>
                    <a:ext uri="{9D8B030D-6E8A-4147-A177-3AD203B41FA5}">
                      <a16:colId xmlns:a16="http://schemas.microsoft.com/office/drawing/2014/main" val="4099706158"/>
                    </a:ext>
                  </a:extLst>
                </a:gridCol>
              </a:tblGrid>
              <a:tr h="35688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powOf2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powOf2 &lt;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529958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0611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173718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16969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87160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861986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51933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57295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727698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681916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2236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FF2D581D-F35F-DE58-427B-E8C8A509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99" y="365125"/>
            <a:ext cx="10659701" cy="1325563"/>
          </a:xfrm>
        </p:spPr>
        <p:txBody>
          <a:bodyPr/>
          <a:lstStyle/>
          <a:p>
            <a:pPr algn="just"/>
            <a:r>
              <a:rPr lang="en-US" dirty="0"/>
              <a:t>Tracing a While Loop with a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5EA5E1-E778-A9D2-2B2A-0DC3C8135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11" y="1965960"/>
            <a:ext cx="7075102" cy="324936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732B87-1860-7EF0-1778-0676E1DDF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48124"/>
              </p:ext>
            </p:extLst>
          </p:nvPr>
        </p:nvGraphicFramePr>
        <p:xfrm>
          <a:off x="594511" y="5402837"/>
          <a:ext cx="676372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3728">
                  <a:extLst>
                    <a:ext uri="{9D8B030D-6E8A-4147-A177-3AD203B41FA5}">
                      <a16:colId xmlns:a16="http://schemas.microsoft.com/office/drawing/2014/main" val="2414848760"/>
                    </a:ext>
                  </a:extLst>
                </a:gridCol>
              </a:tblGrid>
              <a:tr h="89447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Output:</a:t>
                      </a:r>
                    </a:p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There are _______________ powers of 2 less than 100.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703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775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408</Words>
  <Application>Microsoft Office PowerPoint</Application>
  <PresentationFormat>Widescreen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Courier New</vt:lpstr>
      <vt:lpstr>Wingdings</vt:lpstr>
      <vt:lpstr>Office Theme</vt:lpstr>
      <vt:lpstr>PowerPoint Presentation</vt:lpstr>
      <vt:lpstr>Loops: Write Once, Repeat Many Times</vt:lpstr>
      <vt:lpstr>While Loop</vt:lpstr>
      <vt:lpstr>Three Parts of a While Loop</vt:lpstr>
      <vt:lpstr>Infinite Loops</vt:lpstr>
      <vt:lpstr>Infinite Loops</vt:lpstr>
      <vt:lpstr>More Infinite Loops</vt:lpstr>
      <vt:lpstr>Tracing a While Loop with a Table</vt:lpstr>
      <vt:lpstr>Tracing a While Loop with a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Gabrielle Baniqued</dc:creator>
  <cp:lastModifiedBy>Gabrielle Baniqued</cp:lastModifiedBy>
  <cp:revision>3</cp:revision>
  <dcterms:created xsi:type="dcterms:W3CDTF">2024-09-11T14:39:52Z</dcterms:created>
  <dcterms:modified xsi:type="dcterms:W3CDTF">2024-11-13T13:44:44Z</dcterms:modified>
</cp:coreProperties>
</file>