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60" r:id="rId5"/>
    <p:sldId id="278" r:id="rId6"/>
    <p:sldId id="279" r:id="rId7"/>
    <p:sldId id="281" r:id="rId8"/>
    <p:sldId id="280" r:id="rId9"/>
    <p:sldId id="282" r:id="rId10"/>
    <p:sldId id="284" r:id="rId11"/>
    <p:sldId id="285" r:id="rId12"/>
    <p:sldId id="286" r:id="rId13"/>
    <p:sldId id="287" r:id="rId14"/>
    <p:sldId id="288" r:id="rId15"/>
    <p:sldId id="289" r:id="rId16"/>
    <p:sldId id="290" r:id="rId17"/>
  </p:sldIdLst>
  <p:sldSz cx="12192000" cy="685800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887D7-4DE8-4601-9A6D-EB878BBD9779}" v="26" dt="2025-03-17T13:19:55.2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15" autoAdjust="0"/>
  </p:normalViewPr>
  <p:slideViewPr>
    <p:cSldViewPr snapToGrid="0">
      <p:cViewPr varScale="1">
        <p:scale>
          <a:sx n="88" d="100"/>
          <a:sy n="88" d="100"/>
        </p:scale>
        <p:origin x="1434"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le Baniqued" userId="b7b29740-ab9b-4aa9-bebc-9458da6d998b" providerId="ADAL" clId="{26C39AAE-324E-4D1C-89D4-5E27DB135D31}"/>
    <pc:docChg chg="custSel modSld">
      <pc:chgData name="Gabrielle Baniqued" userId="b7b29740-ab9b-4aa9-bebc-9458da6d998b" providerId="ADAL" clId="{26C39AAE-324E-4D1C-89D4-5E27DB135D31}" dt="2025-03-13T16:14:26.240" v="1" actId="478"/>
      <pc:docMkLst>
        <pc:docMk/>
      </pc:docMkLst>
      <pc:sldChg chg="addSp delSp mod">
        <pc:chgData name="Gabrielle Baniqued" userId="b7b29740-ab9b-4aa9-bebc-9458da6d998b" providerId="ADAL" clId="{26C39AAE-324E-4D1C-89D4-5E27DB135D31}" dt="2025-03-13T16:14:26.240" v="1" actId="478"/>
        <pc:sldMkLst>
          <pc:docMk/>
          <pc:sldMk cId="2151108158" sldId="282"/>
        </pc:sldMkLst>
      </pc:sldChg>
    </pc:docChg>
  </pc:docChgLst>
  <pc:docChgLst>
    <pc:chgData name="Gabrielle Baniqued" userId="b7b29740-ab9b-4aa9-bebc-9458da6d998b" providerId="ADAL" clId="{451887D7-4DE8-4601-9A6D-EB878BBD9779}"/>
    <pc:docChg chg="undo custSel addSld modSld">
      <pc:chgData name="Gabrielle Baniqued" userId="b7b29740-ab9b-4aa9-bebc-9458da6d998b" providerId="ADAL" clId="{451887D7-4DE8-4601-9A6D-EB878BBD9779}" dt="2025-03-17T13:20:08.947" v="1228" actId="20577"/>
      <pc:docMkLst>
        <pc:docMk/>
      </pc:docMkLst>
      <pc:sldChg chg="addSp delSp modSp add mod modNotesTx">
        <pc:chgData name="Gabrielle Baniqued" userId="b7b29740-ab9b-4aa9-bebc-9458da6d998b" providerId="ADAL" clId="{451887D7-4DE8-4601-9A6D-EB878BBD9779}" dt="2025-03-17T12:51:49.477" v="797" actId="1076"/>
        <pc:sldMkLst>
          <pc:docMk/>
          <pc:sldMk cId="481567322" sldId="287"/>
        </pc:sldMkLst>
        <pc:spChg chg="mod">
          <ac:chgData name="Gabrielle Baniqued" userId="b7b29740-ab9b-4aa9-bebc-9458da6d998b" providerId="ADAL" clId="{451887D7-4DE8-4601-9A6D-EB878BBD9779}" dt="2025-03-17T12:51:47.591" v="796" actId="255"/>
          <ac:spMkLst>
            <pc:docMk/>
            <pc:sldMk cId="481567322" sldId="287"/>
            <ac:spMk id="4" creationId="{2C566B84-C5CB-35FF-A8A8-AD9EE372463B}"/>
          </ac:spMkLst>
        </pc:spChg>
        <pc:spChg chg="add del mod">
          <ac:chgData name="Gabrielle Baniqued" userId="b7b29740-ab9b-4aa9-bebc-9458da6d998b" providerId="ADAL" clId="{451887D7-4DE8-4601-9A6D-EB878BBD9779}" dt="2025-03-17T12:27:43.861" v="435" actId="2711"/>
          <ac:spMkLst>
            <pc:docMk/>
            <pc:sldMk cId="481567322" sldId="287"/>
            <ac:spMk id="5" creationId="{0EA7A596-AB63-9092-83B7-E0EA3BB3B18B}"/>
          </ac:spMkLst>
        </pc:spChg>
        <pc:spChg chg="mod">
          <ac:chgData name="Gabrielle Baniqued" userId="b7b29740-ab9b-4aa9-bebc-9458da6d998b" providerId="ADAL" clId="{451887D7-4DE8-4601-9A6D-EB878BBD9779}" dt="2025-03-17T12:27:36.511" v="434" actId="20577"/>
          <ac:spMkLst>
            <pc:docMk/>
            <pc:sldMk cId="481567322" sldId="287"/>
            <ac:spMk id="8" creationId="{55CDFDD1-31FD-FC4C-DCFF-9377F8ADF381}"/>
          </ac:spMkLst>
        </pc:spChg>
        <pc:spChg chg="del mod">
          <ac:chgData name="Gabrielle Baniqued" userId="b7b29740-ab9b-4aa9-bebc-9458da6d998b" providerId="ADAL" clId="{451887D7-4DE8-4601-9A6D-EB878BBD9779}" dt="2025-03-17T12:25:59.453" v="58" actId="478"/>
          <ac:spMkLst>
            <pc:docMk/>
            <pc:sldMk cId="481567322" sldId="287"/>
            <ac:spMk id="9" creationId="{2613B723-2957-D841-0765-D392C83055CC}"/>
          </ac:spMkLst>
        </pc:spChg>
        <pc:picChg chg="del">
          <ac:chgData name="Gabrielle Baniqued" userId="b7b29740-ab9b-4aa9-bebc-9458da6d998b" providerId="ADAL" clId="{451887D7-4DE8-4601-9A6D-EB878BBD9779}" dt="2025-03-17T12:22:53.509" v="32" actId="478"/>
          <ac:picMkLst>
            <pc:docMk/>
            <pc:sldMk cId="481567322" sldId="287"/>
            <ac:picMk id="3" creationId="{9CA112FA-D455-D5D3-C9B0-0AA5EFA87C60}"/>
          </ac:picMkLst>
        </pc:picChg>
        <pc:picChg chg="add mod">
          <ac:chgData name="Gabrielle Baniqued" userId="b7b29740-ab9b-4aa9-bebc-9458da6d998b" providerId="ADAL" clId="{451887D7-4DE8-4601-9A6D-EB878BBD9779}" dt="2025-03-17T12:51:49.477" v="797" actId="1076"/>
          <ac:picMkLst>
            <pc:docMk/>
            <pc:sldMk cId="481567322" sldId="287"/>
            <ac:picMk id="6" creationId="{46CCD8D6-302B-C64E-0A8A-DFFE10EE2E7E}"/>
          </ac:picMkLst>
        </pc:picChg>
        <pc:picChg chg="add mod">
          <ac:chgData name="Gabrielle Baniqued" userId="b7b29740-ab9b-4aa9-bebc-9458da6d998b" providerId="ADAL" clId="{451887D7-4DE8-4601-9A6D-EB878BBD9779}" dt="2025-03-17T12:32:15.548" v="439" actId="14100"/>
          <ac:picMkLst>
            <pc:docMk/>
            <pc:sldMk cId="481567322" sldId="287"/>
            <ac:picMk id="1026" creationId="{A521E497-3006-C355-F393-3365CF285E9D}"/>
          </ac:picMkLst>
        </pc:picChg>
      </pc:sldChg>
      <pc:sldChg chg="addSp modSp new mod modAnim modNotesTx">
        <pc:chgData name="Gabrielle Baniqued" userId="b7b29740-ab9b-4aa9-bebc-9458da6d998b" providerId="ADAL" clId="{451887D7-4DE8-4601-9A6D-EB878BBD9779}" dt="2025-03-17T13:19:55.272" v="1189"/>
        <pc:sldMkLst>
          <pc:docMk/>
          <pc:sldMk cId="1371486405" sldId="288"/>
        </pc:sldMkLst>
        <pc:spChg chg="add mod">
          <ac:chgData name="Gabrielle Baniqued" userId="b7b29740-ab9b-4aa9-bebc-9458da6d998b" providerId="ADAL" clId="{451887D7-4DE8-4601-9A6D-EB878BBD9779}" dt="2025-03-17T13:19:52.835" v="1188" actId="207"/>
          <ac:spMkLst>
            <pc:docMk/>
            <pc:sldMk cId="1371486405" sldId="288"/>
            <ac:spMk id="4" creationId="{744A3739-6949-FE5F-17DD-B513C52BED15}"/>
          </ac:spMkLst>
        </pc:spChg>
        <pc:picChg chg="add mod">
          <ac:chgData name="Gabrielle Baniqued" userId="b7b29740-ab9b-4aa9-bebc-9458da6d998b" providerId="ADAL" clId="{451887D7-4DE8-4601-9A6D-EB878BBD9779}" dt="2025-03-17T12:44:02.038" v="788" actId="1076"/>
          <ac:picMkLst>
            <pc:docMk/>
            <pc:sldMk cId="1371486405" sldId="288"/>
            <ac:picMk id="3" creationId="{B62E63EE-C2CA-2B69-6850-9E70D18ADDF8}"/>
          </ac:picMkLst>
        </pc:picChg>
      </pc:sldChg>
      <pc:sldChg chg="addSp delSp modSp add mod modNotesTx">
        <pc:chgData name="Gabrielle Baniqued" userId="b7b29740-ab9b-4aa9-bebc-9458da6d998b" providerId="ADAL" clId="{451887D7-4DE8-4601-9A6D-EB878BBD9779}" dt="2025-03-17T12:53:18.726" v="922" actId="20577"/>
        <pc:sldMkLst>
          <pc:docMk/>
          <pc:sldMk cId="2628866707" sldId="289"/>
        </pc:sldMkLst>
        <pc:picChg chg="del">
          <ac:chgData name="Gabrielle Baniqued" userId="b7b29740-ab9b-4aa9-bebc-9458da6d998b" providerId="ADAL" clId="{451887D7-4DE8-4601-9A6D-EB878BBD9779}" dt="2025-03-17T12:44:48.495" v="790" actId="478"/>
          <ac:picMkLst>
            <pc:docMk/>
            <pc:sldMk cId="2628866707" sldId="289"/>
            <ac:picMk id="3" creationId="{3EDAD056-8485-C673-E665-720648C34A35}"/>
          </ac:picMkLst>
        </pc:picChg>
        <pc:picChg chg="add mod">
          <ac:chgData name="Gabrielle Baniqued" userId="b7b29740-ab9b-4aa9-bebc-9458da6d998b" providerId="ADAL" clId="{451887D7-4DE8-4601-9A6D-EB878BBD9779}" dt="2025-03-17T12:45:00.926" v="793" actId="1076"/>
          <ac:picMkLst>
            <pc:docMk/>
            <pc:sldMk cId="2628866707" sldId="289"/>
            <ac:picMk id="4" creationId="{8D17A7E2-D5A7-A5FD-C009-2419E823F223}"/>
          </ac:picMkLst>
        </pc:picChg>
        <pc:picChg chg="add mod">
          <ac:chgData name="Gabrielle Baniqued" userId="b7b29740-ab9b-4aa9-bebc-9458da6d998b" providerId="ADAL" clId="{451887D7-4DE8-4601-9A6D-EB878BBD9779}" dt="2025-03-17T12:51:40.905" v="795" actId="1076"/>
          <ac:picMkLst>
            <pc:docMk/>
            <pc:sldMk cId="2628866707" sldId="289"/>
            <ac:picMk id="5" creationId="{A81D25A1-2059-E203-9873-07A5995D61B5}"/>
          </ac:picMkLst>
        </pc:picChg>
      </pc:sldChg>
      <pc:sldChg chg="add modNotesTx">
        <pc:chgData name="Gabrielle Baniqued" userId="b7b29740-ab9b-4aa9-bebc-9458da6d998b" providerId="ADAL" clId="{451887D7-4DE8-4601-9A6D-EB878BBD9779}" dt="2025-03-17T13:20:08.947" v="1228" actId="20577"/>
        <pc:sldMkLst>
          <pc:docMk/>
          <pc:sldMk cId="3468859089"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7A03E1E2-7FC7-4A0A-8F12-5EAC63B1D00C}" type="datetimeFigureOut">
              <a:rPr lang="en-US" smtClean="0"/>
              <a:t>3/17/2025</a:t>
            </a:fld>
            <a:endParaRPr lang="en-US"/>
          </a:p>
        </p:txBody>
      </p:sp>
      <p:sp>
        <p:nvSpPr>
          <p:cNvPr id="4" name="Slide Image Placeholder 3"/>
          <p:cNvSpPr>
            <a:spLocks noGrp="1" noRot="1" noChangeAspect="1"/>
          </p:cNvSpPr>
          <p:nvPr>
            <p:ph type="sldImg" idx="2"/>
          </p:nvPr>
        </p:nvSpPr>
        <p:spPr>
          <a:xfrm>
            <a:off x="706438" y="1160463"/>
            <a:ext cx="5572125" cy="3133725"/>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F09B814A-E6F7-4B17-93F5-5DCD3E3634FD}" type="slidenum">
              <a:rPr lang="en-US" smtClean="0"/>
              <a:t>‹#›</a:t>
            </a:fld>
            <a:endParaRPr lang="en-US"/>
          </a:p>
        </p:txBody>
      </p:sp>
    </p:spTree>
    <p:extLst>
      <p:ext uri="{BB962C8B-B14F-4D97-AF65-F5344CB8AC3E}">
        <p14:creationId xmlns:p14="http://schemas.microsoft.com/office/powerpoint/2010/main" val="4287823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Performer.java, what are the fields? What are the methods?</a:t>
            </a:r>
          </a:p>
          <a:p>
            <a:endParaRPr lang="en-US" dirty="0"/>
          </a:p>
        </p:txBody>
      </p:sp>
      <p:sp>
        <p:nvSpPr>
          <p:cNvPr id="4" name="Slide Number Placeholder 3"/>
          <p:cNvSpPr>
            <a:spLocks noGrp="1"/>
          </p:cNvSpPr>
          <p:nvPr>
            <p:ph type="sldNum" sz="quarter" idx="5"/>
          </p:nvPr>
        </p:nvSpPr>
        <p:spPr/>
        <p:txBody>
          <a:bodyPr/>
          <a:lstStyle/>
          <a:p>
            <a:fld id="{F09B814A-E6F7-4B17-93F5-5DCD3E3634FD}" type="slidenum">
              <a:rPr lang="en-US" smtClean="0"/>
              <a:t>4</a:t>
            </a:fld>
            <a:endParaRPr lang="en-US"/>
          </a:p>
        </p:txBody>
      </p:sp>
    </p:spTree>
    <p:extLst>
      <p:ext uri="{BB962C8B-B14F-4D97-AF65-F5344CB8AC3E}">
        <p14:creationId xmlns:p14="http://schemas.microsoft.com/office/powerpoint/2010/main" val="2623041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Performer.java, what are the fields? What are the methods?</a:t>
            </a:r>
          </a:p>
        </p:txBody>
      </p:sp>
      <p:sp>
        <p:nvSpPr>
          <p:cNvPr id="4" name="Slide Number Placeholder 3"/>
          <p:cNvSpPr>
            <a:spLocks noGrp="1"/>
          </p:cNvSpPr>
          <p:nvPr>
            <p:ph type="sldNum" sz="quarter" idx="5"/>
          </p:nvPr>
        </p:nvSpPr>
        <p:spPr/>
        <p:txBody>
          <a:bodyPr/>
          <a:lstStyle/>
          <a:p>
            <a:fld id="{F09B814A-E6F7-4B17-93F5-5DCD3E3634FD}" type="slidenum">
              <a:rPr lang="en-US" smtClean="0"/>
              <a:t>5</a:t>
            </a:fld>
            <a:endParaRPr lang="en-US"/>
          </a:p>
        </p:txBody>
      </p:sp>
    </p:spTree>
    <p:extLst>
      <p:ext uri="{BB962C8B-B14F-4D97-AF65-F5344CB8AC3E}">
        <p14:creationId xmlns:p14="http://schemas.microsoft.com/office/powerpoint/2010/main" val="413021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Annotate what happens with the class as it is (implicit super() call)</a:t>
            </a:r>
          </a:p>
          <a:p>
            <a:endParaRPr lang="en-US" dirty="0"/>
          </a:p>
          <a:p>
            <a:r>
              <a:rPr lang="en-US" dirty="0"/>
              <a:t>What is the result of the Musician(String) constructor? </a:t>
            </a:r>
          </a:p>
          <a:p>
            <a:endParaRPr lang="en-US" dirty="0"/>
          </a:p>
          <a:p>
            <a:r>
              <a:rPr lang="en-US" dirty="0"/>
              <a:t>What if I want to define all the fields of a subclass in one line? (the last line on this slide). Create new constructors.</a:t>
            </a:r>
          </a:p>
          <a:p>
            <a:endParaRPr lang="en-US" dirty="0"/>
          </a:p>
          <a:p>
            <a:endParaRPr lang="en-US" dirty="0"/>
          </a:p>
        </p:txBody>
      </p:sp>
      <p:sp>
        <p:nvSpPr>
          <p:cNvPr id="4" name="Slide Number Placeholder 3"/>
          <p:cNvSpPr>
            <a:spLocks noGrp="1"/>
          </p:cNvSpPr>
          <p:nvPr>
            <p:ph type="sldNum" sz="quarter" idx="5"/>
          </p:nvPr>
        </p:nvSpPr>
        <p:spPr/>
        <p:txBody>
          <a:bodyPr/>
          <a:lstStyle/>
          <a:p>
            <a:fld id="{F09B814A-E6F7-4B17-93F5-5DCD3E3634FD}" type="slidenum">
              <a:rPr lang="en-US" smtClean="0"/>
              <a:t>10</a:t>
            </a:fld>
            <a:endParaRPr lang="en-US"/>
          </a:p>
        </p:txBody>
      </p:sp>
    </p:spTree>
    <p:extLst>
      <p:ext uri="{BB962C8B-B14F-4D97-AF65-F5344CB8AC3E}">
        <p14:creationId xmlns:p14="http://schemas.microsoft.com/office/powerpoint/2010/main" val="148562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inherited, but not directly accessible.</a:t>
            </a:r>
          </a:p>
        </p:txBody>
      </p:sp>
      <p:sp>
        <p:nvSpPr>
          <p:cNvPr id="4" name="Slide Number Placeholder 3"/>
          <p:cNvSpPr>
            <a:spLocks noGrp="1"/>
          </p:cNvSpPr>
          <p:nvPr>
            <p:ph type="sldNum" sz="quarter" idx="5"/>
          </p:nvPr>
        </p:nvSpPr>
        <p:spPr/>
        <p:txBody>
          <a:bodyPr/>
          <a:lstStyle/>
          <a:p>
            <a:fld id="{F09B814A-E6F7-4B17-93F5-5DCD3E3634FD}" type="slidenum">
              <a:rPr lang="en-US" smtClean="0"/>
              <a:t>11</a:t>
            </a:fld>
            <a:endParaRPr lang="en-US"/>
          </a:p>
        </p:txBody>
      </p:sp>
    </p:spTree>
    <p:extLst>
      <p:ext uri="{BB962C8B-B14F-4D97-AF65-F5344CB8AC3E}">
        <p14:creationId xmlns:p14="http://schemas.microsoft.com/office/powerpoint/2010/main" val="1907808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write Musician.java correctly AND write have you try Dancer.java on your own.</a:t>
            </a:r>
          </a:p>
          <a:p>
            <a:endParaRPr lang="en-US" dirty="0"/>
          </a:p>
          <a:p>
            <a:endParaRPr lang="en-US" dirty="0"/>
          </a:p>
        </p:txBody>
      </p:sp>
      <p:sp>
        <p:nvSpPr>
          <p:cNvPr id="4" name="Slide Number Placeholder 3"/>
          <p:cNvSpPr>
            <a:spLocks noGrp="1"/>
          </p:cNvSpPr>
          <p:nvPr>
            <p:ph type="sldNum" sz="quarter" idx="5"/>
          </p:nvPr>
        </p:nvSpPr>
        <p:spPr/>
        <p:txBody>
          <a:bodyPr/>
          <a:lstStyle/>
          <a:p>
            <a:fld id="{F09B814A-E6F7-4B17-93F5-5DCD3E3634FD}" type="slidenum">
              <a:rPr lang="en-US" smtClean="0"/>
              <a:t>12</a:t>
            </a:fld>
            <a:endParaRPr lang="en-US"/>
          </a:p>
        </p:txBody>
      </p:sp>
    </p:spTree>
    <p:extLst>
      <p:ext uri="{BB962C8B-B14F-4D97-AF65-F5344CB8AC3E}">
        <p14:creationId xmlns:p14="http://schemas.microsoft.com/office/powerpoint/2010/main" val="762920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1D85-A755-AC1D-4700-FFF0976FDF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21001D-9A17-E88B-EDD1-24F07895D7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4B0918-F1F0-6F73-A892-39325F8CD6E7}"/>
              </a:ext>
            </a:extLst>
          </p:cNvPr>
          <p:cNvSpPr>
            <a:spLocks noGrp="1"/>
          </p:cNvSpPr>
          <p:nvPr>
            <p:ph type="body" idx="1"/>
          </p:nvPr>
        </p:nvSpPr>
        <p:spPr/>
        <p:txBody>
          <a:bodyPr/>
          <a:lstStyle/>
          <a:p>
            <a:r>
              <a:rPr lang="en-US" dirty="0"/>
              <a:t>Write Dancer.java and BalletDancer.java</a:t>
            </a:r>
          </a:p>
        </p:txBody>
      </p:sp>
      <p:sp>
        <p:nvSpPr>
          <p:cNvPr id="4" name="Slide Number Placeholder 3">
            <a:extLst>
              <a:ext uri="{FF2B5EF4-FFF2-40B4-BE49-F238E27FC236}">
                <a16:creationId xmlns:a16="http://schemas.microsoft.com/office/drawing/2014/main" id="{002908FF-8839-5612-9BCF-3CF8DA171194}"/>
              </a:ext>
            </a:extLst>
          </p:cNvPr>
          <p:cNvSpPr>
            <a:spLocks noGrp="1"/>
          </p:cNvSpPr>
          <p:nvPr>
            <p:ph type="sldNum" sz="quarter" idx="5"/>
          </p:nvPr>
        </p:nvSpPr>
        <p:spPr/>
        <p:txBody>
          <a:bodyPr/>
          <a:lstStyle/>
          <a:p>
            <a:fld id="{F09B814A-E6F7-4B17-93F5-5DCD3E3634FD}" type="slidenum">
              <a:rPr lang="en-US" smtClean="0"/>
              <a:t>13</a:t>
            </a:fld>
            <a:endParaRPr lang="en-US"/>
          </a:p>
        </p:txBody>
      </p:sp>
    </p:spTree>
    <p:extLst>
      <p:ext uri="{BB962C8B-B14F-4D97-AF65-F5344CB8AC3E}">
        <p14:creationId xmlns:p14="http://schemas.microsoft.com/office/powerpoint/2010/main" val="4196466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1DF6-F274-7F72-C14C-75B6EBBC7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3638C6-14C0-8332-9F33-73237C944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DF182D-7330-60F4-6082-1F0458144E2E}"/>
              </a:ext>
            </a:extLst>
          </p:cNvPr>
          <p:cNvSpPr>
            <a:spLocks noGrp="1"/>
          </p:cNvSpPr>
          <p:nvPr>
            <p:ph type="dt" sz="half" idx="10"/>
          </p:nvPr>
        </p:nvSpPr>
        <p:spPr/>
        <p:txBody>
          <a:bodyPr/>
          <a:lstStyle/>
          <a:p>
            <a:fld id="{21B04472-560D-4849-A58D-4C2415D4DAF7}" type="datetimeFigureOut">
              <a:rPr lang="en-US" smtClean="0"/>
              <a:t>3/17/2025</a:t>
            </a:fld>
            <a:endParaRPr lang="en-US"/>
          </a:p>
        </p:txBody>
      </p:sp>
      <p:sp>
        <p:nvSpPr>
          <p:cNvPr id="5" name="Footer Placeholder 4">
            <a:extLst>
              <a:ext uri="{FF2B5EF4-FFF2-40B4-BE49-F238E27FC236}">
                <a16:creationId xmlns:a16="http://schemas.microsoft.com/office/drawing/2014/main" id="{C3C97241-5775-2314-4E26-11F5CF658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5D485-7A5C-3985-FD48-E1AC6F52B31C}"/>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53281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5EC0-B68D-6577-F58F-3BA8E70B2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CD84E-40DF-5C8C-D545-24A2E6E80A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05F09-441D-BCEC-3AED-A46708BF2217}"/>
              </a:ext>
            </a:extLst>
          </p:cNvPr>
          <p:cNvSpPr>
            <a:spLocks noGrp="1"/>
          </p:cNvSpPr>
          <p:nvPr>
            <p:ph type="dt" sz="half" idx="10"/>
          </p:nvPr>
        </p:nvSpPr>
        <p:spPr/>
        <p:txBody>
          <a:bodyPr/>
          <a:lstStyle/>
          <a:p>
            <a:fld id="{21B04472-560D-4849-A58D-4C2415D4DAF7}" type="datetimeFigureOut">
              <a:rPr lang="en-US" smtClean="0"/>
              <a:t>3/17/2025</a:t>
            </a:fld>
            <a:endParaRPr lang="en-US"/>
          </a:p>
        </p:txBody>
      </p:sp>
      <p:sp>
        <p:nvSpPr>
          <p:cNvPr id="5" name="Footer Placeholder 4">
            <a:extLst>
              <a:ext uri="{FF2B5EF4-FFF2-40B4-BE49-F238E27FC236}">
                <a16:creationId xmlns:a16="http://schemas.microsoft.com/office/drawing/2014/main" id="{9B509E7C-03E9-F373-E9F2-48F2D26E7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AD823-4244-AAFB-2E77-3D65E2209B1E}"/>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403484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158B0-3EEB-A978-3395-F4221A6ADC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B72E9E-659B-6584-B025-09A6C9674A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8B0E-A264-ADAF-374B-0E3CFA689FEB}"/>
              </a:ext>
            </a:extLst>
          </p:cNvPr>
          <p:cNvSpPr>
            <a:spLocks noGrp="1"/>
          </p:cNvSpPr>
          <p:nvPr>
            <p:ph type="dt" sz="half" idx="10"/>
          </p:nvPr>
        </p:nvSpPr>
        <p:spPr/>
        <p:txBody>
          <a:bodyPr/>
          <a:lstStyle/>
          <a:p>
            <a:fld id="{21B04472-560D-4849-A58D-4C2415D4DAF7}" type="datetimeFigureOut">
              <a:rPr lang="en-US" smtClean="0"/>
              <a:t>3/17/2025</a:t>
            </a:fld>
            <a:endParaRPr lang="en-US"/>
          </a:p>
        </p:txBody>
      </p:sp>
      <p:sp>
        <p:nvSpPr>
          <p:cNvPr id="5" name="Footer Placeholder 4">
            <a:extLst>
              <a:ext uri="{FF2B5EF4-FFF2-40B4-BE49-F238E27FC236}">
                <a16:creationId xmlns:a16="http://schemas.microsoft.com/office/drawing/2014/main" id="{6098F9CF-45D5-FED8-24AB-B5E7BF084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79ADEF-2714-D1DF-9E55-A2B44B6C799C}"/>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417379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7083-6EE2-EC8A-2286-8A965C2CF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E7E0E-8D81-6399-505F-7A8C2F6C01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D7B8B-5CC3-EAB9-C52A-B69784EF66BF}"/>
              </a:ext>
            </a:extLst>
          </p:cNvPr>
          <p:cNvSpPr>
            <a:spLocks noGrp="1"/>
          </p:cNvSpPr>
          <p:nvPr>
            <p:ph type="dt" sz="half" idx="10"/>
          </p:nvPr>
        </p:nvSpPr>
        <p:spPr/>
        <p:txBody>
          <a:bodyPr/>
          <a:lstStyle/>
          <a:p>
            <a:fld id="{21B04472-560D-4849-A58D-4C2415D4DAF7}" type="datetimeFigureOut">
              <a:rPr lang="en-US" smtClean="0"/>
              <a:t>3/17/2025</a:t>
            </a:fld>
            <a:endParaRPr lang="en-US"/>
          </a:p>
        </p:txBody>
      </p:sp>
      <p:sp>
        <p:nvSpPr>
          <p:cNvPr id="5" name="Footer Placeholder 4">
            <a:extLst>
              <a:ext uri="{FF2B5EF4-FFF2-40B4-BE49-F238E27FC236}">
                <a16:creationId xmlns:a16="http://schemas.microsoft.com/office/drawing/2014/main" id="{5646A0D5-959C-7C4D-25A7-826F3C905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697F2-9E70-B670-F08A-118488D33C2B}"/>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14126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358D-D18D-01E4-B9A9-FFAEE0EA8F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95167E-6420-61BF-F110-8BD001D0FB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EAE40A-9F7B-7C93-629E-F100AA5034D4}"/>
              </a:ext>
            </a:extLst>
          </p:cNvPr>
          <p:cNvSpPr>
            <a:spLocks noGrp="1"/>
          </p:cNvSpPr>
          <p:nvPr>
            <p:ph type="dt" sz="half" idx="10"/>
          </p:nvPr>
        </p:nvSpPr>
        <p:spPr/>
        <p:txBody>
          <a:bodyPr/>
          <a:lstStyle/>
          <a:p>
            <a:fld id="{21B04472-560D-4849-A58D-4C2415D4DAF7}" type="datetimeFigureOut">
              <a:rPr lang="en-US" smtClean="0"/>
              <a:t>3/17/2025</a:t>
            </a:fld>
            <a:endParaRPr lang="en-US"/>
          </a:p>
        </p:txBody>
      </p:sp>
      <p:sp>
        <p:nvSpPr>
          <p:cNvPr id="5" name="Footer Placeholder 4">
            <a:extLst>
              <a:ext uri="{FF2B5EF4-FFF2-40B4-BE49-F238E27FC236}">
                <a16:creationId xmlns:a16="http://schemas.microsoft.com/office/drawing/2014/main" id="{F7BC01BE-8A69-390D-E74C-5882A3D31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2321A-8103-E2A0-4C4E-2FE7A3437A6A}"/>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72496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D60-3E07-9F62-376D-A508EBE49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16B08A-9ABF-4CD2-6E83-13918FFC5D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294DEE-71CA-E626-4198-CA0A30BA8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B581C4-9BA8-BDA0-B461-E85BF733CBC0}"/>
              </a:ext>
            </a:extLst>
          </p:cNvPr>
          <p:cNvSpPr>
            <a:spLocks noGrp="1"/>
          </p:cNvSpPr>
          <p:nvPr>
            <p:ph type="dt" sz="half" idx="10"/>
          </p:nvPr>
        </p:nvSpPr>
        <p:spPr/>
        <p:txBody>
          <a:bodyPr/>
          <a:lstStyle/>
          <a:p>
            <a:fld id="{21B04472-560D-4849-A58D-4C2415D4DAF7}" type="datetimeFigureOut">
              <a:rPr lang="en-US" smtClean="0"/>
              <a:t>3/17/2025</a:t>
            </a:fld>
            <a:endParaRPr lang="en-US"/>
          </a:p>
        </p:txBody>
      </p:sp>
      <p:sp>
        <p:nvSpPr>
          <p:cNvPr id="6" name="Footer Placeholder 5">
            <a:extLst>
              <a:ext uri="{FF2B5EF4-FFF2-40B4-BE49-F238E27FC236}">
                <a16:creationId xmlns:a16="http://schemas.microsoft.com/office/drawing/2014/main" id="{571C74D0-6C9D-C6C4-8DE5-D31F751B7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E1E53-C4AB-65CA-72B7-B6A105D22A3F}"/>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185625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1A7A-B2AA-64D2-23FA-A591CF820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5FCE4D-68E6-48E7-D5B9-84A4CCCFF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583BE6-1966-9B14-0CF2-6DE64F871C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31AB41-D4C5-690C-2D7B-1263AD5934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4F4B7-8C48-2C66-10F0-3EB0050C0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7A4DC-0352-5A80-1C48-DEEAE02AB0A6}"/>
              </a:ext>
            </a:extLst>
          </p:cNvPr>
          <p:cNvSpPr>
            <a:spLocks noGrp="1"/>
          </p:cNvSpPr>
          <p:nvPr>
            <p:ph type="dt" sz="half" idx="10"/>
          </p:nvPr>
        </p:nvSpPr>
        <p:spPr/>
        <p:txBody>
          <a:bodyPr/>
          <a:lstStyle/>
          <a:p>
            <a:fld id="{21B04472-560D-4849-A58D-4C2415D4DAF7}" type="datetimeFigureOut">
              <a:rPr lang="en-US" smtClean="0"/>
              <a:t>3/17/2025</a:t>
            </a:fld>
            <a:endParaRPr lang="en-US"/>
          </a:p>
        </p:txBody>
      </p:sp>
      <p:sp>
        <p:nvSpPr>
          <p:cNvPr id="8" name="Footer Placeholder 7">
            <a:extLst>
              <a:ext uri="{FF2B5EF4-FFF2-40B4-BE49-F238E27FC236}">
                <a16:creationId xmlns:a16="http://schemas.microsoft.com/office/drawing/2014/main" id="{3A29A9B0-C939-E2F8-FF56-AC759C3A4E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9AF230-10CD-C137-981C-5160C2A410B0}"/>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14926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F608-472E-F00B-4B5B-D230FF6078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F7D6E3-BB2A-A2B7-43DB-4796FB7FFE54}"/>
              </a:ext>
            </a:extLst>
          </p:cNvPr>
          <p:cNvSpPr>
            <a:spLocks noGrp="1"/>
          </p:cNvSpPr>
          <p:nvPr>
            <p:ph type="dt" sz="half" idx="10"/>
          </p:nvPr>
        </p:nvSpPr>
        <p:spPr/>
        <p:txBody>
          <a:bodyPr/>
          <a:lstStyle/>
          <a:p>
            <a:fld id="{21B04472-560D-4849-A58D-4C2415D4DAF7}" type="datetimeFigureOut">
              <a:rPr lang="en-US" smtClean="0"/>
              <a:t>3/17/2025</a:t>
            </a:fld>
            <a:endParaRPr lang="en-US"/>
          </a:p>
        </p:txBody>
      </p:sp>
      <p:sp>
        <p:nvSpPr>
          <p:cNvPr id="4" name="Footer Placeholder 3">
            <a:extLst>
              <a:ext uri="{FF2B5EF4-FFF2-40B4-BE49-F238E27FC236}">
                <a16:creationId xmlns:a16="http://schemas.microsoft.com/office/drawing/2014/main" id="{11751CF5-E9AB-5747-BFDC-EFA27398E7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8678C6-ADB4-F274-B535-9E78A8906E05}"/>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70152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11155-7599-03D8-1AB2-45E2AE9316A5}"/>
              </a:ext>
            </a:extLst>
          </p:cNvPr>
          <p:cNvSpPr>
            <a:spLocks noGrp="1"/>
          </p:cNvSpPr>
          <p:nvPr>
            <p:ph type="dt" sz="half" idx="10"/>
          </p:nvPr>
        </p:nvSpPr>
        <p:spPr/>
        <p:txBody>
          <a:bodyPr/>
          <a:lstStyle/>
          <a:p>
            <a:fld id="{21B04472-560D-4849-A58D-4C2415D4DAF7}" type="datetimeFigureOut">
              <a:rPr lang="en-US" smtClean="0"/>
              <a:t>3/17/2025</a:t>
            </a:fld>
            <a:endParaRPr lang="en-US"/>
          </a:p>
        </p:txBody>
      </p:sp>
      <p:sp>
        <p:nvSpPr>
          <p:cNvPr id="3" name="Footer Placeholder 2">
            <a:extLst>
              <a:ext uri="{FF2B5EF4-FFF2-40B4-BE49-F238E27FC236}">
                <a16:creationId xmlns:a16="http://schemas.microsoft.com/office/drawing/2014/main" id="{F0360D78-3D68-8189-285B-3F81F2698D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C33EF1-A74E-5430-91EF-699AC354865C}"/>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87312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8EAE-212C-59CE-32A3-C93EDA0F8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CDB5B9-523E-2AA5-3A79-5D34CCDF9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F0795A-1EE9-ACA9-65F8-C9FF30B91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102F9-DE04-AD4B-5FF4-F326547F80C8}"/>
              </a:ext>
            </a:extLst>
          </p:cNvPr>
          <p:cNvSpPr>
            <a:spLocks noGrp="1"/>
          </p:cNvSpPr>
          <p:nvPr>
            <p:ph type="dt" sz="half" idx="10"/>
          </p:nvPr>
        </p:nvSpPr>
        <p:spPr/>
        <p:txBody>
          <a:bodyPr/>
          <a:lstStyle/>
          <a:p>
            <a:fld id="{21B04472-560D-4849-A58D-4C2415D4DAF7}" type="datetimeFigureOut">
              <a:rPr lang="en-US" smtClean="0"/>
              <a:t>3/17/2025</a:t>
            </a:fld>
            <a:endParaRPr lang="en-US"/>
          </a:p>
        </p:txBody>
      </p:sp>
      <p:sp>
        <p:nvSpPr>
          <p:cNvPr id="6" name="Footer Placeholder 5">
            <a:extLst>
              <a:ext uri="{FF2B5EF4-FFF2-40B4-BE49-F238E27FC236}">
                <a16:creationId xmlns:a16="http://schemas.microsoft.com/office/drawing/2014/main" id="{E0057911-F183-2967-7A86-31862D9FB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4D0CB-0CC5-A68F-1E27-8EBCBCF77D8A}"/>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10870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6B02-9D47-8440-F6C6-84CE77101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13158B-3BE9-CF63-4EE7-7BCC7016A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1508D2-34E7-DB69-F932-D48D94058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27161-8584-1875-00F5-09B3CF0B00BF}"/>
              </a:ext>
            </a:extLst>
          </p:cNvPr>
          <p:cNvSpPr>
            <a:spLocks noGrp="1"/>
          </p:cNvSpPr>
          <p:nvPr>
            <p:ph type="dt" sz="half" idx="10"/>
          </p:nvPr>
        </p:nvSpPr>
        <p:spPr/>
        <p:txBody>
          <a:bodyPr/>
          <a:lstStyle/>
          <a:p>
            <a:fld id="{21B04472-560D-4849-A58D-4C2415D4DAF7}" type="datetimeFigureOut">
              <a:rPr lang="en-US" smtClean="0"/>
              <a:t>3/17/2025</a:t>
            </a:fld>
            <a:endParaRPr lang="en-US"/>
          </a:p>
        </p:txBody>
      </p:sp>
      <p:sp>
        <p:nvSpPr>
          <p:cNvPr id="6" name="Footer Placeholder 5">
            <a:extLst>
              <a:ext uri="{FF2B5EF4-FFF2-40B4-BE49-F238E27FC236}">
                <a16:creationId xmlns:a16="http://schemas.microsoft.com/office/drawing/2014/main" id="{D3495A1A-3B8A-6B87-133B-1A48A0703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698650-EFF7-606F-AA53-56E929BFAA9E}"/>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55403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E657F1-4E2E-43CE-A46D-7C2AC52694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D332FD-15D9-FD17-EB1D-71204E4157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21825-D876-FA9B-D803-BC3EDB74E6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B04472-560D-4849-A58D-4C2415D4DAF7}" type="datetimeFigureOut">
              <a:rPr lang="en-US" smtClean="0"/>
              <a:t>3/17/2025</a:t>
            </a:fld>
            <a:endParaRPr lang="en-US"/>
          </a:p>
        </p:txBody>
      </p:sp>
      <p:sp>
        <p:nvSpPr>
          <p:cNvPr id="5" name="Footer Placeholder 4">
            <a:extLst>
              <a:ext uri="{FF2B5EF4-FFF2-40B4-BE49-F238E27FC236}">
                <a16:creationId xmlns:a16="http://schemas.microsoft.com/office/drawing/2014/main" id="{2F4DF696-CE7A-301B-8543-7C2B4998A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2FA894-E1DF-B66D-69CA-657582FD6F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69C0E6-B288-4D01-9228-4C6A7F3E3410}" type="slidenum">
              <a:rPr lang="en-US" smtClean="0"/>
              <a:t>‹#›</a:t>
            </a:fld>
            <a:endParaRPr lang="en-US"/>
          </a:p>
        </p:txBody>
      </p:sp>
    </p:spTree>
    <p:extLst>
      <p:ext uri="{BB962C8B-B14F-4D97-AF65-F5344CB8AC3E}">
        <p14:creationId xmlns:p14="http://schemas.microsoft.com/office/powerpoint/2010/main" val="50340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4D358F0-48C5-17E4-D233-46359AB3075C}"/>
              </a:ext>
            </a:extLst>
          </p:cNvPr>
          <p:cNvSpPr/>
          <p:nvPr/>
        </p:nvSpPr>
        <p:spPr>
          <a:xfrm>
            <a:off x="1012479" y="2679826"/>
            <a:ext cx="10167042" cy="398352"/>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Unit 9: Inheritance</a:t>
            </a:r>
          </a:p>
        </p:txBody>
      </p:sp>
      <p:sp>
        <p:nvSpPr>
          <p:cNvPr id="11" name="Text Box 34">
            <a:extLst>
              <a:ext uri="{FF2B5EF4-FFF2-40B4-BE49-F238E27FC236}">
                <a16:creationId xmlns:a16="http://schemas.microsoft.com/office/drawing/2014/main" id="{9883180C-015E-DA1F-2E54-929D4A8D6265}"/>
              </a:ext>
            </a:extLst>
          </p:cNvPr>
          <p:cNvSpPr txBox="1">
            <a:spLocks noChangeArrowheads="1"/>
          </p:cNvSpPr>
          <p:nvPr/>
        </p:nvSpPr>
        <p:spPr bwMode="auto">
          <a:xfrm>
            <a:off x="5800085" y="3005914"/>
            <a:ext cx="591830" cy="84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dirty="0"/>
              <a:t> </a:t>
            </a:r>
            <a:r>
              <a:rPr lang="en-US" altLang="en-US" sz="3600" dirty="0">
                <a:sym typeface="Wingdings" panose="05000000000000000000" pitchFamily="2" charset="2"/>
              </a:rPr>
              <a:t></a:t>
            </a:r>
            <a:endParaRPr lang="en-US" altLang="en-US" dirty="0"/>
          </a:p>
        </p:txBody>
      </p:sp>
      <p:sp>
        <p:nvSpPr>
          <p:cNvPr id="14" name="TextBox 13">
            <a:extLst>
              <a:ext uri="{FF2B5EF4-FFF2-40B4-BE49-F238E27FC236}">
                <a16:creationId xmlns:a16="http://schemas.microsoft.com/office/drawing/2014/main" id="{D79B9139-3E60-7CB7-9396-6C42BF8A9AB9}"/>
              </a:ext>
            </a:extLst>
          </p:cNvPr>
          <p:cNvSpPr txBox="1"/>
          <p:nvPr/>
        </p:nvSpPr>
        <p:spPr>
          <a:xfrm>
            <a:off x="294407" y="5980744"/>
            <a:ext cx="1461965" cy="523220"/>
          </a:xfrm>
          <a:prstGeom prst="rect">
            <a:avLst/>
          </a:prstGeom>
          <a:noFill/>
        </p:spPr>
        <p:txBody>
          <a:bodyPr wrap="square">
            <a:spAutoFit/>
          </a:bodyPr>
          <a:lstStyle/>
          <a:p>
            <a:r>
              <a:rPr lang="en-US" sz="1400">
                <a:solidFill>
                  <a:schemeClr val="tx1"/>
                </a:solidFill>
              </a:rPr>
              <a:t>AP CS A</a:t>
            </a:r>
          </a:p>
          <a:p>
            <a:r>
              <a:rPr lang="en-US" sz="1400"/>
              <a:t>Ms. Baniqued</a:t>
            </a:r>
            <a:endParaRPr lang="en-US" sz="1400">
              <a:solidFill>
                <a:schemeClr val="tx1"/>
              </a:solidFill>
            </a:endParaRPr>
          </a:p>
        </p:txBody>
      </p:sp>
    </p:spTree>
    <p:extLst>
      <p:ext uri="{BB962C8B-B14F-4D97-AF65-F5344CB8AC3E}">
        <p14:creationId xmlns:p14="http://schemas.microsoft.com/office/powerpoint/2010/main" val="147849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C6CD3-73B0-F990-E8C4-4A5C5FCDC658}"/>
            </a:ext>
          </a:extLst>
        </p:cNvPr>
        <p:cNvGrpSpPr/>
        <p:nvPr/>
      </p:nvGrpSpPr>
      <p:grpSpPr>
        <a:xfrm>
          <a:off x="0" y="0"/>
          <a:ext cx="0" cy="0"/>
          <a:chOff x="0" y="0"/>
          <a:chExt cx="0" cy="0"/>
        </a:xfrm>
      </p:grpSpPr>
      <p:sp>
        <p:nvSpPr>
          <p:cNvPr id="4" name="Content Placeholder 2">
            <a:extLst>
              <a:ext uri="{FF2B5EF4-FFF2-40B4-BE49-F238E27FC236}">
                <a16:creationId xmlns:a16="http://schemas.microsoft.com/office/drawing/2014/main" id="{2C566B84-C5CB-35FF-A8A8-AD9EE372463B}"/>
              </a:ext>
            </a:extLst>
          </p:cNvPr>
          <p:cNvSpPr txBox="1">
            <a:spLocks/>
          </p:cNvSpPr>
          <p:nvPr/>
        </p:nvSpPr>
        <p:spPr>
          <a:xfrm>
            <a:off x="774700" y="582510"/>
            <a:ext cx="10759067" cy="6493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500" dirty="0"/>
              <a:t>Constructors are </a:t>
            </a:r>
            <a:r>
              <a:rPr lang="en-US" sz="2500" b="1" dirty="0"/>
              <a:t>not</a:t>
            </a:r>
            <a:r>
              <a:rPr lang="en-US" sz="2500" dirty="0"/>
              <a:t> inherited.</a:t>
            </a:r>
          </a:p>
        </p:txBody>
      </p:sp>
      <p:sp>
        <p:nvSpPr>
          <p:cNvPr id="5" name="Content Placeholder 2">
            <a:extLst>
              <a:ext uri="{FF2B5EF4-FFF2-40B4-BE49-F238E27FC236}">
                <a16:creationId xmlns:a16="http://schemas.microsoft.com/office/drawing/2014/main" id="{0EA7A596-AB63-9092-83B7-E0EA3BB3B18B}"/>
              </a:ext>
            </a:extLst>
          </p:cNvPr>
          <p:cNvSpPr txBox="1">
            <a:spLocks/>
          </p:cNvSpPr>
          <p:nvPr/>
        </p:nvSpPr>
        <p:spPr>
          <a:xfrm>
            <a:off x="774700" y="3213099"/>
            <a:ext cx="10759067" cy="477157"/>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3000" dirty="0"/>
              <a:t>Consider the following instances of </a:t>
            </a:r>
            <a:r>
              <a:rPr lang="en-US" sz="3000" dirty="0">
                <a:latin typeface="Courier New" panose="02070309020205020404" pitchFamily="49" charset="0"/>
                <a:cs typeface="Courier New" panose="02070309020205020404" pitchFamily="49" charset="0"/>
              </a:rPr>
              <a:t>Performer</a:t>
            </a:r>
            <a:r>
              <a:rPr lang="en-US" sz="3000" dirty="0"/>
              <a:t> and </a:t>
            </a:r>
            <a:r>
              <a:rPr lang="en-US" sz="3000" dirty="0">
                <a:latin typeface="Courier New" panose="02070309020205020404" pitchFamily="49" charset="0"/>
                <a:cs typeface="Courier New" panose="02070309020205020404" pitchFamily="49" charset="0"/>
              </a:rPr>
              <a:t>Musician</a:t>
            </a:r>
            <a:r>
              <a:rPr lang="en-US" sz="3000" dirty="0"/>
              <a:t>. Which Constructor calls are valid or invalid?</a:t>
            </a:r>
          </a:p>
        </p:txBody>
      </p:sp>
      <p:sp>
        <p:nvSpPr>
          <p:cNvPr id="8" name="Content Placeholder 2">
            <a:extLst>
              <a:ext uri="{FF2B5EF4-FFF2-40B4-BE49-F238E27FC236}">
                <a16:creationId xmlns:a16="http://schemas.microsoft.com/office/drawing/2014/main" id="{55CDFDD1-31FD-FC4C-DCFF-9377F8ADF381}"/>
              </a:ext>
            </a:extLst>
          </p:cNvPr>
          <p:cNvSpPr txBox="1">
            <a:spLocks/>
          </p:cNvSpPr>
          <p:nvPr/>
        </p:nvSpPr>
        <p:spPr>
          <a:xfrm>
            <a:off x="800099" y="3581400"/>
            <a:ext cx="10759067" cy="26940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a:latin typeface="Courier New" panose="02070309020205020404" pitchFamily="49" charset="0"/>
                <a:cs typeface="Courier New" panose="02070309020205020404" pitchFamily="49" charset="0"/>
              </a:rPr>
              <a:t>Performer </a:t>
            </a:r>
            <a:r>
              <a:rPr lang="en-US" sz="1600" dirty="0" err="1">
                <a:latin typeface="Courier New" panose="02070309020205020404" pitchFamily="49" charset="0"/>
                <a:cs typeface="Courier New" panose="02070309020205020404" pitchFamily="49" charset="0"/>
              </a:rPr>
              <a:t>james</a:t>
            </a:r>
            <a:r>
              <a:rPr lang="en-US" sz="1600" dirty="0">
                <a:latin typeface="Courier New" panose="02070309020205020404" pitchFamily="49" charset="0"/>
                <a:cs typeface="Courier New" panose="02070309020205020404" pitchFamily="49" charset="0"/>
              </a:rPr>
              <a:t> = new Performer();</a:t>
            </a:r>
          </a:p>
          <a:p>
            <a:pPr marL="0" indent="0" algn="just">
              <a:buFont typeface="Arial" panose="020B0604020202020204" pitchFamily="34" charset="0"/>
              <a:buNone/>
            </a:pPr>
            <a:r>
              <a:rPr lang="en-US" sz="1600" dirty="0">
                <a:latin typeface="Courier New" panose="02070309020205020404" pitchFamily="49" charset="0"/>
                <a:cs typeface="Courier New" panose="02070309020205020404" pitchFamily="49" charset="0"/>
              </a:rPr>
              <a:t>Musician </a:t>
            </a:r>
            <a:r>
              <a:rPr lang="en-US" sz="1600" dirty="0" err="1">
                <a:latin typeface="Courier New" panose="02070309020205020404" pitchFamily="49" charset="0"/>
                <a:cs typeface="Courier New" panose="02070309020205020404" pitchFamily="49" charset="0"/>
              </a:rPr>
              <a:t>lisa</a:t>
            </a:r>
            <a:r>
              <a:rPr lang="en-US" sz="1600" dirty="0">
                <a:latin typeface="Courier New" panose="02070309020205020404" pitchFamily="49" charset="0"/>
                <a:cs typeface="Courier New" panose="02070309020205020404" pitchFamily="49" charset="0"/>
              </a:rPr>
              <a:t> = new Musician();</a:t>
            </a:r>
          </a:p>
          <a:p>
            <a:pPr marL="0" indent="0" algn="just">
              <a:buFont typeface="Arial" panose="020B0604020202020204" pitchFamily="34" charset="0"/>
              <a:buNone/>
            </a:pPr>
            <a:r>
              <a:rPr lang="en-US" sz="1600" dirty="0">
                <a:latin typeface="Courier New" panose="02070309020205020404" pitchFamily="49" charset="0"/>
                <a:cs typeface="Courier New" panose="02070309020205020404" pitchFamily="49" charset="0"/>
              </a:rPr>
              <a:t>Performer </a:t>
            </a:r>
            <a:r>
              <a:rPr lang="en-US" sz="1600" dirty="0" err="1">
                <a:latin typeface="Courier New" panose="02070309020205020404" pitchFamily="49" charset="0"/>
                <a:cs typeface="Courier New" panose="02070309020205020404" pitchFamily="49" charset="0"/>
              </a:rPr>
              <a:t>james</a:t>
            </a:r>
            <a:r>
              <a:rPr lang="en-US" sz="1600" dirty="0">
                <a:latin typeface="Courier New" panose="02070309020205020404" pitchFamily="49" charset="0"/>
                <a:cs typeface="Courier New" panose="02070309020205020404" pitchFamily="49" charset="0"/>
              </a:rPr>
              <a:t> = new Performer(“James”, 19);</a:t>
            </a:r>
          </a:p>
          <a:p>
            <a:pPr marL="0" indent="0" algn="just">
              <a:buFont typeface="Arial" panose="020B0604020202020204" pitchFamily="34" charset="0"/>
              <a:buNone/>
            </a:pPr>
            <a:r>
              <a:rPr lang="en-US" sz="1600" dirty="0">
                <a:latin typeface="Courier New" panose="02070309020205020404" pitchFamily="49" charset="0"/>
                <a:cs typeface="Courier New" panose="02070309020205020404" pitchFamily="49" charset="0"/>
              </a:rPr>
              <a:t>Musician </a:t>
            </a:r>
            <a:r>
              <a:rPr lang="en-US" sz="1600" dirty="0" err="1">
                <a:latin typeface="Courier New" panose="02070309020205020404" pitchFamily="49" charset="0"/>
                <a:cs typeface="Courier New" panose="02070309020205020404" pitchFamily="49" charset="0"/>
              </a:rPr>
              <a:t>lisa</a:t>
            </a:r>
            <a:r>
              <a:rPr lang="en-US" sz="1600" dirty="0">
                <a:latin typeface="Courier New" panose="02070309020205020404" pitchFamily="49" charset="0"/>
                <a:cs typeface="Courier New" panose="02070309020205020404" pitchFamily="49" charset="0"/>
              </a:rPr>
              <a:t> = new Musician(“Lisa”, 20);</a:t>
            </a:r>
          </a:p>
          <a:p>
            <a:pPr marL="0" indent="0" algn="just">
              <a:buFont typeface="Arial" panose="020B0604020202020204" pitchFamily="34" charset="0"/>
              <a:buNone/>
            </a:pPr>
            <a:r>
              <a:rPr lang="en-US" sz="1600" dirty="0">
                <a:latin typeface="Courier New" panose="02070309020205020404" pitchFamily="49" charset="0"/>
                <a:cs typeface="Courier New" panose="02070309020205020404" pitchFamily="49" charset="0"/>
              </a:rPr>
              <a:t>Musician </a:t>
            </a:r>
            <a:r>
              <a:rPr lang="en-US" sz="1600" dirty="0" err="1">
                <a:latin typeface="Courier New" panose="02070309020205020404" pitchFamily="49" charset="0"/>
                <a:cs typeface="Courier New" panose="02070309020205020404" pitchFamily="49" charset="0"/>
              </a:rPr>
              <a:t>lisa</a:t>
            </a:r>
            <a:r>
              <a:rPr lang="en-US" sz="1600" dirty="0">
                <a:latin typeface="Courier New" panose="02070309020205020404" pitchFamily="49" charset="0"/>
                <a:cs typeface="Courier New" panose="02070309020205020404" pitchFamily="49" charset="0"/>
              </a:rPr>
              <a:t> = new Musician(“Saxophone”);</a:t>
            </a:r>
          </a:p>
          <a:p>
            <a:pPr marL="0" indent="0" algn="just">
              <a:buFont typeface="Arial" panose="020B0604020202020204" pitchFamily="34" charset="0"/>
              <a:buNone/>
            </a:pPr>
            <a:r>
              <a:rPr lang="en-US" sz="1600" dirty="0">
                <a:latin typeface="Courier New" panose="02070309020205020404" pitchFamily="49" charset="0"/>
                <a:cs typeface="Courier New" panose="02070309020205020404" pitchFamily="49" charset="0"/>
              </a:rPr>
              <a:t>Performer </a:t>
            </a:r>
            <a:r>
              <a:rPr lang="en-US" sz="1600" dirty="0" err="1">
                <a:latin typeface="Courier New" panose="02070309020205020404" pitchFamily="49" charset="0"/>
                <a:cs typeface="Courier New" panose="02070309020205020404" pitchFamily="49" charset="0"/>
              </a:rPr>
              <a:t>james</a:t>
            </a:r>
            <a:r>
              <a:rPr lang="en-US" sz="1600" dirty="0">
                <a:latin typeface="Courier New" panose="02070309020205020404" pitchFamily="49" charset="0"/>
                <a:cs typeface="Courier New" panose="02070309020205020404" pitchFamily="49" charset="0"/>
              </a:rPr>
              <a:t> = new Performer(“Trumpet”);</a:t>
            </a:r>
          </a:p>
          <a:p>
            <a:pPr marL="0" indent="0" algn="just">
              <a:buFont typeface="Arial" panose="020B0604020202020204" pitchFamily="34" charset="0"/>
              <a:buNone/>
            </a:pPr>
            <a:r>
              <a:rPr lang="en-US" sz="1600" dirty="0">
                <a:latin typeface="Courier New" panose="02070309020205020404" pitchFamily="49" charset="0"/>
                <a:cs typeface="Courier New" panose="02070309020205020404" pitchFamily="49" charset="0"/>
              </a:rPr>
              <a:t>Musician </a:t>
            </a:r>
            <a:r>
              <a:rPr lang="en-US" sz="1600" dirty="0" err="1">
                <a:latin typeface="Courier New" panose="02070309020205020404" pitchFamily="49" charset="0"/>
                <a:cs typeface="Courier New" panose="02070309020205020404" pitchFamily="49" charset="0"/>
              </a:rPr>
              <a:t>lisa</a:t>
            </a:r>
            <a:r>
              <a:rPr lang="en-US" sz="1600" dirty="0">
                <a:latin typeface="Courier New" panose="02070309020205020404" pitchFamily="49" charset="0"/>
                <a:cs typeface="Courier New" panose="02070309020205020404" pitchFamily="49" charset="0"/>
              </a:rPr>
              <a:t> = new Musician(“Lisa”, 20, “Saxophone”); </a:t>
            </a:r>
          </a:p>
        </p:txBody>
      </p:sp>
      <p:pic>
        <p:nvPicPr>
          <p:cNvPr id="6" name="Picture 5">
            <a:extLst>
              <a:ext uri="{FF2B5EF4-FFF2-40B4-BE49-F238E27FC236}">
                <a16:creationId xmlns:a16="http://schemas.microsoft.com/office/drawing/2014/main" id="{46CCD8D6-302B-C64E-0A8A-DFFE10EE2E7E}"/>
              </a:ext>
            </a:extLst>
          </p:cNvPr>
          <p:cNvPicPr>
            <a:picLocks noChangeAspect="1"/>
          </p:cNvPicPr>
          <p:nvPr/>
        </p:nvPicPr>
        <p:blipFill>
          <a:blip r:embed="rId3"/>
          <a:stretch>
            <a:fillRect/>
          </a:stretch>
        </p:blipFill>
        <p:spPr>
          <a:xfrm>
            <a:off x="774700" y="1172539"/>
            <a:ext cx="11042966" cy="1731620"/>
          </a:xfrm>
          <a:prstGeom prst="rect">
            <a:avLst/>
          </a:prstGeom>
        </p:spPr>
      </p:pic>
      <p:pic>
        <p:nvPicPr>
          <p:cNvPr id="1026" name="Picture 2" descr="JGrasp icon in iOS Style">
            <a:extLst>
              <a:ext uri="{FF2B5EF4-FFF2-40B4-BE49-F238E27FC236}">
                <a16:creationId xmlns:a16="http://schemas.microsoft.com/office/drawing/2014/main" id="{A521E497-3006-C355-F393-3365CF285E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33102" y="5584371"/>
            <a:ext cx="1211942" cy="121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567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2E63EE-C2CA-2B69-6850-9E70D18ADDF8}"/>
              </a:ext>
            </a:extLst>
          </p:cNvPr>
          <p:cNvPicPr>
            <a:picLocks noChangeAspect="1"/>
          </p:cNvPicPr>
          <p:nvPr/>
        </p:nvPicPr>
        <p:blipFill>
          <a:blip r:embed="rId3"/>
          <a:stretch>
            <a:fillRect/>
          </a:stretch>
        </p:blipFill>
        <p:spPr>
          <a:xfrm>
            <a:off x="1126156" y="961691"/>
            <a:ext cx="7392432" cy="4782217"/>
          </a:xfrm>
          <a:prstGeom prst="rect">
            <a:avLst/>
          </a:prstGeom>
          <a:ln>
            <a:solidFill>
              <a:schemeClr val="tx1"/>
            </a:solidFill>
          </a:ln>
        </p:spPr>
      </p:pic>
      <p:sp>
        <p:nvSpPr>
          <p:cNvPr id="4" name="Content Placeholder 2">
            <a:extLst>
              <a:ext uri="{FF2B5EF4-FFF2-40B4-BE49-F238E27FC236}">
                <a16:creationId xmlns:a16="http://schemas.microsoft.com/office/drawing/2014/main" id="{744A3739-6949-FE5F-17DD-B513C52BED15}"/>
              </a:ext>
            </a:extLst>
          </p:cNvPr>
          <p:cNvSpPr txBox="1">
            <a:spLocks/>
          </p:cNvSpPr>
          <p:nvPr/>
        </p:nvSpPr>
        <p:spPr>
          <a:xfrm>
            <a:off x="8991600" y="1826140"/>
            <a:ext cx="2542167" cy="3409889"/>
          </a:xfrm>
          <a:prstGeom prst="rect">
            <a:avLst/>
          </a:prstGeom>
          <a:solidFill>
            <a:schemeClr val="accent4">
              <a:lumMod val="20000"/>
              <a:lumOff val="80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“But I thought subclasses </a:t>
            </a:r>
            <a:r>
              <a:rPr lang="en-US" sz="2000" b="1" dirty="0"/>
              <a:t>inherit</a:t>
            </a:r>
            <a:r>
              <a:rPr lang="en-US" sz="2000" dirty="0"/>
              <a:t> the fields of their superclass?”</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Private fields are inherited, but not directly accessible. </a:t>
            </a:r>
          </a:p>
        </p:txBody>
      </p:sp>
    </p:spTree>
    <p:extLst>
      <p:ext uri="{BB962C8B-B14F-4D97-AF65-F5344CB8AC3E}">
        <p14:creationId xmlns:p14="http://schemas.microsoft.com/office/powerpoint/2010/main" val="137148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FA0A5-9792-6F89-182F-95CEC1342E5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D17A7E2-D5A7-A5FD-C009-2419E823F223}"/>
              </a:ext>
            </a:extLst>
          </p:cNvPr>
          <p:cNvPicPr>
            <a:picLocks noChangeAspect="1"/>
          </p:cNvPicPr>
          <p:nvPr/>
        </p:nvPicPr>
        <p:blipFill>
          <a:blip r:embed="rId3"/>
          <a:stretch>
            <a:fillRect/>
          </a:stretch>
        </p:blipFill>
        <p:spPr>
          <a:xfrm>
            <a:off x="921296" y="995023"/>
            <a:ext cx="8411749" cy="4867954"/>
          </a:xfrm>
          <a:prstGeom prst="rect">
            <a:avLst/>
          </a:prstGeom>
          <a:ln>
            <a:solidFill>
              <a:schemeClr val="tx1"/>
            </a:solidFill>
          </a:ln>
        </p:spPr>
      </p:pic>
      <p:pic>
        <p:nvPicPr>
          <p:cNvPr id="5" name="Picture 2" descr="JGrasp icon in iOS Style">
            <a:extLst>
              <a:ext uri="{FF2B5EF4-FFF2-40B4-BE49-F238E27FC236}">
                <a16:creationId xmlns:a16="http://schemas.microsoft.com/office/drawing/2014/main" id="{A81D25A1-2059-E203-9873-07A5995D6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8674" y="5431971"/>
            <a:ext cx="1211942" cy="1211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86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64197-0980-25B8-2263-19991B3F9636}"/>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D18CDE4E-8B2A-4A57-2171-88E5F7091E62}"/>
              </a:ext>
            </a:extLst>
          </p:cNvPr>
          <p:cNvPicPr>
            <a:picLocks noChangeAspect="1"/>
          </p:cNvPicPr>
          <p:nvPr/>
        </p:nvPicPr>
        <p:blipFill>
          <a:blip r:embed="rId3"/>
          <a:stretch>
            <a:fillRect/>
          </a:stretch>
        </p:blipFill>
        <p:spPr>
          <a:xfrm>
            <a:off x="1248620" y="835026"/>
            <a:ext cx="9908917" cy="5705474"/>
          </a:xfrm>
          <a:prstGeom prst="rect">
            <a:avLst/>
          </a:prstGeom>
        </p:spPr>
      </p:pic>
      <p:sp>
        <p:nvSpPr>
          <p:cNvPr id="9" name="Rectangle 8">
            <a:extLst>
              <a:ext uri="{FF2B5EF4-FFF2-40B4-BE49-F238E27FC236}">
                <a16:creationId xmlns:a16="http://schemas.microsoft.com/office/drawing/2014/main" id="{98CFFCD1-F902-A729-7118-C24C080B86A3}"/>
              </a:ext>
            </a:extLst>
          </p:cNvPr>
          <p:cNvSpPr/>
          <p:nvPr/>
        </p:nvSpPr>
        <p:spPr>
          <a:xfrm>
            <a:off x="10753677" y="723900"/>
            <a:ext cx="807720" cy="9754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8859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620F4-A582-9528-1CA3-906DDFF5FF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A72EBE-056B-9700-3F8C-8CF813218F0E}"/>
              </a:ext>
            </a:extLst>
          </p:cNvPr>
          <p:cNvSpPr>
            <a:spLocks noGrp="1"/>
          </p:cNvSpPr>
          <p:nvPr>
            <p:ph idx="1"/>
          </p:nvPr>
        </p:nvSpPr>
        <p:spPr>
          <a:xfrm>
            <a:off x="838200" y="1340596"/>
            <a:ext cx="10759067" cy="5051150"/>
          </a:xfrm>
        </p:spPr>
        <p:txBody>
          <a:bodyPr>
            <a:normAutofit/>
          </a:bodyPr>
          <a:lstStyle/>
          <a:p>
            <a:pPr marL="0" indent="0" algn="just">
              <a:buNone/>
            </a:pPr>
            <a:r>
              <a:rPr lang="en-US" sz="2000" dirty="0"/>
              <a:t>When we think of inheritance, we think of a trait a child may receive from a parent, like eye color, athletic skills, or some other biological characteristic.</a:t>
            </a:r>
          </a:p>
          <a:p>
            <a:pPr algn="just"/>
            <a:r>
              <a:rPr lang="en-US" sz="2000" dirty="0"/>
              <a:t>In Java, we use inheritance to build a hierarchy of classes that possess similar characteristics.</a:t>
            </a:r>
          </a:p>
          <a:p>
            <a:pPr algn="just"/>
            <a:r>
              <a:rPr lang="en-US" sz="2000" dirty="0"/>
              <a:t>Parent classes (or </a:t>
            </a:r>
            <a:r>
              <a:rPr lang="en-US" sz="2000" b="1" dirty="0" err="1">
                <a:solidFill>
                  <a:srgbClr val="FF0000"/>
                </a:solidFill>
              </a:rPr>
              <a:t>superclasses</a:t>
            </a:r>
            <a:r>
              <a:rPr lang="en-US" sz="2000" dirty="0"/>
              <a:t>) have attributes and behaviors that can be </a:t>
            </a:r>
            <a:r>
              <a:rPr lang="en-US" sz="2000" b="1" dirty="0"/>
              <a:t>inherited</a:t>
            </a:r>
            <a:r>
              <a:rPr lang="en-US" sz="2000" dirty="0"/>
              <a:t> by child classes (or </a:t>
            </a:r>
            <a:r>
              <a:rPr lang="en-US" sz="2000" b="1" dirty="0">
                <a:solidFill>
                  <a:srgbClr val="FF0000"/>
                </a:solidFill>
              </a:rPr>
              <a:t>subclasses</a:t>
            </a:r>
            <a:r>
              <a:rPr lang="en-US" sz="2000" dirty="0"/>
              <a:t>).</a:t>
            </a:r>
          </a:p>
        </p:txBody>
      </p:sp>
      <p:sp>
        <p:nvSpPr>
          <p:cNvPr id="2" name="Title 1">
            <a:extLst>
              <a:ext uri="{FF2B5EF4-FFF2-40B4-BE49-F238E27FC236}">
                <a16:creationId xmlns:a16="http://schemas.microsoft.com/office/drawing/2014/main" id="{F2439067-AF06-2E6F-1722-85529E78FA99}"/>
              </a:ext>
            </a:extLst>
          </p:cNvPr>
          <p:cNvSpPr>
            <a:spLocks noGrp="1"/>
          </p:cNvSpPr>
          <p:nvPr>
            <p:ph type="title"/>
          </p:nvPr>
        </p:nvSpPr>
        <p:spPr>
          <a:xfrm>
            <a:off x="838200" y="365126"/>
            <a:ext cx="10515600" cy="975470"/>
          </a:xfrm>
        </p:spPr>
        <p:txBody>
          <a:bodyPr/>
          <a:lstStyle/>
          <a:p>
            <a:pPr algn="just"/>
            <a:r>
              <a:rPr lang="en-US" dirty="0"/>
              <a:t>What is Inheritance?</a:t>
            </a:r>
          </a:p>
        </p:txBody>
      </p:sp>
      <p:pic>
        <p:nvPicPr>
          <p:cNvPr id="5" name="Picture 4">
            <a:extLst>
              <a:ext uri="{FF2B5EF4-FFF2-40B4-BE49-F238E27FC236}">
                <a16:creationId xmlns:a16="http://schemas.microsoft.com/office/drawing/2014/main" id="{BB10BD26-4BDE-408A-700D-30221CE7B4A6}"/>
              </a:ext>
            </a:extLst>
          </p:cNvPr>
          <p:cNvPicPr>
            <a:picLocks noChangeAspect="1"/>
          </p:cNvPicPr>
          <p:nvPr/>
        </p:nvPicPr>
        <p:blipFill>
          <a:blip r:embed="rId2"/>
          <a:stretch>
            <a:fillRect/>
          </a:stretch>
        </p:blipFill>
        <p:spPr>
          <a:xfrm>
            <a:off x="2614194" y="3373400"/>
            <a:ext cx="7657566" cy="3119474"/>
          </a:xfrm>
          <a:prstGeom prst="rect">
            <a:avLst/>
          </a:prstGeom>
        </p:spPr>
      </p:pic>
    </p:spTree>
    <p:extLst>
      <p:ext uri="{BB962C8B-B14F-4D97-AF65-F5344CB8AC3E}">
        <p14:creationId xmlns:p14="http://schemas.microsoft.com/office/powerpoint/2010/main" val="3304434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B2198-17AF-AA38-EF4B-7A285BE220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5B18BB-E43A-967D-2321-5048579150DA}"/>
              </a:ext>
            </a:extLst>
          </p:cNvPr>
          <p:cNvSpPr>
            <a:spLocks noGrp="1"/>
          </p:cNvSpPr>
          <p:nvPr>
            <p:ph idx="1"/>
          </p:nvPr>
        </p:nvSpPr>
        <p:spPr>
          <a:xfrm>
            <a:off x="838200" y="1340596"/>
            <a:ext cx="10759067" cy="5051150"/>
          </a:xfrm>
        </p:spPr>
        <p:txBody>
          <a:bodyPr>
            <a:normAutofit/>
          </a:bodyPr>
          <a:lstStyle/>
          <a:p>
            <a:pPr marL="0" indent="0" algn="just">
              <a:buNone/>
            </a:pPr>
            <a:r>
              <a:rPr lang="en-US" sz="3000" b="1" dirty="0"/>
              <a:t>Code reusability</a:t>
            </a:r>
            <a:r>
              <a:rPr lang="en-US" sz="3000" dirty="0"/>
              <a:t> – Higher level classes can be used over and over again in many situations</a:t>
            </a:r>
            <a:endParaRPr lang="en-US" sz="3000" b="1" dirty="0"/>
          </a:p>
          <a:p>
            <a:pPr marL="0" indent="0" algn="just">
              <a:buNone/>
            </a:pPr>
            <a:r>
              <a:rPr lang="en-US" sz="3000" b="1" dirty="0"/>
              <a:t>Prevents repeating code</a:t>
            </a:r>
            <a:r>
              <a:rPr lang="en-US" sz="3000" dirty="0"/>
              <a:t> – Common methods and variables are now in one location, rather than many</a:t>
            </a:r>
            <a:endParaRPr lang="en-US" sz="3000" b="1" dirty="0"/>
          </a:p>
          <a:p>
            <a:pPr marL="0" indent="0" algn="just">
              <a:buNone/>
            </a:pPr>
            <a:r>
              <a:rPr lang="en-US" sz="3000" b="1" dirty="0"/>
              <a:t>Readability and organization</a:t>
            </a:r>
            <a:r>
              <a:rPr lang="en-US" sz="3000" dirty="0"/>
              <a:t> – Having a solid, organized structure of your classes and objects allows for greater readability and cohesion</a:t>
            </a:r>
            <a:endParaRPr lang="en-US" sz="3000" b="1" dirty="0"/>
          </a:p>
          <a:p>
            <a:pPr marL="0" indent="0" algn="just">
              <a:buNone/>
            </a:pPr>
            <a:r>
              <a:rPr lang="en-US" sz="3000" b="1" dirty="0"/>
              <a:t>Ease of maintenance</a:t>
            </a:r>
            <a:r>
              <a:rPr lang="en-US" sz="3000" dirty="0"/>
              <a:t> – Changing a general behavior in one place rather than many saves time and effort.</a:t>
            </a:r>
            <a:endParaRPr lang="en-US" sz="3000" b="1" dirty="0"/>
          </a:p>
        </p:txBody>
      </p:sp>
      <p:sp>
        <p:nvSpPr>
          <p:cNvPr id="2" name="Title 1">
            <a:extLst>
              <a:ext uri="{FF2B5EF4-FFF2-40B4-BE49-F238E27FC236}">
                <a16:creationId xmlns:a16="http://schemas.microsoft.com/office/drawing/2014/main" id="{7D51A488-A49C-38CD-508D-63095ED4214E}"/>
              </a:ext>
            </a:extLst>
          </p:cNvPr>
          <p:cNvSpPr>
            <a:spLocks noGrp="1"/>
          </p:cNvSpPr>
          <p:nvPr>
            <p:ph type="title"/>
          </p:nvPr>
        </p:nvSpPr>
        <p:spPr>
          <a:xfrm>
            <a:off x="838200" y="365126"/>
            <a:ext cx="10515600" cy="975470"/>
          </a:xfrm>
        </p:spPr>
        <p:txBody>
          <a:bodyPr/>
          <a:lstStyle/>
          <a:p>
            <a:pPr algn="just"/>
            <a:r>
              <a:rPr lang="en-US" dirty="0"/>
              <a:t>Why use inheritance?</a:t>
            </a:r>
          </a:p>
        </p:txBody>
      </p:sp>
    </p:spTree>
    <p:extLst>
      <p:ext uri="{BB962C8B-B14F-4D97-AF65-F5344CB8AC3E}">
        <p14:creationId xmlns:p14="http://schemas.microsoft.com/office/powerpoint/2010/main" val="3545714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FB59B-6BD0-7F30-8960-69ADA2D285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3B4AED-F2FC-1E4C-D25E-5A7881926903}"/>
              </a:ext>
            </a:extLst>
          </p:cNvPr>
          <p:cNvSpPr>
            <a:spLocks noGrp="1"/>
          </p:cNvSpPr>
          <p:nvPr>
            <p:ph idx="1"/>
          </p:nvPr>
        </p:nvSpPr>
        <p:spPr>
          <a:xfrm>
            <a:off x="838200" y="1722120"/>
            <a:ext cx="10759067" cy="4669626"/>
          </a:xfrm>
        </p:spPr>
        <p:txBody>
          <a:bodyPr>
            <a:normAutofit/>
          </a:bodyPr>
          <a:lstStyle/>
          <a:p>
            <a:pPr marL="0" indent="0" algn="just">
              <a:buNone/>
            </a:pPr>
            <a:r>
              <a:rPr lang="en-US" sz="3000" dirty="0"/>
              <a:t>Consider a scenario where you are designing a simulation game.</a:t>
            </a:r>
          </a:p>
          <a:p>
            <a:pPr marL="0" indent="0" algn="just">
              <a:buNone/>
            </a:pPr>
            <a:r>
              <a:rPr lang="en-US" sz="3000" dirty="0"/>
              <a:t> Among the many types of characters in the game, there are performers. Performers have a name, age, a hometown, and an agent. </a:t>
            </a:r>
          </a:p>
          <a:p>
            <a:pPr marL="0" indent="0" algn="just">
              <a:buNone/>
            </a:pPr>
            <a:r>
              <a:rPr lang="en-US" sz="3000" dirty="0"/>
              <a:t>All performers can practice and perform. There are also many different types of performers, including musicians, comedians, dancers, and ballet dancers. Each type of performer will have the common performer characteristics, but they will also have specific attributes and behaviors that relate to their individual group.</a:t>
            </a:r>
          </a:p>
        </p:txBody>
      </p:sp>
      <p:sp>
        <p:nvSpPr>
          <p:cNvPr id="2" name="Title 1">
            <a:extLst>
              <a:ext uri="{FF2B5EF4-FFF2-40B4-BE49-F238E27FC236}">
                <a16:creationId xmlns:a16="http://schemas.microsoft.com/office/drawing/2014/main" id="{B5E7049B-3FE4-0C67-7776-0379FB527F03}"/>
              </a:ext>
            </a:extLst>
          </p:cNvPr>
          <p:cNvSpPr>
            <a:spLocks noGrp="1"/>
          </p:cNvSpPr>
          <p:nvPr>
            <p:ph type="title"/>
          </p:nvPr>
        </p:nvSpPr>
        <p:spPr>
          <a:xfrm>
            <a:off x="838200" y="365126"/>
            <a:ext cx="10515600" cy="975470"/>
          </a:xfrm>
        </p:spPr>
        <p:txBody>
          <a:bodyPr>
            <a:normAutofit fontScale="90000"/>
          </a:bodyPr>
          <a:lstStyle/>
          <a:p>
            <a:pPr algn="just"/>
            <a:r>
              <a:rPr lang="en-US" dirty="0"/>
              <a:t>Scenario: Performers, Musicians, Comedians, Dancers, Ballet Dancers</a:t>
            </a:r>
          </a:p>
        </p:txBody>
      </p:sp>
    </p:spTree>
    <p:extLst>
      <p:ext uri="{BB962C8B-B14F-4D97-AF65-F5344CB8AC3E}">
        <p14:creationId xmlns:p14="http://schemas.microsoft.com/office/powerpoint/2010/main" val="100224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24BA1-BF73-A424-3C36-BDE14219E91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61CA0A56-590D-F6EB-6ECC-EA334EF97D2A}"/>
              </a:ext>
            </a:extLst>
          </p:cNvPr>
          <p:cNvPicPr>
            <a:picLocks noChangeAspect="1"/>
          </p:cNvPicPr>
          <p:nvPr/>
        </p:nvPicPr>
        <p:blipFill>
          <a:blip r:embed="rId3"/>
          <a:stretch>
            <a:fillRect/>
          </a:stretch>
        </p:blipFill>
        <p:spPr>
          <a:xfrm>
            <a:off x="1248620" y="835026"/>
            <a:ext cx="9908917" cy="5705474"/>
          </a:xfrm>
          <a:prstGeom prst="rect">
            <a:avLst/>
          </a:prstGeom>
        </p:spPr>
      </p:pic>
      <p:sp>
        <p:nvSpPr>
          <p:cNvPr id="9" name="Rectangle 8">
            <a:extLst>
              <a:ext uri="{FF2B5EF4-FFF2-40B4-BE49-F238E27FC236}">
                <a16:creationId xmlns:a16="http://schemas.microsoft.com/office/drawing/2014/main" id="{9FF43AD7-0C8B-6F10-42C2-32453B0CD889}"/>
              </a:ext>
            </a:extLst>
          </p:cNvPr>
          <p:cNvSpPr/>
          <p:nvPr/>
        </p:nvSpPr>
        <p:spPr>
          <a:xfrm>
            <a:off x="10753677" y="723900"/>
            <a:ext cx="807720" cy="9754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1174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F62CB-2338-CE70-BD2D-E4F3595B8FF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2F2F58-173B-492E-AC59-05B570ADB7B4}"/>
              </a:ext>
            </a:extLst>
          </p:cNvPr>
          <p:cNvSpPr>
            <a:spLocks noGrp="1"/>
          </p:cNvSpPr>
          <p:nvPr>
            <p:ph idx="1"/>
          </p:nvPr>
        </p:nvSpPr>
        <p:spPr>
          <a:xfrm>
            <a:off x="838200" y="1340596"/>
            <a:ext cx="10759067" cy="975470"/>
          </a:xfrm>
        </p:spPr>
        <p:txBody>
          <a:bodyPr>
            <a:normAutofit/>
          </a:bodyPr>
          <a:lstStyle/>
          <a:p>
            <a:pPr marL="0" indent="0" algn="just">
              <a:buNone/>
            </a:pPr>
            <a:r>
              <a:rPr lang="en-US" sz="2500" dirty="0"/>
              <a:t>Each subclass can only have one superclass. All subclasses inherit the attributes (fields) and methods of their </a:t>
            </a:r>
            <a:r>
              <a:rPr lang="en-US" sz="2500" dirty="0" err="1"/>
              <a:t>superclasses</a:t>
            </a:r>
            <a:r>
              <a:rPr lang="en-US" sz="2500" dirty="0"/>
              <a:t>.</a:t>
            </a:r>
          </a:p>
          <a:p>
            <a:pPr marL="0" indent="0" algn="just">
              <a:buNone/>
            </a:pPr>
            <a:endParaRPr lang="en-US" sz="2500" b="1" dirty="0"/>
          </a:p>
        </p:txBody>
      </p:sp>
      <p:sp>
        <p:nvSpPr>
          <p:cNvPr id="2" name="Title 1">
            <a:extLst>
              <a:ext uri="{FF2B5EF4-FFF2-40B4-BE49-F238E27FC236}">
                <a16:creationId xmlns:a16="http://schemas.microsoft.com/office/drawing/2014/main" id="{5AF38367-2E85-4A19-39FB-837B337908F9}"/>
              </a:ext>
            </a:extLst>
          </p:cNvPr>
          <p:cNvSpPr>
            <a:spLocks noGrp="1"/>
          </p:cNvSpPr>
          <p:nvPr>
            <p:ph type="title"/>
          </p:nvPr>
        </p:nvSpPr>
        <p:spPr>
          <a:xfrm>
            <a:off x="838200" y="365126"/>
            <a:ext cx="10515600" cy="975470"/>
          </a:xfrm>
        </p:spPr>
        <p:txBody>
          <a:bodyPr/>
          <a:lstStyle/>
          <a:p>
            <a:pPr algn="just"/>
            <a:r>
              <a:rPr lang="en-US" dirty="0" err="1"/>
              <a:t>Superclasses</a:t>
            </a:r>
            <a:r>
              <a:rPr lang="en-US" dirty="0"/>
              <a:t> and subclasses</a:t>
            </a:r>
          </a:p>
        </p:txBody>
      </p:sp>
      <p:pic>
        <p:nvPicPr>
          <p:cNvPr id="5" name="Picture 4">
            <a:extLst>
              <a:ext uri="{FF2B5EF4-FFF2-40B4-BE49-F238E27FC236}">
                <a16:creationId xmlns:a16="http://schemas.microsoft.com/office/drawing/2014/main" id="{F15D8B83-469F-C1F1-0113-E78194DBECD0}"/>
              </a:ext>
            </a:extLst>
          </p:cNvPr>
          <p:cNvPicPr>
            <a:picLocks noChangeAspect="1"/>
          </p:cNvPicPr>
          <p:nvPr/>
        </p:nvPicPr>
        <p:blipFill>
          <a:blip r:embed="rId2"/>
          <a:stretch>
            <a:fillRect/>
          </a:stretch>
        </p:blipFill>
        <p:spPr>
          <a:xfrm>
            <a:off x="6988671" y="2233613"/>
            <a:ext cx="5203329" cy="2446434"/>
          </a:xfrm>
          <a:prstGeom prst="rect">
            <a:avLst/>
          </a:prstGeom>
        </p:spPr>
      </p:pic>
      <p:sp>
        <p:nvSpPr>
          <p:cNvPr id="6" name="Content Placeholder 2">
            <a:extLst>
              <a:ext uri="{FF2B5EF4-FFF2-40B4-BE49-F238E27FC236}">
                <a16:creationId xmlns:a16="http://schemas.microsoft.com/office/drawing/2014/main" id="{FA0B6148-F5BF-93D0-629E-48C09DAD96A3}"/>
              </a:ext>
            </a:extLst>
          </p:cNvPr>
          <p:cNvSpPr txBox="1">
            <a:spLocks/>
          </p:cNvSpPr>
          <p:nvPr/>
        </p:nvSpPr>
        <p:spPr>
          <a:xfrm>
            <a:off x="838201" y="2453530"/>
            <a:ext cx="6032500" cy="36932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500" dirty="0">
                <a:latin typeface="Courier New" panose="02070309020205020404" pitchFamily="49" charset="0"/>
                <a:cs typeface="Courier New" panose="02070309020205020404" pitchFamily="49" charset="0"/>
              </a:rPr>
              <a:t>Musician</a:t>
            </a:r>
            <a:r>
              <a:rPr lang="en-US" sz="2500" dirty="0"/>
              <a:t> is a subclass of the superclass: _________________.</a:t>
            </a:r>
          </a:p>
          <a:p>
            <a:pPr marL="0" indent="0">
              <a:lnSpc>
                <a:spcPct val="100000"/>
              </a:lnSpc>
              <a:buNone/>
            </a:pPr>
            <a:r>
              <a:rPr lang="en-US" sz="2500" dirty="0">
                <a:latin typeface="Courier New" panose="02070309020205020404" pitchFamily="49" charset="0"/>
                <a:cs typeface="Courier New" panose="02070309020205020404" pitchFamily="49" charset="0"/>
              </a:rPr>
              <a:t>Comedian</a:t>
            </a:r>
            <a:r>
              <a:rPr lang="en-US" sz="2500" dirty="0"/>
              <a:t> is a subclass of the superclass: _________________.</a:t>
            </a:r>
            <a:endParaRPr lang="en-US" sz="2500" b="1" dirty="0"/>
          </a:p>
          <a:p>
            <a:pPr marL="0" indent="0">
              <a:lnSpc>
                <a:spcPct val="100000"/>
              </a:lnSpc>
              <a:buNone/>
            </a:pPr>
            <a:r>
              <a:rPr lang="en-US" sz="2500" dirty="0">
                <a:latin typeface="Courier New" panose="02070309020205020404" pitchFamily="49" charset="0"/>
                <a:cs typeface="Courier New" panose="02070309020205020404" pitchFamily="49" charset="0"/>
              </a:rPr>
              <a:t>Dancer</a:t>
            </a:r>
            <a:r>
              <a:rPr lang="en-US" sz="2500" dirty="0"/>
              <a:t> is a subclass of the superclass: _________________.</a:t>
            </a:r>
            <a:endParaRPr lang="en-US" sz="2500" b="1" dirty="0"/>
          </a:p>
          <a:p>
            <a:pPr marL="0" indent="0">
              <a:lnSpc>
                <a:spcPct val="100000"/>
              </a:lnSpc>
              <a:buNone/>
            </a:pPr>
            <a:r>
              <a:rPr lang="en-US" sz="2500" dirty="0" err="1">
                <a:latin typeface="Courier New" panose="02070309020205020404" pitchFamily="49" charset="0"/>
                <a:cs typeface="Courier New" panose="02070309020205020404" pitchFamily="49" charset="0"/>
              </a:rPr>
              <a:t>BalletDancer</a:t>
            </a:r>
            <a:r>
              <a:rPr lang="en-US" sz="2500" dirty="0"/>
              <a:t> is a subclass of the superclass: _________________.</a:t>
            </a:r>
            <a:endParaRPr lang="en-US" sz="2500" b="1" dirty="0"/>
          </a:p>
          <a:p>
            <a:pPr marL="0" indent="0">
              <a:lnSpc>
                <a:spcPct val="100000"/>
              </a:lnSpc>
              <a:buFont typeface="Arial" panose="020B0604020202020204" pitchFamily="34" charset="0"/>
              <a:buNone/>
            </a:pPr>
            <a:endParaRPr lang="en-US" sz="2500" b="1" dirty="0"/>
          </a:p>
          <a:p>
            <a:pPr marL="0" indent="0">
              <a:lnSpc>
                <a:spcPct val="100000"/>
              </a:lnSpc>
              <a:buFont typeface="Arial" panose="020B0604020202020204" pitchFamily="34" charset="0"/>
              <a:buNone/>
            </a:pPr>
            <a:endParaRPr lang="en-US" sz="2500" b="1" dirty="0"/>
          </a:p>
        </p:txBody>
      </p:sp>
      <p:sp>
        <p:nvSpPr>
          <p:cNvPr id="7" name="Content Placeholder 2">
            <a:extLst>
              <a:ext uri="{FF2B5EF4-FFF2-40B4-BE49-F238E27FC236}">
                <a16:creationId xmlns:a16="http://schemas.microsoft.com/office/drawing/2014/main" id="{CAFFC46E-6D46-1FF2-818F-8A076B322FCE}"/>
              </a:ext>
            </a:extLst>
          </p:cNvPr>
          <p:cNvSpPr txBox="1">
            <a:spLocks/>
          </p:cNvSpPr>
          <p:nvPr/>
        </p:nvSpPr>
        <p:spPr>
          <a:xfrm>
            <a:off x="7874001" y="5085329"/>
            <a:ext cx="3860800" cy="97547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500" dirty="0"/>
              <a:t>Whenever one class inherits another class, it is called an IS-A relationship.</a:t>
            </a:r>
            <a:endParaRPr lang="en-US" sz="2500" b="1" dirty="0"/>
          </a:p>
        </p:txBody>
      </p:sp>
    </p:spTree>
    <p:extLst>
      <p:ext uri="{BB962C8B-B14F-4D97-AF65-F5344CB8AC3E}">
        <p14:creationId xmlns:p14="http://schemas.microsoft.com/office/powerpoint/2010/main" val="215110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34C41-9D44-1FE1-3D84-7AEEC665812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5368D59-7351-3BE4-28C5-96EB88900655}"/>
              </a:ext>
            </a:extLst>
          </p:cNvPr>
          <p:cNvPicPr>
            <a:picLocks noChangeAspect="1"/>
          </p:cNvPicPr>
          <p:nvPr/>
        </p:nvPicPr>
        <p:blipFill>
          <a:blip r:embed="rId2"/>
          <a:stretch>
            <a:fillRect/>
          </a:stretch>
        </p:blipFill>
        <p:spPr>
          <a:xfrm>
            <a:off x="615599" y="370044"/>
            <a:ext cx="10960802" cy="5864444"/>
          </a:xfrm>
          <a:prstGeom prst="rect">
            <a:avLst/>
          </a:prstGeom>
        </p:spPr>
      </p:pic>
      <p:sp>
        <p:nvSpPr>
          <p:cNvPr id="2" name="Rectangle 1">
            <a:extLst>
              <a:ext uri="{FF2B5EF4-FFF2-40B4-BE49-F238E27FC236}">
                <a16:creationId xmlns:a16="http://schemas.microsoft.com/office/drawing/2014/main" id="{008ED2BF-14F5-8271-EBE4-6E7ECACC1559}"/>
              </a:ext>
            </a:extLst>
          </p:cNvPr>
          <p:cNvSpPr/>
          <p:nvPr/>
        </p:nvSpPr>
        <p:spPr>
          <a:xfrm>
            <a:off x="9686876" y="370044"/>
            <a:ext cx="2035223" cy="12936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C3697B1-839B-33DE-A5CD-AF049D0297B4}"/>
              </a:ext>
            </a:extLst>
          </p:cNvPr>
          <p:cNvSpPr/>
          <p:nvPr/>
        </p:nvSpPr>
        <p:spPr>
          <a:xfrm>
            <a:off x="9318576" y="2655438"/>
            <a:ext cx="2035223" cy="171336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5266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ACBB3D-63AA-33A6-6FFD-EA9F546CAA20}"/>
              </a:ext>
            </a:extLst>
          </p:cNvPr>
          <p:cNvPicPr>
            <a:picLocks noChangeAspect="1"/>
          </p:cNvPicPr>
          <p:nvPr/>
        </p:nvPicPr>
        <p:blipFill>
          <a:blip r:embed="rId2"/>
          <a:stretch>
            <a:fillRect/>
          </a:stretch>
        </p:blipFill>
        <p:spPr>
          <a:xfrm>
            <a:off x="660841" y="580792"/>
            <a:ext cx="10870318" cy="5696415"/>
          </a:xfrm>
          <a:prstGeom prst="rect">
            <a:avLst/>
          </a:prstGeom>
        </p:spPr>
      </p:pic>
      <p:sp>
        <p:nvSpPr>
          <p:cNvPr id="4" name="Rectangle 3">
            <a:extLst>
              <a:ext uri="{FF2B5EF4-FFF2-40B4-BE49-F238E27FC236}">
                <a16:creationId xmlns:a16="http://schemas.microsoft.com/office/drawing/2014/main" id="{ABB616E8-FD35-82CC-A62B-DF4670EB3EF2}"/>
              </a:ext>
            </a:extLst>
          </p:cNvPr>
          <p:cNvSpPr/>
          <p:nvPr/>
        </p:nvSpPr>
        <p:spPr>
          <a:xfrm>
            <a:off x="9674176" y="687544"/>
            <a:ext cx="2035223" cy="129365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880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EAF6D7-2C10-CD29-7F1A-599A3CA53BEF}"/>
              </a:ext>
            </a:extLst>
          </p:cNvPr>
          <p:cNvPicPr>
            <a:picLocks noChangeAspect="1"/>
          </p:cNvPicPr>
          <p:nvPr/>
        </p:nvPicPr>
        <p:blipFill>
          <a:blip r:embed="rId2"/>
          <a:stretch>
            <a:fillRect/>
          </a:stretch>
        </p:blipFill>
        <p:spPr>
          <a:xfrm>
            <a:off x="774700" y="1333500"/>
            <a:ext cx="11088449" cy="1639990"/>
          </a:xfrm>
          <a:prstGeom prst="rect">
            <a:avLst/>
          </a:prstGeom>
        </p:spPr>
      </p:pic>
      <p:sp>
        <p:nvSpPr>
          <p:cNvPr id="4" name="Content Placeholder 2">
            <a:extLst>
              <a:ext uri="{FF2B5EF4-FFF2-40B4-BE49-F238E27FC236}">
                <a16:creationId xmlns:a16="http://schemas.microsoft.com/office/drawing/2014/main" id="{EC865C9D-94CA-93BE-8D99-C11AFAD99A74}"/>
              </a:ext>
            </a:extLst>
          </p:cNvPr>
          <p:cNvSpPr txBox="1">
            <a:spLocks/>
          </p:cNvSpPr>
          <p:nvPr/>
        </p:nvSpPr>
        <p:spPr>
          <a:xfrm>
            <a:off x="774700" y="582510"/>
            <a:ext cx="10759067" cy="6493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t>By using the </a:t>
            </a:r>
            <a:r>
              <a:rPr lang="en-US" sz="2000" b="1" dirty="0">
                <a:latin typeface="Courier New" panose="02070309020205020404" pitchFamily="49" charset="0"/>
                <a:cs typeface="Courier New" panose="02070309020205020404" pitchFamily="49" charset="0"/>
              </a:rPr>
              <a:t>extends</a:t>
            </a:r>
            <a:r>
              <a:rPr lang="en-US" sz="2000" dirty="0"/>
              <a:t> keyword, the subclass </a:t>
            </a:r>
            <a:r>
              <a:rPr lang="en-US" sz="2000" dirty="0">
                <a:latin typeface="Courier New" panose="02070309020205020404" pitchFamily="49" charset="0"/>
                <a:cs typeface="Courier New" panose="02070309020205020404" pitchFamily="49" charset="0"/>
              </a:rPr>
              <a:t>Musician</a:t>
            </a:r>
            <a:r>
              <a:rPr lang="en-US" sz="2000" dirty="0"/>
              <a:t> inherits all methods and fields of the superclass </a:t>
            </a:r>
            <a:r>
              <a:rPr lang="en-US" sz="2000" dirty="0">
                <a:latin typeface="Courier New" panose="02070309020205020404" pitchFamily="49" charset="0"/>
                <a:cs typeface="Courier New" panose="02070309020205020404" pitchFamily="49" charset="0"/>
              </a:rPr>
              <a:t>Performer</a:t>
            </a:r>
            <a:r>
              <a:rPr lang="en-US" sz="2000" dirty="0"/>
              <a:t> without duplicating code.</a:t>
            </a:r>
          </a:p>
        </p:txBody>
      </p:sp>
      <p:sp>
        <p:nvSpPr>
          <p:cNvPr id="5" name="Content Placeholder 2">
            <a:extLst>
              <a:ext uri="{FF2B5EF4-FFF2-40B4-BE49-F238E27FC236}">
                <a16:creationId xmlns:a16="http://schemas.microsoft.com/office/drawing/2014/main" id="{854C07DF-04E6-989A-A5F8-DD99E84F6881}"/>
              </a:ext>
            </a:extLst>
          </p:cNvPr>
          <p:cNvSpPr txBox="1">
            <a:spLocks/>
          </p:cNvSpPr>
          <p:nvPr/>
        </p:nvSpPr>
        <p:spPr>
          <a:xfrm>
            <a:off x="774700" y="3213100"/>
            <a:ext cx="10759067" cy="1003300"/>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3000" dirty="0"/>
              <a:t>Consider the following instances of Performer and Musician. Which method calls are valid or invalid?</a:t>
            </a:r>
          </a:p>
          <a:p>
            <a:pPr marL="0" indent="0" algn="just">
              <a:buFont typeface="Arial" panose="020B0604020202020204" pitchFamily="34" charset="0"/>
              <a:buNone/>
            </a:pPr>
            <a:r>
              <a:rPr lang="en-US" sz="3000" dirty="0">
                <a:latin typeface="Courier New" panose="02070309020205020404" pitchFamily="49" charset="0"/>
                <a:cs typeface="Courier New" panose="02070309020205020404" pitchFamily="49" charset="0"/>
              </a:rPr>
              <a:t>Performer </a:t>
            </a:r>
            <a:r>
              <a:rPr lang="en-US" sz="3000" dirty="0" err="1">
                <a:latin typeface="Courier New" panose="02070309020205020404" pitchFamily="49" charset="0"/>
                <a:cs typeface="Courier New" panose="02070309020205020404" pitchFamily="49" charset="0"/>
              </a:rPr>
              <a:t>james</a:t>
            </a:r>
            <a:r>
              <a:rPr lang="en-US" sz="3000" dirty="0">
                <a:latin typeface="Courier New" panose="02070309020205020404" pitchFamily="49" charset="0"/>
                <a:cs typeface="Courier New" panose="02070309020205020404" pitchFamily="49" charset="0"/>
              </a:rPr>
              <a:t> = new Performer();</a:t>
            </a:r>
          </a:p>
          <a:p>
            <a:pPr marL="0" indent="0" algn="just">
              <a:buFont typeface="Arial" panose="020B0604020202020204" pitchFamily="34" charset="0"/>
              <a:buNone/>
            </a:pPr>
            <a:r>
              <a:rPr lang="en-US" sz="3000" dirty="0">
                <a:latin typeface="Courier New" panose="02070309020205020404" pitchFamily="49" charset="0"/>
                <a:cs typeface="Courier New" panose="02070309020205020404" pitchFamily="49" charset="0"/>
              </a:rPr>
              <a:t>Musician </a:t>
            </a:r>
            <a:r>
              <a:rPr lang="en-US" sz="3000" dirty="0" err="1">
                <a:latin typeface="Courier New" panose="02070309020205020404" pitchFamily="49" charset="0"/>
                <a:cs typeface="Courier New" panose="02070309020205020404" pitchFamily="49" charset="0"/>
              </a:rPr>
              <a:t>lisa</a:t>
            </a:r>
            <a:r>
              <a:rPr lang="en-US" sz="3000" dirty="0">
                <a:latin typeface="Courier New" panose="02070309020205020404" pitchFamily="49" charset="0"/>
                <a:cs typeface="Courier New" panose="02070309020205020404" pitchFamily="49" charset="0"/>
              </a:rPr>
              <a:t> = new Musician();</a:t>
            </a:r>
          </a:p>
          <a:p>
            <a:pPr marL="0" indent="0" algn="just">
              <a:buFont typeface="Arial" panose="020B0604020202020204" pitchFamily="34" charset="0"/>
              <a:buNone/>
            </a:pPr>
            <a:endParaRPr lang="en-US" sz="3000" dirty="0"/>
          </a:p>
        </p:txBody>
      </p:sp>
      <p:sp>
        <p:nvSpPr>
          <p:cNvPr id="8" name="Content Placeholder 2">
            <a:extLst>
              <a:ext uri="{FF2B5EF4-FFF2-40B4-BE49-F238E27FC236}">
                <a16:creationId xmlns:a16="http://schemas.microsoft.com/office/drawing/2014/main" id="{35A2DE86-F6CB-A65A-7DD2-040E4E6C1F59}"/>
              </a:ext>
            </a:extLst>
          </p:cNvPr>
          <p:cNvSpPr txBox="1">
            <a:spLocks/>
          </p:cNvSpPr>
          <p:nvPr/>
        </p:nvSpPr>
        <p:spPr>
          <a:xfrm>
            <a:off x="800100" y="4456010"/>
            <a:ext cx="4953410" cy="18194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lisa.getInstrument</a:t>
            </a:r>
            <a:r>
              <a:rPr lang="en-US" sz="1600" dirty="0">
                <a:latin typeface="Courier New" panose="02070309020205020404" pitchFamily="49" charset="0"/>
                <a:cs typeface="Courier New" panose="02070309020205020404" pitchFamily="49" charset="0"/>
              </a:rPr>
              <a:t>();</a:t>
            </a:r>
          </a:p>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lisa.playInstrument</a:t>
            </a:r>
            <a:r>
              <a:rPr lang="en-US" sz="1600" dirty="0">
                <a:latin typeface="Courier New" panose="02070309020205020404" pitchFamily="49" charset="0"/>
                <a:cs typeface="Courier New" panose="02070309020205020404" pitchFamily="49" charset="0"/>
              </a:rPr>
              <a:t>();</a:t>
            </a:r>
          </a:p>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lisa.getName</a:t>
            </a:r>
            <a:r>
              <a:rPr lang="en-US" sz="1600" dirty="0">
                <a:latin typeface="Courier New" panose="02070309020205020404" pitchFamily="49" charset="0"/>
                <a:cs typeface="Courier New" panose="02070309020205020404" pitchFamily="49" charset="0"/>
              </a:rPr>
              <a:t>();</a:t>
            </a:r>
          </a:p>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lisa.practice</a:t>
            </a:r>
            <a:r>
              <a:rPr lang="en-US" sz="1600" dirty="0">
                <a:latin typeface="Courier New" panose="02070309020205020404" pitchFamily="49" charset="0"/>
                <a:cs typeface="Courier New" panose="02070309020205020404" pitchFamily="49" charset="0"/>
              </a:rPr>
              <a:t>();</a:t>
            </a:r>
          </a:p>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lisa.perform</a:t>
            </a:r>
            <a:r>
              <a:rPr lang="en-US" sz="1600" dirty="0">
                <a:latin typeface="Courier New" panose="02070309020205020404" pitchFamily="49" charset="0"/>
                <a:cs typeface="Courier New" panose="02070309020205020404" pitchFamily="49" charset="0"/>
              </a:rPr>
              <a:t>();</a:t>
            </a:r>
          </a:p>
        </p:txBody>
      </p:sp>
      <p:sp>
        <p:nvSpPr>
          <p:cNvPr id="9" name="Content Placeholder 2">
            <a:extLst>
              <a:ext uri="{FF2B5EF4-FFF2-40B4-BE49-F238E27FC236}">
                <a16:creationId xmlns:a16="http://schemas.microsoft.com/office/drawing/2014/main" id="{D7AAED46-FA0C-3405-4F92-1ADF6FE68AD5}"/>
              </a:ext>
            </a:extLst>
          </p:cNvPr>
          <p:cNvSpPr txBox="1">
            <a:spLocks/>
          </p:cNvSpPr>
          <p:nvPr/>
        </p:nvSpPr>
        <p:spPr>
          <a:xfrm>
            <a:off x="6318924" y="4456010"/>
            <a:ext cx="4953410" cy="18194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1600" dirty="0" err="1">
                <a:latin typeface="Courier New" panose="02070309020205020404" pitchFamily="49" charset="0"/>
                <a:cs typeface="Courier New" panose="02070309020205020404" pitchFamily="49" charset="0"/>
              </a:rPr>
              <a:t>james.getName</a:t>
            </a:r>
            <a:r>
              <a:rPr lang="en-US" sz="1600" dirty="0">
                <a:latin typeface="Courier New" panose="02070309020205020404" pitchFamily="49" charset="0"/>
                <a:cs typeface="Courier New" panose="02070309020205020404" pitchFamily="49" charset="0"/>
              </a:rPr>
              <a:t>();</a:t>
            </a:r>
          </a:p>
          <a:p>
            <a:pPr marL="0" indent="0" algn="just">
              <a:buNone/>
            </a:pPr>
            <a:r>
              <a:rPr lang="en-US" sz="1600" dirty="0" err="1">
                <a:latin typeface="Courier New" panose="02070309020205020404" pitchFamily="49" charset="0"/>
                <a:cs typeface="Courier New" panose="02070309020205020404" pitchFamily="49" charset="0"/>
              </a:rPr>
              <a:t>james.practice</a:t>
            </a:r>
            <a:r>
              <a:rPr lang="en-US" sz="1600" dirty="0">
                <a:latin typeface="Courier New" panose="02070309020205020404" pitchFamily="49" charset="0"/>
                <a:cs typeface="Courier New" panose="02070309020205020404" pitchFamily="49" charset="0"/>
              </a:rPr>
              <a:t>();</a:t>
            </a:r>
          </a:p>
          <a:p>
            <a:pPr marL="0" indent="0" algn="just">
              <a:buNone/>
            </a:pPr>
            <a:r>
              <a:rPr lang="en-US" sz="1600" dirty="0" err="1">
                <a:latin typeface="Courier New" panose="02070309020205020404" pitchFamily="49" charset="0"/>
                <a:cs typeface="Courier New" panose="02070309020205020404" pitchFamily="49" charset="0"/>
              </a:rPr>
              <a:t>james.perform</a:t>
            </a:r>
            <a:r>
              <a:rPr lang="en-US" sz="1600" dirty="0">
                <a:latin typeface="Courier New" panose="02070309020205020404" pitchFamily="49" charset="0"/>
                <a:cs typeface="Courier New" panose="02070309020205020404" pitchFamily="49" charset="0"/>
              </a:rPr>
              <a:t>();</a:t>
            </a:r>
          </a:p>
          <a:p>
            <a:pPr marL="0" indent="0" algn="just">
              <a:buNone/>
            </a:pPr>
            <a:r>
              <a:rPr lang="en-US" sz="1600" dirty="0" err="1">
                <a:latin typeface="Courier New" panose="02070309020205020404" pitchFamily="49" charset="0"/>
                <a:cs typeface="Courier New" panose="02070309020205020404" pitchFamily="49" charset="0"/>
              </a:rPr>
              <a:t>james.getInstrument</a:t>
            </a:r>
            <a:r>
              <a:rPr lang="en-US" sz="1600" dirty="0">
                <a:latin typeface="Courier New" panose="02070309020205020404" pitchFamily="49" charset="0"/>
                <a:cs typeface="Courier New" panose="02070309020205020404" pitchFamily="49" charset="0"/>
              </a:rPr>
              <a:t>();</a:t>
            </a:r>
          </a:p>
          <a:p>
            <a:pPr marL="0" indent="0" algn="just">
              <a:buNone/>
            </a:pPr>
            <a:r>
              <a:rPr lang="en-US" sz="1600" dirty="0" err="1">
                <a:latin typeface="Courier New" panose="02070309020205020404" pitchFamily="49" charset="0"/>
                <a:cs typeface="Courier New" panose="02070309020205020404" pitchFamily="49" charset="0"/>
              </a:rPr>
              <a:t>james.playInstrument</a:t>
            </a:r>
            <a:r>
              <a:rPr lang="en-US" sz="1600" dirty="0">
                <a:latin typeface="Courier New" panose="02070309020205020404" pitchFamily="49" charset="0"/>
                <a:cs typeface="Courier New" panose="02070309020205020404" pitchFamily="49" charset="0"/>
              </a:rPr>
              <a:t>();</a:t>
            </a:r>
          </a:p>
          <a:p>
            <a:pPr marL="0" indent="0" algn="just">
              <a:buFont typeface="Arial" panose="020B0604020202020204" pitchFamily="34" charset="0"/>
              <a:buNone/>
            </a:pP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4201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B1361EF362DC149859D7B118BC8785F" ma:contentTypeVersion="16" ma:contentTypeDescription="Create a new document." ma:contentTypeScope="" ma:versionID="8c5a07414dbbdfb2107bea3b456b1fc8">
  <xsd:schema xmlns:xsd="http://www.w3.org/2001/XMLSchema" xmlns:xs="http://www.w3.org/2001/XMLSchema" xmlns:p="http://schemas.microsoft.com/office/2006/metadata/properties" xmlns:ns3="53ba5597-dcb5-4d69-b546-d69d7f22cd93" xmlns:ns4="c4e212a0-e776-43a9-baa4-6d4d77f0746f" targetNamespace="http://schemas.microsoft.com/office/2006/metadata/properties" ma:root="true" ma:fieldsID="87cf92542406a29db7af000eac19c507" ns3:_="" ns4:_="">
    <xsd:import namespace="53ba5597-dcb5-4d69-b546-d69d7f22cd93"/>
    <xsd:import namespace="c4e212a0-e776-43a9-baa4-6d4d77f0746f"/>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element ref="ns3:MediaServiceSystemTags"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ba5597-dcb5-4d69-b546-d69d7f22c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4e212a0-e776-43a9-baa4-6d4d77f0746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3ba5597-dcb5-4d69-b546-d69d7f22cd93" xsi:nil="true"/>
  </documentManagement>
</p:properties>
</file>

<file path=customXml/itemProps1.xml><?xml version="1.0" encoding="utf-8"?>
<ds:datastoreItem xmlns:ds="http://schemas.openxmlformats.org/officeDocument/2006/customXml" ds:itemID="{438FEA80-6421-45DD-BAFE-5B3638BA17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ba5597-dcb5-4d69-b546-d69d7f22cd93"/>
    <ds:schemaRef ds:uri="c4e212a0-e776-43a9-baa4-6d4d77f074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7D7BAB-A7AA-4391-9084-EE5B61F045E9}">
  <ds:schemaRefs>
    <ds:schemaRef ds:uri="http://schemas.microsoft.com/sharepoint/v3/contenttype/forms"/>
  </ds:schemaRefs>
</ds:datastoreItem>
</file>

<file path=customXml/itemProps3.xml><?xml version="1.0" encoding="utf-8"?>
<ds:datastoreItem xmlns:ds="http://schemas.openxmlformats.org/officeDocument/2006/customXml" ds:itemID="{B1FD1207-D842-4B01-BE62-AF3543DCBD6D}">
  <ds:schemaRefs>
    <ds:schemaRef ds:uri="http://www.w3.org/XML/1998/namespace"/>
    <ds:schemaRef ds:uri="http://schemas.microsoft.com/office/infopath/2007/PartnerControls"/>
    <ds:schemaRef ds:uri="http://purl.org/dc/elements/1.1/"/>
    <ds:schemaRef ds:uri="http://purl.org/dc/dcmitype/"/>
    <ds:schemaRef ds:uri="http://schemas.microsoft.com/office/2006/documentManagement/types"/>
    <ds:schemaRef ds:uri="c4e212a0-e776-43a9-baa4-6d4d77f0746f"/>
    <ds:schemaRef ds:uri="53ba5597-dcb5-4d69-b546-d69d7f22cd93"/>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1992</TotalTime>
  <Words>667</Words>
  <Application>Microsoft Office PowerPoint</Application>
  <PresentationFormat>Widescreen</PresentationFormat>
  <Paragraphs>66</Paragraphs>
  <Slides>13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Courier New</vt:lpstr>
      <vt:lpstr>Wingdings</vt:lpstr>
      <vt:lpstr>Office Theme</vt:lpstr>
      <vt:lpstr>PowerPoint Presentation</vt:lpstr>
      <vt:lpstr>What is Inheritance?</vt:lpstr>
      <vt:lpstr>Why use inheritance?</vt:lpstr>
      <vt:lpstr>Scenario: Performers, Musicians, Comedians, Dancers, Ballet Dancers</vt:lpstr>
      <vt:lpstr>PowerPoint Presentation</vt:lpstr>
      <vt:lpstr>Superclasses and subclasses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Gabrielle Baniqued</dc:creator>
  <cp:lastModifiedBy>Gabrielle Baniqued</cp:lastModifiedBy>
  <cp:revision>6</cp:revision>
  <cp:lastPrinted>2024-12-05T16:59:15Z</cp:lastPrinted>
  <dcterms:created xsi:type="dcterms:W3CDTF">2024-09-11T14:39:52Z</dcterms:created>
  <dcterms:modified xsi:type="dcterms:W3CDTF">2025-03-17T13:20:10Z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0x010100CB1361EF362DC149859D7B118BC8785F</vt:lpwstr>
  </property>
</Properties>
</file>