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0" r:id="rId5"/>
    <p:sldId id="317" r:id="rId6"/>
    <p:sldId id="261" r:id="rId7"/>
    <p:sldId id="263" r:id="rId8"/>
    <p:sldId id="264" r:id="rId9"/>
    <p:sldId id="265" r:id="rId10"/>
    <p:sldId id="279" r:id="rId11"/>
    <p:sldId id="269" r:id="rId12"/>
    <p:sldId id="280" r:id="rId13"/>
    <p:sldId id="281" r:id="rId14"/>
    <p:sldId id="282" r:id="rId15"/>
    <p:sldId id="318"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4E2D0C-3507-B9FE-ADD2-E5A5E7BB130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03079DB-9F95-2AEB-F1A5-BA979C169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9A702AF-6ABC-679C-EA88-333D833BDCB1}"/>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5" name="Segnaposto piè di pagina 4">
            <a:extLst>
              <a:ext uri="{FF2B5EF4-FFF2-40B4-BE49-F238E27FC236}">
                <a16:creationId xmlns:a16="http://schemas.microsoft.com/office/drawing/2014/main" id="{3B5A6ADB-0FEF-04DC-EEE9-94A3EB9249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029641D-BF15-0975-6921-F31731E4810F}"/>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233522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BAD83-9BA8-65C4-9262-AB9C1C3AEBA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E13BB5C-1CBF-B51F-E68A-70817E9A5F6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C900837-8323-591D-EFA2-6696B20CD796}"/>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5" name="Segnaposto piè di pagina 4">
            <a:extLst>
              <a:ext uri="{FF2B5EF4-FFF2-40B4-BE49-F238E27FC236}">
                <a16:creationId xmlns:a16="http://schemas.microsoft.com/office/drawing/2014/main" id="{4F15FBB9-E75A-4398-1A6C-80078A33F7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8286451-FF2C-10E5-07EA-45A867962B56}"/>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11080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712C1-9A6C-20EA-33B6-9029DCCB0A6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411147A-7DA6-C545-3663-2E89CA084D8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8E9EE0C-B44A-EB15-6DE5-F7CDF17D0887}"/>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5" name="Segnaposto piè di pagina 4">
            <a:extLst>
              <a:ext uri="{FF2B5EF4-FFF2-40B4-BE49-F238E27FC236}">
                <a16:creationId xmlns:a16="http://schemas.microsoft.com/office/drawing/2014/main" id="{CAADA0C7-2A4B-626B-53A1-E60187D661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0CC8CB-9222-188B-86C2-550D247105A6}"/>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55663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FDBB64-F4F7-B8E4-64EB-C1CD4F2D618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4356069-5B2E-F233-C176-B749BADB3FC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1E2C2D-C2B9-1B93-2FF4-BAC3EAFCADEC}"/>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5" name="Segnaposto piè di pagina 4">
            <a:extLst>
              <a:ext uri="{FF2B5EF4-FFF2-40B4-BE49-F238E27FC236}">
                <a16:creationId xmlns:a16="http://schemas.microsoft.com/office/drawing/2014/main" id="{9299FB37-1141-A52B-C18A-FCB6D7921B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03AA1C-8D7D-35D1-B522-961F86F04231}"/>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323004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0463C-14F6-20A6-6824-EB957B330A6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C9B4FE8-7AED-CCE6-CC80-362B99F08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EDFEE85-C97E-918C-D1CD-84D793E32C56}"/>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5" name="Segnaposto piè di pagina 4">
            <a:extLst>
              <a:ext uri="{FF2B5EF4-FFF2-40B4-BE49-F238E27FC236}">
                <a16:creationId xmlns:a16="http://schemas.microsoft.com/office/drawing/2014/main" id="{9BAF4C48-7225-1193-3BDF-5EEC61E1C3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383F97-8EB5-DEB3-2850-AE740F11DB34}"/>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372034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7AF85-924F-C4FB-2CE7-792AA7A15ED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C675BB4-3BFD-AADF-D517-339D076672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F6911E7-1BC6-E2AE-9671-513E93B8C9B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7CC7BF8-E748-587D-0E82-2AD79E4CA27B}"/>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6" name="Segnaposto piè di pagina 5">
            <a:extLst>
              <a:ext uri="{FF2B5EF4-FFF2-40B4-BE49-F238E27FC236}">
                <a16:creationId xmlns:a16="http://schemas.microsoft.com/office/drawing/2014/main" id="{69208B9A-089E-3673-915B-9D4529DFDDB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8F553F3-8326-CC2F-2797-9A9D0920DD73}"/>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111173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DD3758-830A-52B0-9E5E-31FFE247DD4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DAFB61-7E1A-53A9-87CC-1A78DB226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950E77F-8DA3-44A9-D6EB-8F81E9884F8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2538AEC-762B-7136-C862-08D63F720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C50BC50-F02F-2696-B715-35AF843F870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F2B3E00-381A-7002-14F0-F6C48B30F9B3}"/>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8" name="Segnaposto piè di pagina 7">
            <a:extLst>
              <a:ext uri="{FF2B5EF4-FFF2-40B4-BE49-F238E27FC236}">
                <a16:creationId xmlns:a16="http://schemas.microsoft.com/office/drawing/2014/main" id="{7FEE8520-C7FC-B686-A941-C20DDDCC4AD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3EB46F1-B4A4-4DEC-D02F-9F790D51F711}"/>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307297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E47E0-49BD-1342-19BF-C2263C2CA27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1B17AAA-78F6-A1CD-00C1-C9A6292FA3DB}"/>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4" name="Segnaposto piè di pagina 3">
            <a:extLst>
              <a:ext uri="{FF2B5EF4-FFF2-40B4-BE49-F238E27FC236}">
                <a16:creationId xmlns:a16="http://schemas.microsoft.com/office/drawing/2014/main" id="{4455C4A0-96C5-C6DB-F103-EBF4A28F48A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9512765-EFCB-5024-B79A-2B995A0ACAE6}"/>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353715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EBB5908-7BE3-E58E-9AEC-77A82B564AAE}"/>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3" name="Segnaposto piè di pagina 2">
            <a:extLst>
              <a:ext uri="{FF2B5EF4-FFF2-40B4-BE49-F238E27FC236}">
                <a16:creationId xmlns:a16="http://schemas.microsoft.com/office/drawing/2014/main" id="{1BD357E0-5418-8351-B0B1-17B4C2D74EB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1043B33-5171-A866-E966-636145E5FAD0}"/>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397430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9B2B65-577D-86F6-CB29-783E81D57F7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D813877-49A1-0F4D-056E-D466994D0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75A21D4-3D6D-41AA-5F66-5F81957FD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7A9D5A8-E679-CB9D-A402-AF8776EF1369}"/>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6" name="Segnaposto piè di pagina 5">
            <a:extLst>
              <a:ext uri="{FF2B5EF4-FFF2-40B4-BE49-F238E27FC236}">
                <a16:creationId xmlns:a16="http://schemas.microsoft.com/office/drawing/2014/main" id="{2B79C031-A7D3-41AC-0F61-7127DA2151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B39C1D1-7B55-B472-C36A-F4509510CAA2}"/>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32620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549FF-7A82-3E4D-BCB8-AD24B3A479B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6868126-7146-A0E9-740D-7EFCA2D17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A653D9A-9373-1617-89C4-14BB0780B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008BBAE-B5A4-DDC6-451A-742E777E4C60}"/>
              </a:ext>
            </a:extLst>
          </p:cNvPr>
          <p:cNvSpPr>
            <a:spLocks noGrp="1"/>
          </p:cNvSpPr>
          <p:nvPr>
            <p:ph type="dt" sz="half" idx="10"/>
          </p:nvPr>
        </p:nvSpPr>
        <p:spPr/>
        <p:txBody>
          <a:bodyPr/>
          <a:lstStyle/>
          <a:p>
            <a:fld id="{A19FAC7C-BD65-134C-8E93-52BF51FAF2E7}" type="datetimeFigureOut">
              <a:rPr lang="it-IT" smtClean="0"/>
              <a:t>08/07/23</a:t>
            </a:fld>
            <a:endParaRPr lang="it-IT"/>
          </a:p>
        </p:txBody>
      </p:sp>
      <p:sp>
        <p:nvSpPr>
          <p:cNvPr id="6" name="Segnaposto piè di pagina 5">
            <a:extLst>
              <a:ext uri="{FF2B5EF4-FFF2-40B4-BE49-F238E27FC236}">
                <a16:creationId xmlns:a16="http://schemas.microsoft.com/office/drawing/2014/main" id="{4D91B077-166C-0450-1E0E-8A925181593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8C40F5E-081B-473A-E3B7-F742092F7DFD}"/>
              </a:ext>
            </a:extLst>
          </p:cNvPr>
          <p:cNvSpPr>
            <a:spLocks noGrp="1"/>
          </p:cNvSpPr>
          <p:nvPr>
            <p:ph type="sldNum" sz="quarter" idx="12"/>
          </p:nvPr>
        </p:nvSpPr>
        <p:spPr/>
        <p:txBody>
          <a:bodyPr/>
          <a:lstStyle/>
          <a:p>
            <a:fld id="{E2F449B2-3C0A-E848-9798-7A4C3008CD5B}" type="slidenum">
              <a:rPr lang="it-IT" smtClean="0"/>
              <a:t>‹N›</a:t>
            </a:fld>
            <a:endParaRPr lang="it-IT"/>
          </a:p>
        </p:txBody>
      </p:sp>
    </p:spTree>
    <p:extLst>
      <p:ext uri="{BB962C8B-B14F-4D97-AF65-F5344CB8AC3E}">
        <p14:creationId xmlns:p14="http://schemas.microsoft.com/office/powerpoint/2010/main" val="198720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18843B3-4AA2-5B3A-57F4-AB45B6EFF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7996EBA-9BD5-0AE7-B3C5-8A072864F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8CC63E2-A6B0-7CFE-F875-F7BC05364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FAC7C-BD65-134C-8E93-52BF51FAF2E7}" type="datetimeFigureOut">
              <a:rPr lang="it-IT" smtClean="0"/>
              <a:t>08/07/23</a:t>
            </a:fld>
            <a:endParaRPr lang="it-IT"/>
          </a:p>
        </p:txBody>
      </p:sp>
      <p:sp>
        <p:nvSpPr>
          <p:cNvPr id="5" name="Segnaposto piè di pagina 4">
            <a:extLst>
              <a:ext uri="{FF2B5EF4-FFF2-40B4-BE49-F238E27FC236}">
                <a16:creationId xmlns:a16="http://schemas.microsoft.com/office/drawing/2014/main" id="{0641413D-93E0-B642-0890-887771A88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23E30C5-A7E4-19DB-1CEF-F933A8C26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449B2-3C0A-E848-9798-7A4C3008CD5B}" type="slidenum">
              <a:rPr lang="it-IT" smtClean="0"/>
              <a:t>‹N›</a:t>
            </a:fld>
            <a:endParaRPr lang="it-IT"/>
          </a:p>
        </p:txBody>
      </p:sp>
    </p:spTree>
    <p:extLst>
      <p:ext uri="{BB962C8B-B14F-4D97-AF65-F5344CB8AC3E}">
        <p14:creationId xmlns:p14="http://schemas.microsoft.com/office/powerpoint/2010/main" val="2637708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570F46-C9E7-A4D8-C0CA-9501F644FB35}"/>
              </a:ext>
            </a:extLst>
          </p:cNvPr>
          <p:cNvSpPr>
            <a:spLocks noGrp="1"/>
          </p:cNvSpPr>
          <p:nvPr>
            <p:ph type="ctrTitle"/>
          </p:nvPr>
        </p:nvSpPr>
        <p:spPr>
          <a:xfrm>
            <a:off x="1524000" y="1122362"/>
            <a:ext cx="9144000" cy="3081775"/>
          </a:xfrm>
        </p:spPr>
        <p:txBody>
          <a:bodyPr>
            <a:normAutofit fontScale="90000"/>
          </a:bodyPr>
          <a:lstStyle/>
          <a:p>
            <a:r>
              <a:rPr lang="it-IT" dirty="0"/>
              <a:t>TIW: ESERCIZIO 3</a:t>
            </a:r>
            <a:br>
              <a:rPr lang="it-IT" dirty="0"/>
            </a:br>
            <a:r>
              <a:rPr lang="it-IT" dirty="0"/>
              <a:t>CATALOGAZIONE DI IMMAGINI</a:t>
            </a:r>
            <a:br>
              <a:rPr lang="it-IT" dirty="0"/>
            </a:br>
            <a:endParaRPr lang="it-IT" dirty="0"/>
          </a:p>
        </p:txBody>
      </p:sp>
      <p:sp>
        <p:nvSpPr>
          <p:cNvPr id="3" name="Sottotitolo 2">
            <a:extLst>
              <a:ext uri="{FF2B5EF4-FFF2-40B4-BE49-F238E27FC236}">
                <a16:creationId xmlns:a16="http://schemas.microsoft.com/office/drawing/2014/main" id="{D3AFD330-A414-CE38-5725-AE00E22EBBB7}"/>
              </a:ext>
            </a:extLst>
          </p:cNvPr>
          <p:cNvSpPr>
            <a:spLocks noGrp="1"/>
          </p:cNvSpPr>
          <p:nvPr>
            <p:ph type="subTitle" idx="1"/>
          </p:nvPr>
        </p:nvSpPr>
        <p:spPr>
          <a:xfrm>
            <a:off x="1524000" y="4204137"/>
            <a:ext cx="9144000" cy="1652752"/>
          </a:xfrm>
        </p:spPr>
        <p:txBody>
          <a:bodyPr>
            <a:normAutofit lnSpcReduction="10000"/>
          </a:bodyPr>
          <a:lstStyle/>
          <a:p>
            <a:endParaRPr lang="it-IT" dirty="0"/>
          </a:p>
          <a:p>
            <a:endParaRPr lang="it-IT" dirty="0"/>
          </a:p>
          <a:p>
            <a:pPr algn="r"/>
            <a:r>
              <a:rPr lang="it-IT" dirty="0"/>
              <a:t>Gabriele Clara Di Gioacchino</a:t>
            </a:r>
          </a:p>
          <a:p>
            <a:pPr algn="r"/>
            <a:r>
              <a:rPr lang="it-IT" dirty="0"/>
              <a:t>Matricola: 956320</a:t>
            </a:r>
          </a:p>
          <a:p>
            <a:endParaRPr lang="it-IT" dirty="0"/>
          </a:p>
        </p:txBody>
      </p:sp>
    </p:spTree>
    <p:extLst>
      <p:ext uri="{BB962C8B-B14F-4D97-AF65-F5344CB8AC3E}">
        <p14:creationId xmlns:p14="http://schemas.microsoft.com/office/powerpoint/2010/main" val="32760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99134"/>
          </a:xfrm>
        </p:spPr>
        <p:txBody>
          <a:bodyPr/>
          <a:lstStyle/>
          <a:p>
            <a:r>
              <a:rPr lang="en-US" dirty="0"/>
              <a:t>Event: login</a:t>
            </a:r>
          </a:p>
        </p:txBody>
      </p:sp>
      <p:sp>
        <p:nvSpPr>
          <p:cNvPr id="5" name="Rectangle 4"/>
          <p:cNvSpPr/>
          <p:nvPr/>
        </p:nvSpPr>
        <p:spPr>
          <a:xfrm>
            <a:off x="2012751" y="1447800"/>
            <a:ext cx="142616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Login</a:t>
            </a:r>
          </a:p>
        </p:txBody>
      </p:sp>
      <p:cxnSp>
        <p:nvCxnSpPr>
          <p:cNvPr id="6" name="Straight Connector 5"/>
          <p:cNvCxnSpPr>
            <a:cxnSpLocks/>
            <a:stCxn id="5" idx="2"/>
          </p:cNvCxnSpPr>
          <p:nvPr/>
        </p:nvCxnSpPr>
        <p:spPr>
          <a:xfrm flipH="1">
            <a:off x="2640530" y="1828800"/>
            <a:ext cx="85301" cy="484056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635696"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59497" y="2602468"/>
            <a:ext cx="915635" cy="369332"/>
          </a:xfrm>
          <a:prstGeom prst="rect">
            <a:avLst/>
          </a:prstGeom>
          <a:noFill/>
        </p:spPr>
        <p:txBody>
          <a:bodyPr wrap="none" rtlCol="0">
            <a:spAutoFit/>
          </a:bodyPr>
          <a:lstStyle/>
          <a:p>
            <a:r>
              <a:rPr lang="en-US" dirty="0" err="1"/>
              <a:t>doPOST</a:t>
            </a:r>
            <a:endParaRPr lang="en-US" dirty="0"/>
          </a:p>
        </p:txBody>
      </p:sp>
      <p:sp>
        <p:nvSpPr>
          <p:cNvPr id="9" name="Rectangle 8"/>
          <p:cNvSpPr/>
          <p:nvPr/>
        </p:nvSpPr>
        <p:spPr>
          <a:xfrm>
            <a:off x="2548355" y="2044700"/>
            <a:ext cx="306541" cy="44086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85383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UserDAO</a:t>
            </a:r>
            <a:endParaRPr lang="en-US" dirty="0"/>
          </a:p>
        </p:txBody>
      </p:sp>
      <p:cxnSp>
        <p:nvCxnSpPr>
          <p:cNvPr id="11" name="Straight Connector 10"/>
          <p:cNvCxnSpPr>
            <a:stCxn id="10" idx="2"/>
          </p:cNvCxnSpPr>
          <p:nvPr/>
        </p:nvCxnSpPr>
        <p:spPr>
          <a:xfrm flipH="1">
            <a:off x="448074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2854895" y="2514600"/>
            <a:ext cx="14734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044614" y="2155876"/>
            <a:ext cx="939681" cy="307777"/>
          </a:xfrm>
          <a:prstGeom prst="rect">
            <a:avLst/>
          </a:prstGeom>
          <a:noFill/>
        </p:spPr>
        <p:txBody>
          <a:bodyPr wrap="none" rtlCol="0">
            <a:spAutoFit/>
          </a:bodyPr>
          <a:lstStyle/>
          <a:p>
            <a:r>
              <a:rPr lang="en-US" sz="1400" dirty="0" err="1"/>
              <a:t>checkUser</a:t>
            </a:r>
            <a:endParaRPr lang="en-US" sz="1400" dirty="0"/>
          </a:p>
        </p:txBody>
      </p:sp>
      <p:sp>
        <p:nvSpPr>
          <p:cNvPr id="14" name="Rectangle 13"/>
          <p:cNvSpPr/>
          <p:nvPr/>
        </p:nvSpPr>
        <p:spPr>
          <a:xfrm>
            <a:off x="4328339" y="20447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p:nvPr/>
        </p:nvCxnSpPr>
        <p:spPr>
          <a:xfrm flipH="1">
            <a:off x="2855640" y="3124200"/>
            <a:ext cx="14380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112621" y="2754868"/>
            <a:ext cx="1136850" cy="338554"/>
          </a:xfrm>
          <a:prstGeom prst="rect">
            <a:avLst/>
          </a:prstGeom>
          <a:noFill/>
        </p:spPr>
        <p:txBody>
          <a:bodyPr wrap="none" rtlCol="0">
            <a:spAutoFit/>
          </a:bodyPr>
          <a:lstStyle/>
          <a:p>
            <a:r>
              <a:rPr lang="en-US" sz="1600" dirty="0"/>
              <a:t>user || null</a:t>
            </a:r>
          </a:p>
        </p:txBody>
      </p:sp>
      <p:cxnSp>
        <p:nvCxnSpPr>
          <p:cNvPr id="18" name="Straight Connector 17"/>
          <p:cNvCxnSpPr>
            <a:cxnSpLocks/>
          </p:cNvCxnSpPr>
          <p:nvPr/>
        </p:nvCxnSpPr>
        <p:spPr>
          <a:xfrm flipH="1">
            <a:off x="6002832"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850430" y="3009900"/>
            <a:ext cx="304800" cy="9609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0" name="Straight Arrow Connector 19"/>
          <p:cNvCxnSpPr/>
          <p:nvPr/>
        </p:nvCxnSpPr>
        <p:spPr>
          <a:xfrm>
            <a:off x="2855640" y="3714750"/>
            <a:ext cx="29947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001196" y="5000112"/>
            <a:ext cx="3888432" cy="338554"/>
          </a:xfrm>
          <a:prstGeom prst="rect">
            <a:avLst/>
          </a:prstGeom>
          <a:noFill/>
        </p:spPr>
        <p:txBody>
          <a:bodyPr wrap="square" rtlCol="0">
            <a:spAutoFit/>
          </a:bodyPr>
          <a:lstStyle/>
          <a:p>
            <a:pPr algn="ctr"/>
            <a:r>
              <a:rPr lang="en-US" sz="1600" dirty="0"/>
              <a:t>[user   != null ]  </a:t>
            </a:r>
            <a:r>
              <a:rPr lang="en-US" sz="1600" dirty="0" err="1"/>
              <a:t>setAttribute</a:t>
            </a:r>
            <a:r>
              <a:rPr lang="en-US" sz="1600" dirty="0"/>
              <a:t>  ("user", user)</a:t>
            </a:r>
          </a:p>
        </p:txBody>
      </p:sp>
      <p:sp>
        <p:nvSpPr>
          <p:cNvPr id="22" name="Rectangle 21"/>
          <p:cNvSpPr/>
          <p:nvPr/>
        </p:nvSpPr>
        <p:spPr>
          <a:xfrm>
            <a:off x="8083638" y="1463158"/>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23" name="Straight Connector 22"/>
          <p:cNvCxnSpPr>
            <a:cxnSpLocks/>
          </p:cNvCxnSpPr>
          <p:nvPr/>
        </p:nvCxnSpPr>
        <p:spPr>
          <a:xfrm flipH="1">
            <a:off x="8788992" y="1844158"/>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8648479" y="3860423"/>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5" name="Straight Arrow Connector 24"/>
          <p:cNvCxnSpPr>
            <a:cxnSpLocks/>
          </p:cNvCxnSpPr>
          <p:nvPr/>
        </p:nvCxnSpPr>
        <p:spPr>
          <a:xfrm>
            <a:off x="2854895" y="5026572"/>
            <a:ext cx="57935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854895" y="3412542"/>
            <a:ext cx="2940421" cy="338554"/>
          </a:xfrm>
          <a:prstGeom prst="rect">
            <a:avLst/>
          </a:prstGeom>
          <a:noFill/>
        </p:spPr>
        <p:txBody>
          <a:bodyPr wrap="none" rtlCol="0">
            <a:spAutoFit/>
          </a:bodyPr>
          <a:lstStyle/>
          <a:p>
            <a:pPr algn="ctr"/>
            <a:r>
              <a:rPr lang="en-US" sz="1600" dirty="0"/>
              <a:t>[user   == null ] </a:t>
            </a:r>
            <a:r>
              <a:rPr lang="en-US" sz="1600" dirty="0" err="1"/>
              <a:t>setVariable</a:t>
            </a:r>
            <a:r>
              <a:rPr lang="en-US" sz="1600" dirty="0"/>
              <a:t>(error)</a:t>
            </a:r>
          </a:p>
        </p:txBody>
      </p:sp>
      <p:sp>
        <p:nvSpPr>
          <p:cNvPr id="27" name="TextBox 26"/>
          <p:cNvSpPr txBox="1"/>
          <p:nvPr/>
        </p:nvSpPr>
        <p:spPr>
          <a:xfrm>
            <a:off x="1621270" y="2983260"/>
            <a:ext cx="927085" cy="1754326"/>
          </a:xfrm>
          <a:prstGeom prst="rect">
            <a:avLst/>
          </a:prstGeom>
          <a:noFill/>
        </p:spPr>
        <p:txBody>
          <a:bodyPr wrap="square" rtlCol="0">
            <a:spAutoFit/>
          </a:bodyPr>
          <a:lstStyle/>
          <a:p>
            <a:r>
              <a:rPr lang="en-US" sz="1600" dirty="0"/>
              <a:t>POST</a:t>
            </a:r>
          </a:p>
          <a:p>
            <a:r>
              <a:rPr lang="en-US" sz="1400" dirty="0"/>
              <a:t>username</a:t>
            </a:r>
          </a:p>
          <a:p>
            <a:r>
              <a:rPr lang="en-US" sz="1400" dirty="0"/>
              <a:t>password</a:t>
            </a:r>
          </a:p>
          <a:p>
            <a:endParaRPr lang="en-US" sz="1600" dirty="0"/>
          </a:p>
          <a:p>
            <a:r>
              <a:rPr lang="en-US" sz="1600" dirty="0"/>
              <a:t>From: Index.</a:t>
            </a:r>
            <a:br>
              <a:rPr lang="en-US" sz="1600" dirty="0"/>
            </a:br>
            <a:r>
              <a:rPr lang="en-US" sz="1600" dirty="0"/>
              <a:t>html</a:t>
            </a:r>
          </a:p>
        </p:txBody>
      </p:sp>
      <p:sp>
        <p:nvSpPr>
          <p:cNvPr id="34" name="Rectangle 33"/>
          <p:cNvSpPr/>
          <p:nvPr/>
        </p:nvSpPr>
        <p:spPr>
          <a:xfrm>
            <a:off x="9568157" y="1435976"/>
            <a:ext cx="1314451" cy="508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Home</a:t>
            </a:r>
          </a:p>
        </p:txBody>
      </p:sp>
      <p:cxnSp>
        <p:nvCxnSpPr>
          <p:cNvPr id="35" name="Straight Connector 34"/>
          <p:cNvCxnSpPr>
            <a:stCxn id="34" idx="2"/>
          </p:cNvCxnSpPr>
          <p:nvPr/>
        </p:nvCxnSpPr>
        <p:spPr>
          <a:xfrm flipH="1">
            <a:off x="10195068" y="1944060"/>
            <a:ext cx="30314" cy="421631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10057825" y="4917968"/>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TextBox 41"/>
          <p:cNvSpPr txBox="1"/>
          <p:nvPr/>
        </p:nvSpPr>
        <p:spPr>
          <a:xfrm>
            <a:off x="7880913" y="5712606"/>
            <a:ext cx="924038" cy="338554"/>
          </a:xfrm>
          <a:prstGeom prst="rect">
            <a:avLst/>
          </a:prstGeom>
          <a:noFill/>
        </p:spPr>
        <p:txBody>
          <a:bodyPr wrap="square" rtlCol="0">
            <a:spAutoFit/>
          </a:bodyPr>
          <a:lstStyle/>
          <a:p>
            <a:pPr algn="ctr"/>
            <a:r>
              <a:rPr lang="en-US" sz="1600" dirty="0"/>
              <a:t>redirect</a:t>
            </a:r>
          </a:p>
        </p:txBody>
      </p:sp>
      <p:cxnSp>
        <p:nvCxnSpPr>
          <p:cNvPr id="44" name="Straight Arrow Connector 43"/>
          <p:cNvCxnSpPr>
            <a:cxnSpLocks/>
          </p:cNvCxnSpPr>
          <p:nvPr/>
        </p:nvCxnSpPr>
        <p:spPr>
          <a:xfrm>
            <a:off x="2854895" y="5792065"/>
            <a:ext cx="72029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Google Shape;322;p38">
            <a:extLst>
              <a:ext uri="{FF2B5EF4-FFF2-40B4-BE49-F238E27FC236}">
                <a16:creationId xmlns:a16="http://schemas.microsoft.com/office/drawing/2014/main" id="{EDB16299-CDB2-38B2-5E6D-EF87A2EC63BF}"/>
              </a:ext>
            </a:extLst>
          </p:cNvPr>
          <p:cNvSpPr/>
          <p:nvPr/>
        </p:nvSpPr>
        <p:spPr>
          <a:xfrm>
            <a:off x="5493146" y="1419832"/>
            <a:ext cx="1080000"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sp>
        <p:nvSpPr>
          <p:cNvPr id="29" name="Google Shape;326;p38">
            <a:extLst>
              <a:ext uri="{FF2B5EF4-FFF2-40B4-BE49-F238E27FC236}">
                <a16:creationId xmlns:a16="http://schemas.microsoft.com/office/drawing/2014/main" id="{B99B4545-7A2D-488C-6457-D14DE1DAD299}"/>
              </a:ext>
            </a:extLst>
          </p:cNvPr>
          <p:cNvSpPr/>
          <p:nvPr/>
        </p:nvSpPr>
        <p:spPr>
          <a:xfrm>
            <a:off x="6781997" y="1400400"/>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cxnSp>
        <p:nvCxnSpPr>
          <p:cNvPr id="30" name="Straight Connector 17">
            <a:extLst>
              <a:ext uri="{FF2B5EF4-FFF2-40B4-BE49-F238E27FC236}">
                <a16:creationId xmlns:a16="http://schemas.microsoft.com/office/drawing/2014/main" id="{8CFC3B11-D223-2BE3-19EB-D1AE18C06272}"/>
              </a:ext>
            </a:extLst>
          </p:cNvPr>
          <p:cNvCxnSpPr>
            <a:cxnSpLocks/>
          </p:cNvCxnSpPr>
          <p:nvPr/>
        </p:nvCxnSpPr>
        <p:spPr>
          <a:xfrm flipH="1">
            <a:off x="7270752" y="1880518"/>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31" name="Straight Arrow Connector 19">
            <a:extLst>
              <a:ext uri="{FF2B5EF4-FFF2-40B4-BE49-F238E27FC236}">
                <a16:creationId xmlns:a16="http://schemas.microsoft.com/office/drawing/2014/main" id="{2CD7DB39-3157-6CDF-79B7-EFDF15D840D1}"/>
              </a:ext>
            </a:extLst>
          </p:cNvPr>
          <p:cNvCxnSpPr>
            <a:cxnSpLocks/>
          </p:cNvCxnSpPr>
          <p:nvPr/>
        </p:nvCxnSpPr>
        <p:spPr>
          <a:xfrm>
            <a:off x="2855640" y="4366871"/>
            <a:ext cx="42813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18">
            <a:extLst>
              <a:ext uri="{FF2B5EF4-FFF2-40B4-BE49-F238E27FC236}">
                <a16:creationId xmlns:a16="http://schemas.microsoft.com/office/drawing/2014/main" id="{CB71EB76-FA49-0CC0-A605-97D3C0C49D2C}"/>
              </a:ext>
            </a:extLst>
          </p:cNvPr>
          <p:cNvSpPr/>
          <p:nvPr/>
        </p:nvSpPr>
        <p:spPr>
          <a:xfrm>
            <a:off x="7136947" y="3494810"/>
            <a:ext cx="304800" cy="9609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TextBox 25">
            <a:extLst>
              <a:ext uri="{FF2B5EF4-FFF2-40B4-BE49-F238E27FC236}">
                <a16:creationId xmlns:a16="http://schemas.microsoft.com/office/drawing/2014/main" id="{AFF86E40-CE70-41F5-90B8-372E36960AE3}"/>
              </a:ext>
            </a:extLst>
          </p:cNvPr>
          <p:cNvSpPr txBox="1"/>
          <p:nvPr/>
        </p:nvSpPr>
        <p:spPr>
          <a:xfrm>
            <a:off x="2896841" y="4050166"/>
            <a:ext cx="3706143" cy="338554"/>
          </a:xfrm>
          <a:prstGeom prst="rect">
            <a:avLst/>
          </a:prstGeom>
          <a:noFill/>
        </p:spPr>
        <p:txBody>
          <a:bodyPr wrap="none" rtlCol="0">
            <a:spAutoFit/>
          </a:bodyPr>
          <a:lstStyle/>
          <a:p>
            <a:pPr algn="ctr"/>
            <a:r>
              <a:rPr lang="en-US" sz="1600" dirty="0"/>
              <a:t>[user   == null ] process(</a:t>
            </a:r>
            <a:r>
              <a:rPr lang="en-US" sz="1600" dirty="0" err="1"/>
              <a:t>ctx</a:t>
            </a:r>
            <a:r>
              <a:rPr lang="en-US" sz="1600" dirty="0"/>
              <a:t>, </a:t>
            </a:r>
            <a:r>
              <a:rPr lang="en-US" sz="1600" dirty="0" err="1"/>
              <a:t>Index.html</a:t>
            </a:r>
            <a:r>
              <a:rPr lang="en-US" sz="1600" dirty="0"/>
              <a:t>, …)</a:t>
            </a:r>
          </a:p>
        </p:txBody>
      </p:sp>
    </p:spTree>
    <p:extLst>
      <p:ext uri="{BB962C8B-B14F-4D97-AF65-F5344CB8AC3E}">
        <p14:creationId xmlns:p14="http://schemas.microsoft.com/office/powerpoint/2010/main" val="34257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92781"/>
          </a:xfrm>
        </p:spPr>
        <p:txBody>
          <a:bodyPr/>
          <a:lstStyle/>
          <a:p>
            <a:r>
              <a:rPr lang="en-US" dirty="0"/>
              <a:t>Checking access rights</a:t>
            </a:r>
          </a:p>
        </p:txBody>
      </p:sp>
      <p:sp>
        <p:nvSpPr>
          <p:cNvPr id="10" name="Rectangle 9"/>
          <p:cNvSpPr/>
          <p:nvPr/>
        </p:nvSpPr>
        <p:spPr>
          <a:xfrm>
            <a:off x="3277766"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Home</a:t>
            </a:r>
          </a:p>
        </p:txBody>
      </p:sp>
      <p:cxnSp>
        <p:nvCxnSpPr>
          <p:cNvPr id="11" name="Straight Connector 10"/>
          <p:cNvCxnSpPr>
            <a:stCxn id="10" idx="2"/>
          </p:cNvCxnSpPr>
          <p:nvPr/>
        </p:nvCxnSpPr>
        <p:spPr>
          <a:xfrm flipH="1">
            <a:off x="3919835"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752275" y="2120528"/>
            <a:ext cx="288032" cy="33616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Rectangle 16"/>
          <p:cNvSpPr/>
          <p:nvPr/>
        </p:nvSpPr>
        <p:spPr>
          <a:xfrm>
            <a:off x="4799857"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18" name="Straight Connector 17"/>
          <p:cNvCxnSpPr>
            <a:stCxn id="17" idx="2"/>
          </p:cNvCxnSpPr>
          <p:nvPr/>
        </p:nvCxnSpPr>
        <p:spPr>
          <a:xfrm flipH="1">
            <a:off x="5441926"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274366" y="264073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0" name="Straight Arrow Connector 19"/>
          <p:cNvCxnSpPr/>
          <p:nvPr/>
        </p:nvCxnSpPr>
        <p:spPr>
          <a:xfrm>
            <a:off x="4057075" y="2812876"/>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40308" y="2889921"/>
            <a:ext cx="1386459" cy="584775"/>
          </a:xfrm>
          <a:prstGeom prst="rect">
            <a:avLst/>
          </a:prstGeom>
          <a:noFill/>
        </p:spPr>
        <p:txBody>
          <a:bodyPr wrap="square" rtlCol="0">
            <a:spAutoFit/>
          </a:bodyPr>
          <a:lstStyle/>
          <a:p>
            <a:r>
              <a:rPr lang="en-US" sz="1600" dirty="0" err="1"/>
              <a:t>getAttribute</a:t>
            </a:r>
            <a:r>
              <a:rPr lang="en-US" sz="1600" dirty="0"/>
              <a:t> </a:t>
            </a:r>
            <a:br>
              <a:rPr lang="en-US" sz="1600" dirty="0"/>
            </a:br>
            <a:r>
              <a:rPr lang="en-US" sz="1600" dirty="0"/>
              <a:t>("user")</a:t>
            </a:r>
          </a:p>
        </p:txBody>
      </p:sp>
      <p:sp>
        <p:nvSpPr>
          <p:cNvPr id="22" name="Rectangle 21"/>
          <p:cNvSpPr/>
          <p:nvPr/>
        </p:nvSpPr>
        <p:spPr>
          <a:xfrm>
            <a:off x="6312025"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Index.html</a:t>
            </a:r>
            <a:endParaRPr lang="en-US" dirty="0"/>
          </a:p>
        </p:txBody>
      </p:sp>
      <p:cxnSp>
        <p:nvCxnSpPr>
          <p:cNvPr id="23" name="Straight Connector 22"/>
          <p:cNvCxnSpPr>
            <a:stCxn id="22" idx="2"/>
          </p:cNvCxnSpPr>
          <p:nvPr/>
        </p:nvCxnSpPr>
        <p:spPr>
          <a:xfrm flipH="1">
            <a:off x="6938934" y="1649760"/>
            <a:ext cx="30316"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6786534" y="1809800"/>
            <a:ext cx="304800" cy="23762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5" name="Straight Arrow Connector 24"/>
          <p:cNvCxnSpPr/>
          <p:nvPr/>
        </p:nvCxnSpPr>
        <p:spPr>
          <a:xfrm flipV="1">
            <a:off x="4057076" y="2287434"/>
            <a:ext cx="2729459" cy="4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67809" y="1809801"/>
            <a:ext cx="2255593" cy="792781"/>
          </a:xfrm>
          <a:prstGeom prst="rect">
            <a:avLst/>
          </a:prstGeom>
          <a:noFill/>
        </p:spPr>
        <p:txBody>
          <a:bodyPr wrap="square" rtlCol="0">
            <a:spAutoFit/>
          </a:bodyPr>
          <a:lstStyle/>
          <a:p>
            <a:pPr algn="ctr">
              <a:lnSpc>
                <a:spcPct val="150000"/>
              </a:lnSpc>
            </a:pPr>
            <a:r>
              <a:rPr lang="en-US" sz="1600" dirty="0"/>
              <a:t>[</a:t>
            </a:r>
            <a:r>
              <a:rPr lang="en-US" sz="1600" dirty="0" err="1"/>
              <a:t>session.isNew</a:t>
            </a:r>
            <a:r>
              <a:rPr lang="en-US" sz="1600" dirty="0"/>
              <a:t>  ||</a:t>
            </a:r>
            <a:br>
              <a:rPr lang="en-US" sz="1600" dirty="0"/>
            </a:br>
            <a:r>
              <a:rPr lang="en-US" sz="1600" dirty="0"/>
              <a:t>user == null ] redirect</a:t>
            </a:r>
          </a:p>
        </p:txBody>
      </p:sp>
      <p:cxnSp>
        <p:nvCxnSpPr>
          <p:cNvPr id="35" name="Straight Connector 34"/>
          <p:cNvCxnSpPr>
            <a:cxnSpLocks/>
          </p:cNvCxnSpPr>
          <p:nvPr/>
        </p:nvCxnSpPr>
        <p:spPr>
          <a:xfrm flipH="1">
            <a:off x="8648819" y="1686744"/>
            <a:ext cx="30317" cy="411852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8496419" y="4330080"/>
            <a:ext cx="304800" cy="5040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TextBox 41"/>
          <p:cNvSpPr txBox="1"/>
          <p:nvPr/>
        </p:nvSpPr>
        <p:spPr>
          <a:xfrm>
            <a:off x="4015500" y="4481726"/>
            <a:ext cx="3288080" cy="584775"/>
          </a:xfrm>
          <a:prstGeom prst="rect">
            <a:avLst/>
          </a:prstGeom>
          <a:noFill/>
        </p:spPr>
        <p:txBody>
          <a:bodyPr wrap="none" rtlCol="0">
            <a:spAutoFit/>
          </a:bodyPr>
          <a:lstStyle/>
          <a:p>
            <a:pPr algn="ctr"/>
            <a:r>
              <a:rPr lang="en-US" sz="1600" dirty="0" err="1"/>
              <a:t>setVariable</a:t>
            </a:r>
            <a:r>
              <a:rPr lang="en-US" sz="1600" dirty="0"/>
              <a:t>(</a:t>
            </a:r>
            <a:r>
              <a:rPr lang="en-US" sz="1600" dirty="0" err="1"/>
              <a:t>checkCatchable</a:t>
            </a:r>
            <a:r>
              <a:rPr lang="en-US" sz="1600" dirty="0"/>
              <a:t>, success, </a:t>
            </a:r>
          </a:p>
          <a:p>
            <a:pPr algn="ctr"/>
            <a:r>
              <a:rPr lang="en-US" sz="1600" dirty="0" err="1"/>
              <a:t>topCategories</a:t>
            </a:r>
            <a:r>
              <a:rPr lang="en-US" sz="1600" dirty="0"/>
              <a:t>, </a:t>
            </a:r>
            <a:r>
              <a:rPr lang="en-US" sz="1600" dirty="0" err="1"/>
              <a:t>allCategories</a:t>
            </a:r>
            <a:r>
              <a:rPr lang="en-US" sz="1600" dirty="0"/>
              <a:t>)</a:t>
            </a:r>
          </a:p>
        </p:txBody>
      </p:sp>
      <p:cxnSp>
        <p:nvCxnSpPr>
          <p:cNvPr id="48" name="Straight Arrow Connector 47"/>
          <p:cNvCxnSpPr/>
          <p:nvPr/>
        </p:nvCxnSpPr>
        <p:spPr>
          <a:xfrm>
            <a:off x="4040307" y="4527771"/>
            <a:ext cx="44393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2506626" y="2817912"/>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153742" y="2204865"/>
            <a:ext cx="766555" cy="584775"/>
          </a:xfrm>
          <a:prstGeom prst="rect">
            <a:avLst/>
          </a:prstGeom>
          <a:noFill/>
        </p:spPr>
        <p:txBody>
          <a:bodyPr wrap="none" rtlCol="0">
            <a:spAutoFit/>
          </a:bodyPr>
          <a:lstStyle/>
          <a:p>
            <a:pPr algn="ctr"/>
            <a:r>
              <a:rPr lang="en-US" sz="1600" dirty="0"/>
              <a:t>GET</a:t>
            </a:r>
          </a:p>
          <a:p>
            <a:pPr algn="ctr"/>
            <a:r>
              <a:rPr lang="en-US" sz="1600" dirty="0"/>
              <a:t>/Home</a:t>
            </a:r>
          </a:p>
        </p:txBody>
      </p:sp>
      <p:sp>
        <p:nvSpPr>
          <p:cNvPr id="2" name="Google Shape;326;p38">
            <a:extLst>
              <a:ext uri="{FF2B5EF4-FFF2-40B4-BE49-F238E27FC236}">
                <a16:creationId xmlns:a16="http://schemas.microsoft.com/office/drawing/2014/main" id="{E03A05BF-4F78-F59C-FB0A-D6214F2DB1C3}"/>
              </a:ext>
            </a:extLst>
          </p:cNvPr>
          <p:cNvSpPr/>
          <p:nvPr/>
        </p:nvSpPr>
        <p:spPr>
          <a:xfrm>
            <a:off x="9786768" y="1325610"/>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sp>
        <p:nvSpPr>
          <p:cNvPr id="3" name="Google Shape;322;p38">
            <a:extLst>
              <a:ext uri="{FF2B5EF4-FFF2-40B4-BE49-F238E27FC236}">
                <a16:creationId xmlns:a16="http://schemas.microsoft.com/office/drawing/2014/main" id="{F30B5DC9-4CEB-F283-DE77-045236B2C742}"/>
              </a:ext>
            </a:extLst>
          </p:cNvPr>
          <p:cNvSpPr/>
          <p:nvPr/>
        </p:nvSpPr>
        <p:spPr>
          <a:xfrm>
            <a:off x="8108819" y="1325460"/>
            <a:ext cx="1080000"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sp>
        <p:nvSpPr>
          <p:cNvPr id="5" name="Rectangle 35">
            <a:extLst>
              <a:ext uri="{FF2B5EF4-FFF2-40B4-BE49-F238E27FC236}">
                <a16:creationId xmlns:a16="http://schemas.microsoft.com/office/drawing/2014/main" id="{7D9B619B-647E-23AC-1B84-4246F1D61934}"/>
              </a:ext>
            </a:extLst>
          </p:cNvPr>
          <p:cNvSpPr/>
          <p:nvPr/>
        </p:nvSpPr>
        <p:spPr>
          <a:xfrm>
            <a:off x="10174368" y="4964577"/>
            <a:ext cx="304800" cy="5040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 name="Straight Connector 34">
            <a:extLst>
              <a:ext uri="{FF2B5EF4-FFF2-40B4-BE49-F238E27FC236}">
                <a16:creationId xmlns:a16="http://schemas.microsoft.com/office/drawing/2014/main" id="{6F86078F-C30C-1D04-C5D9-B4237EFE5A72}"/>
              </a:ext>
            </a:extLst>
          </p:cNvPr>
          <p:cNvCxnSpPr>
            <a:cxnSpLocks/>
          </p:cNvCxnSpPr>
          <p:nvPr/>
        </p:nvCxnSpPr>
        <p:spPr>
          <a:xfrm flipH="1">
            <a:off x="10343545" y="1801410"/>
            <a:ext cx="30317" cy="411852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47">
            <a:extLst>
              <a:ext uri="{FF2B5EF4-FFF2-40B4-BE49-F238E27FC236}">
                <a16:creationId xmlns:a16="http://schemas.microsoft.com/office/drawing/2014/main" id="{FFDD5E1F-991B-60C4-822F-3A22769CD948}"/>
              </a:ext>
            </a:extLst>
          </p:cNvPr>
          <p:cNvCxnSpPr>
            <a:cxnSpLocks/>
            <a:endCxn id="5" idx="1"/>
          </p:cNvCxnSpPr>
          <p:nvPr/>
        </p:nvCxnSpPr>
        <p:spPr>
          <a:xfrm>
            <a:off x="4057075" y="5209161"/>
            <a:ext cx="6117293" cy="7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Google Shape;331;p38">
            <a:extLst>
              <a:ext uri="{FF2B5EF4-FFF2-40B4-BE49-F238E27FC236}">
                <a16:creationId xmlns:a16="http://schemas.microsoft.com/office/drawing/2014/main" id="{A5734EC4-4599-5F81-33C4-F6699966CDC2}"/>
              </a:ext>
            </a:extLst>
          </p:cNvPr>
          <p:cNvSpPr txBox="1"/>
          <p:nvPr/>
        </p:nvSpPr>
        <p:spPr>
          <a:xfrm>
            <a:off x="6938934" y="5253878"/>
            <a:ext cx="2582100" cy="327900"/>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process(ctx, "Home.html", ..)</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752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77876"/>
          </a:xfrm>
        </p:spPr>
        <p:txBody>
          <a:bodyPr/>
          <a:lstStyle/>
          <a:p>
            <a:r>
              <a:rPr lang="en-US" dirty="0"/>
              <a:t>Event: create a new category</a:t>
            </a:r>
          </a:p>
        </p:txBody>
      </p:sp>
      <p:sp>
        <p:nvSpPr>
          <p:cNvPr id="5" name="Rectangle 4"/>
          <p:cNvSpPr/>
          <p:nvPr/>
        </p:nvSpPr>
        <p:spPr>
          <a:xfrm>
            <a:off x="2650821" y="1244889"/>
            <a:ext cx="1584175" cy="5839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CreateCategory</a:t>
            </a:r>
            <a:endParaRPr lang="en-US" sz="1600" dirty="0"/>
          </a:p>
        </p:txBody>
      </p:sp>
      <p:cxnSp>
        <p:nvCxnSpPr>
          <p:cNvPr id="6" name="Straight Connector 5"/>
          <p:cNvCxnSpPr>
            <a:cxnSpLocks/>
            <a:stCxn id="5" idx="2"/>
          </p:cNvCxnSpPr>
          <p:nvPr/>
        </p:nvCxnSpPr>
        <p:spPr>
          <a:xfrm flipH="1">
            <a:off x="3422449" y="1828800"/>
            <a:ext cx="2046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2355776"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79577" y="2602468"/>
            <a:ext cx="915635" cy="369332"/>
          </a:xfrm>
          <a:prstGeom prst="rect">
            <a:avLst/>
          </a:prstGeom>
          <a:noFill/>
        </p:spPr>
        <p:txBody>
          <a:bodyPr wrap="none" rtlCol="0">
            <a:spAutoFit/>
          </a:bodyPr>
          <a:lstStyle/>
          <a:p>
            <a:r>
              <a:rPr lang="en-US" dirty="0" err="1"/>
              <a:t>doPOST</a:t>
            </a:r>
            <a:endParaRPr lang="en-US" dirty="0"/>
          </a:p>
        </p:txBody>
      </p:sp>
      <p:sp>
        <p:nvSpPr>
          <p:cNvPr id="9" name="Rectangle 8"/>
          <p:cNvSpPr/>
          <p:nvPr/>
        </p:nvSpPr>
        <p:spPr>
          <a:xfrm>
            <a:off x="3268435" y="2044699"/>
            <a:ext cx="306541" cy="37990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5830138" y="1244889"/>
            <a:ext cx="1460897" cy="5972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CategoryDAO</a:t>
            </a:r>
            <a:endParaRPr lang="en-US" dirty="0"/>
          </a:p>
        </p:txBody>
      </p:sp>
      <p:cxnSp>
        <p:nvCxnSpPr>
          <p:cNvPr id="11" name="Straight Connector 10"/>
          <p:cNvCxnSpPr>
            <a:cxnSpLocks/>
            <a:stCxn id="10" idx="2"/>
          </p:cNvCxnSpPr>
          <p:nvPr/>
        </p:nvCxnSpPr>
        <p:spPr>
          <a:xfrm>
            <a:off x="6560587" y="1842129"/>
            <a:ext cx="0" cy="433007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3574976" y="2971800"/>
            <a:ext cx="2833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16792" y="4055108"/>
            <a:ext cx="2348079" cy="307777"/>
          </a:xfrm>
          <a:prstGeom prst="rect">
            <a:avLst/>
          </a:prstGeom>
          <a:noFill/>
        </p:spPr>
        <p:txBody>
          <a:bodyPr wrap="none" rtlCol="0">
            <a:spAutoFit/>
          </a:bodyPr>
          <a:lstStyle/>
          <a:p>
            <a:r>
              <a:rPr lang="en-US" sz="1400" dirty="0" err="1"/>
              <a:t>createCategory</a:t>
            </a:r>
            <a:r>
              <a:rPr lang="en-US" sz="1400" dirty="0"/>
              <a:t>(name, father)</a:t>
            </a:r>
          </a:p>
        </p:txBody>
      </p:sp>
      <p:sp>
        <p:nvSpPr>
          <p:cNvPr id="14" name="Rectangle 13"/>
          <p:cNvSpPr/>
          <p:nvPr/>
        </p:nvSpPr>
        <p:spPr>
          <a:xfrm>
            <a:off x="6408187" y="2286743"/>
            <a:ext cx="304800" cy="22221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Rectangle 21"/>
          <p:cNvSpPr/>
          <p:nvPr/>
        </p:nvSpPr>
        <p:spPr>
          <a:xfrm>
            <a:off x="7464152" y="1231560"/>
            <a:ext cx="1584176" cy="5972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InsertSuccess</a:t>
            </a:r>
            <a:endParaRPr lang="en-US" sz="1600" dirty="0"/>
          </a:p>
        </p:txBody>
      </p:sp>
      <p:cxnSp>
        <p:nvCxnSpPr>
          <p:cNvPr id="23" name="Straight Connector 22"/>
          <p:cNvCxnSpPr>
            <a:cxnSpLocks/>
            <a:stCxn id="22" idx="2"/>
          </p:cNvCxnSpPr>
          <p:nvPr/>
        </p:nvCxnSpPr>
        <p:spPr>
          <a:xfrm flipH="1">
            <a:off x="8235080" y="1828800"/>
            <a:ext cx="2116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8082678" y="4866290"/>
            <a:ext cx="304800" cy="9774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5" name="Straight Arrow Connector 24"/>
          <p:cNvCxnSpPr/>
          <p:nvPr/>
        </p:nvCxnSpPr>
        <p:spPr>
          <a:xfrm>
            <a:off x="3576659" y="5489028"/>
            <a:ext cx="45069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858508" y="5185740"/>
            <a:ext cx="838115" cy="338554"/>
          </a:xfrm>
          <a:prstGeom prst="rect">
            <a:avLst/>
          </a:prstGeom>
          <a:noFill/>
        </p:spPr>
        <p:txBody>
          <a:bodyPr wrap="none" rtlCol="0">
            <a:spAutoFit/>
          </a:bodyPr>
          <a:lstStyle/>
          <a:p>
            <a:pPr algn="ctr"/>
            <a:r>
              <a:rPr lang="en-US" sz="1600" dirty="0"/>
              <a:t>redirect</a:t>
            </a:r>
          </a:p>
        </p:txBody>
      </p:sp>
      <p:sp>
        <p:nvSpPr>
          <p:cNvPr id="27" name="TextBox 26"/>
          <p:cNvSpPr txBox="1"/>
          <p:nvPr/>
        </p:nvSpPr>
        <p:spPr>
          <a:xfrm>
            <a:off x="1559496" y="3000434"/>
            <a:ext cx="1790200" cy="1046440"/>
          </a:xfrm>
          <a:prstGeom prst="rect">
            <a:avLst/>
          </a:prstGeom>
          <a:noFill/>
        </p:spPr>
        <p:txBody>
          <a:bodyPr wrap="square" rtlCol="0">
            <a:spAutoFit/>
          </a:bodyPr>
          <a:lstStyle/>
          <a:p>
            <a:r>
              <a:rPr lang="en-US" sz="1600" dirty="0"/>
              <a:t>POST</a:t>
            </a:r>
          </a:p>
          <a:p>
            <a:r>
              <a:rPr lang="en-US" sz="1400" dirty="0"/>
              <a:t>name</a:t>
            </a:r>
          </a:p>
          <a:p>
            <a:r>
              <a:rPr lang="en-US" sz="1600" dirty="0"/>
              <a:t>From: </a:t>
            </a:r>
          </a:p>
          <a:p>
            <a:r>
              <a:rPr lang="en-US" sz="1600" dirty="0" err="1"/>
              <a:t>Home.html</a:t>
            </a:r>
            <a:endParaRPr lang="en-US" sz="1600" dirty="0"/>
          </a:p>
        </p:txBody>
      </p:sp>
      <p:cxnSp>
        <p:nvCxnSpPr>
          <p:cNvPr id="40" name="Straight Arrow Connector 39"/>
          <p:cNvCxnSpPr/>
          <p:nvPr/>
        </p:nvCxnSpPr>
        <p:spPr>
          <a:xfrm>
            <a:off x="3647729" y="2502188"/>
            <a:ext cx="27604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878736" y="2132855"/>
            <a:ext cx="1627561" cy="307777"/>
          </a:xfrm>
          <a:prstGeom prst="rect">
            <a:avLst/>
          </a:prstGeom>
          <a:noFill/>
        </p:spPr>
        <p:txBody>
          <a:bodyPr wrap="none" rtlCol="0">
            <a:spAutoFit/>
          </a:bodyPr>
          <a:lstStyle/>
          <a:p>
            <a:r>
              <a:rPr lang="en-US" sz="1400" dirty="0"/>
              <a:t>new </a:t>
            </a:r>
            <a:r>
              <a:rPr lang="en-US" sz="1400" dirty="0" err="1"/>
              <a:t>CategoryDAO</a:t>
            </a:r>
            <a:r>
              <a:rPr lang="en-US" sz="1400" dirty="0"/>
              <a:t>()</a:t>
            </a:r>
          </a:p>
        </p:txBody>
      </p:sp>
      <p:cxnSp>
        <p:nvCxnSpPr>
          <p:cNvPr id="20" name="Straight Arrow Connector 39">
            <a:extLst>
              <a:ext uri="{FF2B5EF4-FFF2-40B4-BE49-F238E27FC236}">
                <a16:creationId xmlns:a16="http://schemas.microsoft.com/office/drawing/2014/main" id="{5524406F-77C5-98B5-8876-23F6FF4B6F6D}"/>
              </a:ext>
            </a:extLst>
          </p:cNvPr>
          <p:cNvCxnSpPr>
            <a:cxnSpLocks/>
          </p:cNvCxnSpPr>
          <p:nvPr/>
        </p:nvCxnSpPr>
        <p:spPr>
          <a:xfrm>
            <a:off x="3556950" y="3607676"/>
            <a:ext cx="28512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9">
            <a:extLst>
              <a:ext uri="{FF2B5EF4-FFF2-40B4-BE49-F238E27FC236}">
                <a16:creationId xmlns:a16="http://schemas.microsoft.com/office/drawing/2014/main" id="{203572D1-581D-A0B5-1638-A0093C7C1079}"/>
              </a:ext>
            </a:extLst>
          </p:cNvPr>
          <p:cNvCxnSpPr/>
          <p:nvPr/>
        </p:nvCxnSpPr>
        <p:spPr>
          <a:xfrm>
            <a:off x="3613065" y="4379248"/>
            <a:ext cx="27604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40">
            <a:extLst>
              <a:ext uri="{FF2B5EF4-FFF2-40B4-BE49-F238E27FC236}">
                <a16:creationId xmlns:a16="http://schemas.microsoft.com/office/drawing/2014/main" id="{5FBD23F2-2634-1BA1-CD8E-0022A167D97E}"/>
              </a:ext>
            </a:extLst>
          </p:cNvPr>
          <p:cNvSpPr txBox="1"/>
          <p:nvPr/>
        </p:nvSpPr>
        <p:spPr>
          <a:xfrm>
            <a:off x="3554151" y="2672299"/>
            <a:ext cx="1579663" cy="307777"/>
          </a:xfrm>
          <a:prstGeom prst="rect">
            <a:avLst/>
          </a:prstGeom>
          <a:noFill/>
        </p:spPr>
        <p:txBody>
          <a:bodyPr wrap="none" rtlCol="0">
            <a:spAutoFit/>
          </a:bodyPr>
          <a:lstStyle/>
          <a:p>
            <a:r>
              <a:rPr lang="en-US" sz="1400" dirty="0" err="1"/>
              <a:t>checkOrder</a:t>
            </a:r>
            <a:r>
              <a:rPr lang="en-US" sz="1400" dirty="0"/>
              <a:t>(father)</a:t>
            </a:r>
          </a:p>
        </p:txBody>
      </p:sp>
      <p:sp>
        <p:nvSpPr>
          <p:cNvPr id="35" name="TextBox 40">
            <a:extLst>
              <a:ext uri="{FF2B5EF4-FFF2-40B4-BE49-F238E27FC236}">
                <a16:creationId xmlns:a16="http://schemas.microsoft.com/office/drawing/2014/main" id="{306BA0DF-490E-7B0F-6CDB-E12112D53FC0}"/>
              </a:ext>
            </a:extLst>
          </p:cNvPr>
          <p:cNvSpPr txBox="1"/>
          <p:nvPr/>
        </p:nvSpPr>
        <p:spPr>
          <a:xfrm>
            <a:off x="3526205" y="3315956"/>
            <a:ext cx="1558440" cy="307777"/>
          </a:xfrm>
          <a:prstGeom prst="rect">
            <a:avLst/>
          </a:prstGeom>
          <a:noFill/>
        </p:spPr>
        <p:txBody>
          <a:bodyPr wrap="none" rtlCol="0">
            <a:spAutoFit/>
          </a:bodyPr>
          <a:lstStyle/>
          <a:p>
            <a:r>
              <a:rPr lang="en-US" sz="1400" dirty="0" err="1"/>
              <a:t>checkName</a:t>
            </a:r>
            <a:r>
              <a:rPr lang="en-US" sz="1400" dirty="0"/>
              <a:t>(name)</a:t>
            </a:r>
          </a:p>
        </p:txBody>
      </p:sp>
      <p:cxnSp>
        <p:nvCxnSpPr>
          <p:cNvPr id="2" name="Straight Arrow Connector 39">
            <a:extLst>
              <a:ext uri="{FF2B5EF4-FFF2-40B4-BE49-F238E27FC236}">
                <a16:creationId xmlns:a16="http://schemas.microsoft.com/office/drawing/2014/main" id="{E63EA98E-3392-D875-1190-B1664F3DEFC2}"/>
              </a:ext>
            </a:extLst>
          </p:cNvPr>
          <p:cNvCxnSpPr>
            <a:cxnSpLocks/>
          </p:cNvCxnSpPr>
          <p:nvPr/>
        </p:nvCxnSpPr>
        <p:spPr>
          <a:xfrm flipH="1">
            <a:off x="3554151" y="3720662"/>
            <a:ext cx="2819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39">
            <a:extLst>
              <a:ext uri="{FF2B5EF4-FFF2-40B4-BE49-F238E27FC236}">
                <a16:creationId xmlns:a16="http://schemas.microsoft.com/office/drawing/2014/main" id="{1B9B3D3C-07E2-3E3B-555D-1EF43E163766}"/>
              </a:ext>
            </a:extLst>
          </p:cNvPr>
          <p:cNvCxnSpPr>
            <a:cxnSpLocks/>
          </p:cNvCxnSpPr>
          <p:nvPr/>
        </p:nvCxnSpPr>
        <p:spPr>
          <a:xfrm flipH="1">
            <a:off x="3588814" y="3105806"/>
            <a:ext cx="2819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25">
            <a:extLst>
              <a:ext uri="{FF2B5EF4-FFF2-40B4-BE49-F238E27FC236}">
                <a16:creationId xmlns:a16="http://schemas.microsoft.com/office/drawing/2014/main" id="{12B5D3E5-2767-3FD2-95F1-212269D16A04}"/>
              </a:ext>
            </a:extLst>
          </p:cNvPr>
          <p:cNvSpPr txBox="1"/>
          <p:nvPr/>
        </p:nvSpPr>
        <p:spPr>
          <a:xfrm>
            <a:off x="5342368" y="3630541"/>
            <a:ext cx="1035860" cy="307777"/>
          </a:xfrm>
          <a:prstGeom prst="rect">
            <a:avLst/>
          </a:prstGeom>
          <a:noFill/>
        </p:spPr>
        <p:txBody>
          <a:bodyPr wrap="none" rtlCol="0">
            <a:spAutoFit/>
          </a:bodyPr>
          <a:lstStyle/>
          <a:p>
            <a:pPr algn="ctr"/>
            <a:r>
              <a:rPr lang="en-US" sz="1400" dirty="0" err="1"/>
              <a:t>checkName</a:t>
            </a:r>
            <a:endParaRPr lang="en-US" sz="1400" dirty="0"/>
          </a:p>
        </p:txBody>
      </p:sp>
      <p:sp>
        <p:nvSpPr>
          <p:cNvPr id="18" name="TextBox 25">
            <a:extLst>
              <a:ext uri="{FF2B5EF4-FFF2-40B4-BE49-F238E27FC236}">
                <a16:creationId xmlns:a16="http://schemas.microsoft.com/office/drawing/2014/main" id="{F7B684A0-099A-61D9-CFF5-870222D64CC4}"/>
              </a:ext>
            </a:extLst>
          </p:cNvPr>
          <p:cNvSpPr txBox="1"/>
          <p:nvPr/>
        </p:nvSpPr>
        <p:spPr>
          <a:xfrm>
            <a:off x="5711879" y="3037491"/>
            <a:ext cx="601447" cy="307777"/>
          </a:xfrm>
          <a:prstGeom prst="rect">
            <a:avLst/>
          </a:prstGeom>
          <a:noFill/>
        </p:spPr>
        <p:txBody>
          <a:bodyPr wrap="none" rtlCol="0">
            <a:spAutoFit/>
          </a:bodyPr>
          <a:lstStyle/>
          <a:p>
            <a:pPr algn="ctr"/>
            <a:r>
              <a:rPr lang="en-US" sz="1400" dirty="0"/>
              <a:t>check</a:t>
            </a:r>
          </a:p>
        </p:txBody>
      </p:sp>
      <p:sp>
        <p:nvSpPr>
          <p:cNvPr id="19" name="TextBox 25">
            <a:extLst>
              <a:ext uri="{FF2B5EF4-FFF2-40B4-BE49-F238E27FC236}">
                <a16:creationId xmlns:a16="http://schemas.microsoft.com/office/drawing/2014/main" id="{56039F51-581F-5D33-5C43-F05F6756BCFE}"/>
              </a:ext>
            </a:extLst>
          </p:cNvPr>
          <p:cNvSpPr txBox="1"/>
          <p:nvPr/>
        </p:nvSpPr>
        <p:spPr>
          <a:xfrm>
            <a:off x="3500980" y="4329692"/>
            <a:ext cx="2860078" cy="307777"/>
          </a:xfrm>
          <a:prstGeom prst="rect">
            <a:avLst/>
          </a:prstGeom>
          <a:noFill/>
        </p:spPr>
        <p:txBody>
          <a:bodyPr wrap="none" rtlCol="0">
            <a:spAutoFit/>
          </a:bodyPr>
          <a:lstStyle/>
          <a:p>
            <a:pPr algn="ctr"/>
            <a:r>
              <a:rPr lang="en-US" sz="1400" dirty="0"/>
              <a:t>[check==true &amp;&amp; </a:t>
            </a:r>
            <a:r>
              <a:rPr lang="en-US" sz="1400" dirty="0" err="1"/>
              <a:t>checkName</a:t>
            </a:r>
            <a:r>
              <a:rPr lang="en-US" sz="1400" dirty="0"/>
              <a:t>==true]</a:t>
            </a:r>
          </a:p>
        </p:txBody>
      </p:sp>
    </p:spTree>
    <p:extLst>
      <p:ext uri="{BB962C8B-B14F-4D97-AF65-F5344CB8AC3E}">
        <p14:creationId xmlns:p14="http://schemas.microsoft.com/office/powerpoint/2010/main" val="331282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77876"/>
          </a:xfrm>
        </p:spPr>
        <p:txBody>
          <a:bodyPr/>
          <a:lstStyle/>
          <a:p>
            <a:r>
              <a:rPr lang="en-US" dirty="0"/>
              <a:t>Event: copy a category tree</a:t>
            </a:r>
          </a:p>
        </p:txBody>
      </p:sp>
      <p:sp>
        <p:nvSpPr>
          <p:cNvPr id="5" name="Rectangle 4"/>
          <p:cNvSpPr/>
          <p:nvPr/>
        </p:nvSpPr>
        <p:spPr>
          <a:xfrm>
            <a:off x="2650821" y="1244889"/>
            <a:ext cx="1584175" cy="5839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CopyCategory</a:t>
            </a:r>
            <a:endParaRPr lang="en-US" sz="1600" dirty="0"/>
          </a:p>
        </p:txBody>
      </p:sp>
      <p:cxnSp>
        <p:nvCxnSpPr>
          <p:cNvPr id="6" name="Straight Connector 5"/>
          <p:cNvCxnSpPr>
            <a:cxnSpLocks/>
            <a:stCxn id="5" idx="2"/>
          </p:cNvCxnSpPr>
          <p:nvPr/>
        </p:nvCxnSpPr>
        <p:spPr>
          <a:xfrm flipH="1">
            <a:off x="3422449" y="1828800"/>
            <a:ext cx="2046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2355776"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79577" y="2602468"/>
            <a:ext cx="798617" cy="369332"/>
          </a:xfrm>
          <a:prstGeom prst="rect">
            <a:avLst/>
          </a:prstGeom>
          <a:noFill/>
        </p:spPr>
        <p:txBody>
          <a:bodyPr wrap="none" rtlCol="0">
            <a:spAutoFit/>
          </a:bodyPr>
          <a:lstStyle/>
          <a:p>
            <a:r>
              <a:rPr lang="en-US" dirty="0" err="1"/>
              <a:t>doGET</a:t>
            </a:r>
            <a:endParaRPr lang="en-US" dirty="0"/>
          </a:p>
        </p:txBody>
      </p:sp>
      <p:sp>
        <p:nvSpPr>
          <p:cNvPr id="9" name="Rectangle 8"/>
          <p:cNvSpPr/>
          <p:nvPr/>
        </p:nvSpPr>
        <p:spPr>
          <a:xfrm>
            <a:off x="3268435" y="2044699"/>
            <a:ext cx="306541" cy="37990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5830138" y="1244889"/>
            <a:ext cx="1460897" cy="5972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CategoryDAO</a:t>
            </a:r>
            <a:endParaRPr lang="en-US" dirty="0"/>
          </a:p>
        </p:txBody>
      </p:sp>
      <p:cxnSp>
        <p:nvCxnSpPr>
          <p:cNvPr id="11" name="Straight Connector 10"/>
          <p:cNvCxnSpPr>
            <a:cxnSpLocks/>
            <a:stCxn id="10" idx="2"/>
          </p:cNvCxnSpPr>
          <p:nvPr/>
        </p:nvCxnSpPr>
        <p:spPr>
          <a:xfrm>
            <a:off x="6560587" y="1842129"/>
            <a:ext cx="0" cy="433007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3574976" y="2971800"/>
            <a:ext cx="2833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408187" y="2286743"/>
            <a:ext cx="304800" cy="18438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3" name="Straight Connector 22"/>
          <p:cNvCxnSpPr>
            <a:cxnSpLocks/>
          </p:cNvCxnSpPr>
          <p:nvPr/>
        </p:nvCxnSpPr>
        <p:spPr>
          <a:xfrm flipH="1">
            <a:off x="8235080" y="1828800"/>
            <a:ext cx="2116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8082678" y="4046874"/>
            <a:ext cx="304800" cy="9061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5" name="Straight Arrow Connector 24"/>
          <p:cNvCxnSpPr/>
          <p:nvPr/>
        </p:nvCxnSpPr>
        <p:spPr>
          <a:xfrm>
            <a:off x="3575720" y="4648200"/>
            <a:ext cx="45069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70695" y="5324809"/>
            <a:ext cx="2784737" cy="338554"/>
          </a:xfrm>
          <a:prstGeom prst="rect">
            <a:avLst/>
          </a:prstGeom>
          <a:noFill/>
        </p:spPr>
        <p:txBody>
          <a:bodyPr wrap="none" rtlCol="0">
            <a:spAutoFit/>
          </a:bodyPr>
          <a:lstStyle/>
          <a:p>
            <a:pPr algn="ctr"/>
            <a:r>
              <a:rPr lang="en-US" sz="1600" dirty="0"/>
              <a:t>process(</a:t>
            </a:r>
            <a:r>
              <a:rPr lang="en-US" sz="1600" dirty="0" err="1"/>
              <a:t>ctx</a:t>
            </a:r>
            <a:r>
              <a:rPr lang="en-US" sz="1600" dirty="0"/>
              <a:t>, </a:t>
            </a:r>
            <a:r>
              <a:rPr lang="en-US" sz="1600" dirty="0" err="1"/>
              <a:t>HomeCopy.html</a:t>
            </a:r>
            <a:r>
              <a:rPr lang="en-US" sz="1600" dirty="0"/>
              <a:t>,..)</a:t>
            </a:r>
          </a:p>
        </p:txBody>
      </p:sp>
      <p:sp>
        <p:nvSpPr>
          <p:cNvPr id="27" name="TextBox 26"/>
          <p:cNvSpPr txBox="1"/>
          <p:nvPr/>
        </p:nvSpPr>
        <p:spPr>
          <a:xfrm>
            <a:off x="1559496" y="3000434"/>
            <a:ext cx="1790200" cy="1046440"/>
          </a:xfrm>
          <a:prstGeom prst="rect">
            <a:avLst/>
          </a:prstGeom>
          <a:noFill/>
        </p:spPr>
        <p:txBody>
          <a:bodyPr wrap="square" rtlCol="0">
            <a:spAutoFit/>
          </a:bodyPr>
          <a:lstStyle/>
          <a:p>
            <a:r>
              <a:rPr lang="en-US" sz="1600" dirty="0"/>
              <a:t>GET</a:t>
            </a:r>
          </a:p>
          <a:p>
            <a:r>
              <a:rPr lang="en-US" sz="1400" dirty="0"/>
              <a:t>id</a:t>
            </a:r>
          </a:p>
          <a:p>
            <a:r>
              <a:rPr lang="en-US" sz="1600" dirty="0"/>
              <a:t>From: </a:t>
            </a:r>
          </a:p>
          <a:p>
            <a:r>
              <a:rPr lang="en-US" sz="1600" dirty="0" err="1"/>
              <a:t>Home.html</a:t>
            </a:r>
            <a:endParaRPr lang="en-US" sz="1600" dirty="0"/>
          </a:p>
        </p:txBody>
      </p:sp>
      <p:cxnSp>
        <p:nvCxnSpPr>
          <p:cNvPr id="40" name="Straight Arrow Connector 39"/>
          <p:cNvCxnSpPr/>
          <p:nvPr/>
        </p:nvCxnSpPr>
        <p:spPr>
          <a:xfrm>
            <a:off x="3647729" y="2502188"/>
            <a:ext cx="27604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878736" y="2132855"/>
            <a:ext cx="1627561" cy="307777"/>
          </a:xfrm>
          <a:prstGeom prst="rect">
            <a:avLst/>
          </a:prstGeom>
          <a:noFill/>
        </p:spPr>
        <p:txBody>
          <a:bodyPr wrap="none" rtlCol="0">
            <a:spAutoFit/>
          </a:bodyPr>
          <a:lstStyle/>
          <a:p>
            <a:r>
              <a:rPr lang="en-US" sz="1400" dirty="0"/>
              <a:t>new </a:t>
            </a:r>
            <a:r>
              <a:rPr lang="en-US" sz="1400" dirty="0" err="1"/>
              <a:t>CategoryDAO</a:t>
            </a:r>
            <a:r>
              <a:rPr lang="en-US" sz="1400" dirty="0"/>
              <a:t>()</a:t>
            </a:r>
          </a:p>
        </p:txBody>
      </p:sp>
      <p:cxnSp>
        <p:nvCxnSpPr>
          <p:cNvPr id="20" name="Straight Arrow Connector 39">
            <a:extLst>
              <a:ext uri="{FF2B5EF4-FFF2-40B4-BE49-F238E27FC236}">
                <a16:creationId xmlns:a16="http://schemas.microsoft.com/office/drawing/2014/main" id="{5524406F-77C5-98B5-8876-23F6FF4B6F6D}"/>
              </a:ext>
            </a:extLst>
          </p:cNvPr>
          <p:cNvCxnSpPr>
            <a:cxnSpLocks/>
          </p:cNvCxnSpPr>
          <p:nvPr/>
        </p:nvCxnSpPr>
        <p:spPr>
          <a:xfrm>
            <a:off x="3574976" y="3712779"/>
            <a:ext cx="28512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40">
            <a:extLst>
              <a:ext uri="{FF2B5EF4-FFF2-40B4-BE49-F238E27FC236}">
                <a16:creationId xmlns:a16="http://schemas.microsoft.com/office/drawing/2014/main" id="{5FBD23F2-2634-1BA1-CD8E-0022A167D97E}"/>
              </a:ext>
            </a:extLst>
          </p:cNvPr>
          <p:cNvSpPr txBox="1"/>
          <p:nvPr/>
        </p:nvSpPr>
        <p:spPr>
          <a:xfrm>
            <a:off x="3996177" y="2619744"/>
            <a:ext cx="1685846" cy="307777"/>
          </a:xfrm>
          <a:prstGeom prst="rect">
            <a:avLst/>
          </a:prstGeom>
          <a:noFill/>
        </p:spPr>
        <p:txBody>
          <a:bodyPr wrap="none" rtlCol="0">
            <a:spAutoFit/>
          </a:bodyPr>
          <a:lstStyle/>
          <a:p>
            <a:r>
              <a:rPr lang="en-US" sz="1400" dirty="0" err="1"/>
              <a:t>findCategoryById</a:t>
            </a:r>
            <a:r>
              <a:rPr lang="en-US" sz="1400" dirty="0"/>
              <a:t>(id)</a:t>
            </a:r>
          </a:p>
        </p:txBody>
      </p:sp>
      <p:sp>
        <p:nvSpPr>
          <p:cNvPr id="35" name="TextBox 40">
            <a:extLst>
              <a:ext uri="{FF2B5EF4-FFF2-40B4-BE49-F238E27FC236}">
                <a16:creationId xmlns:a16="http://schemas.microsoft.com/office/drawing/2014/main" id="{306BA0DF-490E-7B0F-6CDB-E12112D53FC0}"/>
              </a:ext>
            </a:extLst>
          </p:cNvPr>
          <p:cNvSpPr txBox="1"/>
          <p:nvPr/>
        </p:nvSpPr>
        <p:spPr>
          <a:xfrm>
            <a:off x="4119159" y="3376052"/>
            <a:ext cx="1439881" cy="307777"/>
          </a:xfrm>
          <a:prstGeom prst="rect">
            <a:avLst/>
          </a:prstGeom>
          <a:noFill/>
        </p:spPr>
        <p:txBody>
          <a:bodyPr wrap="none" rtlCol="0">
            <a:spAutoFit/>
          </a:bodyPr>
          <a:lstStyle/>
          <a:p>
            <a:r>
              <a:rPr lang="en-US" sz="1400" dirty="0" err="1"/>
              <a:t>setFlag</a:t>
            </a:r>
            <a:r>
              <a:rPr lang="en-US" sz="1400" dirty="0"/>
              <a:t>(category)</a:t>
            </a:r>
          </a:p>
        </p:txBody>
      </p:sp>
      <p:cxnSp>
        <p:nvCxnSpPr>
          <p:cNvPr id="2" name="Straight Arrow Connector 11">
            <a:extLst>
              <a:ext uri="{FF2B5EF4-FFF2-40B4-BE49-F238E27FC236}">
                <a16:creationId xmlns:a16="http://schemas.microsoft.com/office/drawing/2014/main" id="{83B7554F-D305-F6B3-BC64-11489BAF042F}"/>
              </a:ext>
            </a:extLst>
          </p:cNvPr>
          <p:cNvCxnSpPr>
            <a:cxnSpLocks/>
          </p:cNvCxnSpPr>
          <p:nvPr/>
        </p:nvCxnSpPr>
        <p:spPr>
          <a:xfrm flipH="1">
            <a:off x="3574976" y="3115424"/>
            <a:ext cx="28332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40">
            <a:extLst>
              <a:ext uri="{FF2B5EF4-FFF2-40B4-BE49-F238E27FC236}">
                <a16:creationId xmlns:a16="http://schemas.microsoft.com/office/drawing/2014/main" id="{750632DC-845B-6E22-04A3-A4F90AE1BCD0}"/>
              </a:ext>
            </a:extLst>
          </p:cNvPr>
          <p:cNvSpPr txBox="1"/>
          <p:nvPr/>
        </p:nvSpPr>
        <p:spPr>
          <a:xfrm>
            <a:off x="5668713" y="3054762"/>
            <a:ext cx="815673" cy="307777"/>
          </a:xfrm>
          <a:prstGeom prst="rect">
            <a:avLst/>
          </a:prstGeom>
          <a:noFill/>
        </p:spPr>
        <p:txBody>
          <a:bodyPr wrap="none" rtlCol="0">
            <a:spAutoFit/>
          </a:bodyPr>
          <a:lstStyle/>
          <a:p>
            <a:r>
              <a:rPr lang="en-US" sz="1400" dirty="0"/>
              <a:t>category</a:t>
            </a:r>
          </a:p>
        </p:txBody>
      </p:sp>
      <p:cxnSp>
        <p:nvCxnSpPr>
          <p:cNvPr id="16" name="Straight Arrow Connector 11">
            <a:extLst>
              <a:ext uri="{FF2B5EF4-FFF2-40B4-BE49-F238E27FC236}">
                <a16:creationId xmlns:a16="http://schemas.microsoft.com/office/drawing/2014/main" id="{E2EB5E55-F3C7-98B3-660D-4CB37910E3BA}"/>
              </a:ext>
            </a:extLst>
          </p:cNvPr>
          <p:cNvCxnSpPr>
            <a:cxnSpLocks/>
          </p:cNvCxnSpPr>
          <p:nvPr/>
        </p:nvCxnSpPr>
        <p:spPr>
          <a:xfrm flipH="1">
            <a:off x="3583988" y="3856403"/>
            <a:ext cx="28332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40">
            <a:extLst>
              <a:ext uri="{FF2B5EF4-FFF2-40B4-BE49-F238E27FC236}">
                <a16:creationId xmlns:a16="http://schemas.microsoft.com/office/drawing/2014/main" id="{113863F7-7E70-1D39-C5B0-0F092F2449E4}"/>
              </a:ext>
            </a:extLst>
          </p:cNvPr>
          <p:cNvSpPr txBox="1"/>
          <p:nvPr/>
        </p:nvSpPr>
        <p:spPr>
          <a:xfrm>
            <a:off x="5054825" y="3816761"/>
            <a:ext cx="1418337" cy="307777"/>
          </a:xfrm>
          <a:prstGeom prst="rect">
            <a:avLst/>
          </a:prstGeom>
          <a:noFill/>
        </p:spPr>
        <p:txBody>
          <a:bodyPr wrap="none" rtlCol="0">
            <a:spAutoFit/>
          </a:bodyPr>
          <a:lstStyle/>
          <a:p>
            <a:r>
              <a:rPr lang="en-US" sz="1400" dirty="0" err="1"/>
              <a:t>settedCategories</a:t>
            </a:r>
            <a:endParaRPr lang="en-US" sz="1400" dirty="0"/>
          </a:p>
        </p:txBody>
      </p:sp>
      <p:sp>
        <p:nvSpPr>
          <p:cNvPr id="3" name="Google Shape;322;p38">
            <a:extLst>
              <a:ext uri="{FF2B5EF4-FFF2-40B4-BE49-F238E27FC236}">
                <a16:creationId xmlns:a16="http://schemas.microsoft.com/office/drawing/2014/main" id="{1907126A-76B2-FC65-162D-033A4DE30272}"/>
              </a:ext>
            </a:extLst>
          </p:cNvPr>
          <p:cNvSpPr/>
          <p:nvPr/>
        </p:nvSpPr>
        <p:spPr>
          <a:xfrm>
            <a:off x="7695078" y="1424032"/>
            <a:ext cx="1080000"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sp>
        <p:nvSpPr>
          <p:cNvPr id="13" name="Google Shape;326;p38">
            <a:extLst>
              <a:ext uri="{FF2B5EF4-FFF2-40B4-BE49-F238E27FC236}">
                <a16:creationId xmlns:a16="http://schemas.microsoft.com/office/drawing/2014/main" id="{98D7F46E-EB93-257A-6C88-BD0093E7195E}"/>
              </a:ext>
            </a:extLst>
          </p:cNvPr>
          <p:cNvSpPr/>
          <p:nvPr/>
        </p:nvSpPr>
        <p:spPr>
          <a:xfrm>
            <a:off x="9179121" y="1341634"/>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cxnSp>
        <p:nvCxnSpPr>
          <p:cNvPr id="18" name="Straight Connector 22">
            <a:extLst>
              <a:ext uri="{FF2B5EF4-FFF2-40B4-BE49-F238E27FC236}">
                <a16:creationId xmlns:a16="http://schemas.microsoft.com/office/drawing/2014/main" id="{53CBEC61-A1FD-2596-EB61-2291E9F8EA50}"/>
              </a:ext>
            </a:extLst>
          </p:cNvPr>
          <p:cNvCxnSpPr>
            <a:cxnSpLocks/>
          </p:cNvCxnSpPr>
          <p:nvPr/>
        </p:nvCxnSpPr>
        <p:spPr>
          <a:xfrm flipH="1">
            <a:off x="9688553" y="1820062"/>
            <a:ext cx="2116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23">
            <a:extLst>
              <a:ext uri="{FF2B5EF4-FFF2-40B4-BE49-F238E27FC236}">
                <a16:creationId xmlns:a16="http://schemas.microsoft.com/office/drawing/2014/main" id="{452152D3-F28D-CCFF-04DE-4A088771AA84}"/>
              </a:ext>
            </a:extLst>
          </p:cNvPr>
          <p:cNvSpPr/>
          <p:nvPr/>
        </p:nvSpPr>
        <p:spPr>
          <a:xfrm>
            <a:off x="9536153" y="4871746"/>
            <a:ext cx="304800" cy="9061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1" name="Straight Arrow Connector 24">
            <a:extLst>
              <a:ext uri="{FF2B5EF4-FFF2-40B4-BE49-F238E27FC236}">
                <a16:creationId xmlns:a16="http://schemas.microsoft.com/office/drawing/2014/main" id="{B901D921-B8F3-6167-C088-119E646759D6}"/>
              </a:ext>
            </a:extLst>
          </p:cNvPr>
          <p:cNvCxnSpPr>
            <a:cxnSpLocks/>
            <a:endCxn id="19" idx="1"/>
          </p:cNvCxnSpPr>
          <p:nvPr/>
        </p:nvCxnSpPr>
        <p:spPr>
          <a:xfrm>
            <a:off x="3574976" y="5324809"/>
            <a:ext cx="59611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41">
            <a:extLst>
              <a:ext uri="{FF2B5EF4-FFF2-40B4-BE49-F238E27FC236}">
                <a16:creationId xmlns:a16="http://schemas.microsoft.com/office/drawing/2014/main" id="{73216395-3CE6-76AF-D9D3-EC44C4FB0640}"/>
              </a:ext>
            </a:extLst>
          </p:cNvPr>
          <p:cNvSpPr txBox="1"/>
          <p:nvPr/>
        </p:nvSpPr>
        <p:spPr>
          <a:xfrm>
            <a:off x="3622196" y="4632084"/>
            <a:ext cx="3647679" cy="584775"/>
          </a:xfrm>
          <a:prstGeom prst="rect">
            <a:avLst/>
          </a:prstGeom>
          <a:noFill/>
        </p:spPr>
        <p:txBody>
          <a:bodyPr wrap="square" rtlCol="0">
            <a:spAutoFit/>
          </a:bodyPr>
          <a:lstStyle/>
          <a:p>
            <a:pPr algn="ctr"/>
            <a:r>
              <a:rPr lang="en-US" sz="1600" dirty="0" err="1"/>
              <a:t>setVariable</a:t>
            </a:r>
            <a:r>
              <a:rPr lang="en-US" sz="1600" dirty="0"/>
              <a:t>(</a:t>
            </a:r>
            <a:r>
              <a:rPr lang="en-US" sz="1600" dirty="0" err="1"/>
              <a:t>precid</a:t>
            </a:r>
            <a:r>
              <a:rPr lang="en-US" sz="1600" dirty="0"/>
              <a:t>, </a:t>
            </a:r>
            <a:r>
              <a:rPr lang="en-US" sz="1600" dirty="0" err="1"/>
              <a:t>copiedCategory</a:t>
            </a:r>
            <a:r>
              <a:rPr lang="en-US" sz="1600" dirty="0"/>
              <a:t>, </a:t>
            </a:r>
          </a:p>
          <a:p>
            <a:pPr algn="ctr"/>
            <a:r>
              <a:rPr lang="en-US" sz="1600" dirty="0" err="1"/>
              <a:t>topCategories</a:t>
            </a:r>
            <a:r>
              <a:rPr lang="en-US" sz="1600" dirty="0"/>
              <a:t>)</a:t>
            </a:r>
          </a:p>
        </p:txBody>
      </p:sp>
    </p:spTree>
    <p:extLst>
      <p:ext uri="{BB962C8B-B14F-4D97-AF65-F5344CB8AC3E}">
        <p14:creationId xmlns:p14="http://schemas.microsoft.com/office/powerpoint/2010/main" val="260734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77876"/>
          </a:xfrm>
        </p:spPr>
        <p:txBody>
          <a:bodyPr/>
          <a:lstStyle/>
          <a:p>
            <a:r>
              <a:rPr lang="en-US" dirty="0"/>
              <a:t>Event: insert a subtree </a:t>
            </a:r>
          </a:p>
        </p:txBody>
      </p:sp>
      <p:sp>
        <p:nvSpPr>
          <p:cNvPr id="5" name="Rectangle 4"/>
          <p:cNvSpPr/>
          <p:nvPr/>
        </p:nvSpPr>
        <p:spPr>
          <a:xfrm>
            <a:off x="2650821" y="1244889"/>
            <a:ext cx="1584175" cy="5839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InsertCategory</a:t>
            </a:r>
            <a:endParaRPr lang="en-US" sz="1600" dirty="0"/>
          </a:p>
        </p:txBody>
      </p:sp>
      <p:cxnSp>
        <p:nvCxnSpPr>
          <p:cNvPr id="6" name="Straight Connector 5"/>
          <p:cNvCxnSpPr>
            <a:cxnSpLocks/>
            <a:stCxn id="5" idx="2"/>
          </p:cNvCxnSpPr>
          <p:nvPr/>
        </p:nvCxnSpPr>
        <p:spPr>
          <a:xfrm flipH="1">
            <a:off x="3422450" y="1828800"/>
            <a:ext cx="20459" cy="50292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2355776"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79577" y="2602468"/>
            <a:ext cx="915635" cy="369332"/>
          </a:xfrm>
          <a:prstGeom prst="rect">
            <a:avLst/>
          </a:prstGeom>
          <a:noFill/>
        </p:spPr>
        <p:txBody>
          <a:bodyPr wrap="none" rtlCol="0">
            <a:spAutoFit/>
          </a:bodyPr>
          <a:lstStyle/>
          <a:p>
            <a:r>
              <a:rPr lang="en-US" dirty="0" err="1"/>
              <a:t>doPOST</a:t>
            </a:r>
            <a:endParaRPr lang="en-US" dirty="0"/>
          </a:p>
        </p:txBody>
      </p:sp>
      <p:sp>
        <p:nvSpPr>
          <p:cNvPr id="9" name="Rectangle 8"/>
          <p:cNvSpPr/>
          <p:nvPr/>
        </p:nvSpPr>
        <p:spPr>
          <a:xfrm>
            <a:off x="3268435" y="2044698"/>
            <a:ext cx="306541" cy="43433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6934468" y="1227581"/>
            <a:ext cx="1460897" cy="5972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CategoryDAO</a:t>
            </a:r>
            <a:endParaRPr lang="en-US" dirty="0"/>
          </a:p>
        </p:txBody>
      </p:sp>
      <p:cxnSp>
        <p:nvCxnSpPr>
          <p:cNvPr id="11" name="Straight Connector 10"/>
          <p:cNvCxnSpPr>
            <a:cxnSpLocks/>
            <a:stCxn id="10" idx="2"/>
          </p:cNvCxnSpPr>
          <p:nvPr/>
        </p:nvCxnSpPr>
        <p:spPr>
          <a:xfrm>
            <a:off x="7664917" y="1824821"/>
            <a:ext cx="0" cy="433007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p:cNvCxnSpPr>
          <p:nvPr/>
        </p:nvCxnSpPr>
        <p:spPr>
          <a:xfrm flipV="1">
            <a:off x="3574975" y="2738325"/>
            <a:ext cx="3925284" cy="78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83272" y="3757908"/>
            <a:ext cx="2867645" cy="307777"/>
          </a:xfrm>
          <a:prstGeom prst="rect">
            <a:avLst/>
          </a:prstGeom>
          <a:noFill/>
        </p:spPr>
        <p:txBody>
          <a:bodyPr wrap="none" rtlCol="0">
            <a:spAutoFit/>
          </a:bodyPr>
          <a:lstStyle/>
          <a:p>
            <a:r>
              <a:rPr lang="en-US" sz="1400" dirty="0" err="1"/>
              <a:t>categoriesToInsert</a:t>
            </a:r>
            <a:r>
              <a:rPr lang="en-US" sz="1400" dirty="0"/>
              <a:t>(</a:t>
            </a:r>
            <a:r>
              <a:rPr lang="en-US" sz="1400" dirty="0" err="1"/>
              <a:t>settedCategories</a:t>
            </a:r>
            <a:r>
              <a:rPr lang="en-US" sz="1400" dirty="0"/>
              <a:t>)</a:t>
            </a:r>
          </a:p>
        </p:txBody>
      </p:sp>
      <p:sp>
        <p:nvSpPr>
          <p:cNvPr id="14" name="Rectangle 13"/>
          <p:cNvSpPr/>
          <p:nvPr/>
        </p:nvSpPr>
        <p:spPr>
          <a:xfrm>
            <a:off x="7500259" y="2044698"/>
            <a:ext cx="304800" cy="36059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Rectangle 21"/>
          <p:cNvSpPr/>
          <p:nvPr/>
        </p:nvSpPr>
        <p:spPr>
          <a:xfrm>
            <a:off x="10101403" y="1214252"/>
            <a:ext cx="1584176" cy="5972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InsertSuccess</a:t>
            </a:r>
            <a:endParaRPr lang="en-US" sz="1600" dirty="0"/>
          </a:p>
        </p:txBody>
      </p:sp>
      <p:cxnSp>
        <p:nvCxnSpPr>
          <p:cNvPr id="23" name="Straight Connector 22"/>
          <p:cNvCxnSpPr>
            <a:cxnSpLocks/>
            <a:stCxn id="22" idx="2"/>
          </p:cNvCxnSpPr>
          <p:nvPr/>
        </p:nvCxnSpPr>
        <p:spPr>
          <a:xfrm flipH="1">
            <a:off x="10872331" y="1811492"/>
            <a:ext cx="2116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10727217" y="5551283"/>
            <a:ext cx="304800" cy="5972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5" name="Straight Arrow Connector 24"/>
          <p:cNvCxnSpPr>
            <a:cxnSpLocks/>
          </p:cNvCxnSpPr>
          <p:nvPr/>
        </p:nvCxnSpPr>
        <p:spPr>
          <a:xfrm>
            <a:off x="3563527" y="6053335"/>
            <a:ext cx="715022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848532" y="6050358"/>
            <a:ext cx="3059796" cy="338554"/>
          </a:xfrm>
          <a:prstGeom prst="rect">
            <a:avLst/>
          </a:prstGeom>
          <a:noFill/>
        </p:spPr>
        <p:txBody>
          <a:bodyPr wrap="square" rtlCol="0">
            <a:spAutoFit/>
          </a:bodyPr>
          <a:lstStyle/>
          <a:p>
            <a:pPr algn="ctr"/>
            <a:r>
              <a:rPr lang="en-US" sz="1600" dirty="0"/>
              <a:t>[</a:t>
            </a:r>
            <a:r>
              <a:rPr lang="en-US" sz="1600" dirty="0" err="1"/>
              <a:t>insertSuccess</a:t>
            </a:r>
            <a:r>
              <a:rPr lang="en-US" sz="1600" dirty="0"/>
              <a:t> == true ]redirect</a:t>
            </a:r>
          </a:p>
        </p:txBody>
      </p:sp>
      <p:sp>
        <p:nvSpPr>
          <p:cNvPr id="27" name="TextBox 26"/>
          <p:cNvSpPr txBox="1"/>
          <p:nvPr/>
        </p:nvSpPr>
        <p:spPr>
          <a:xfrm>
            <a:off x="1559496" y="3000434"/>
            <a:ext cx="1790200" cy="1261884"/>
          </a:xfrm>
          <a:prstGeom prst="rect">
            <a:avLst/>
          </a:prstGeom>
          <a:noFill/>
        </p:spPr>
        <p:txBody>
          <a:bodyPr wrap="square" rtlCol="0">
            <a:spAutoFit/>
          </a:bodyPr>
          <a:lstStyle/>
          <a:p>
            <a:r>
              <a:rPr lang="en-US" sz="1600" dirty="0"/>
              <a:t>POST</a:t>
            </a:r>
          </a:p>
          <a:p>
            <a:r>
              <a:rPr lang="en-US" sz="1400" dirty="0" err="1"/>
              <a:t>precid</a:t>
            </a:r>
            <a:endParaRPr lang="en-US" sz="1400" dirty="0"/>
          </a:p>
          <a:p>
            <a:r>
              <a:rPr lang="en-US" sz="1400" dirty="0"/>
              <a:t>id</a:t>
            </a:r>
          </a:p>
          <a:p>
            <a:r>
              <a:rPr lang="en-US" sz="1600" dirty="0"/>
              <a:t>From: </a:t>
            </a:r>
          </a:p>
          <a:p>
            <a:r>
              <a:rPr lang="en-US" sz="1600" dirty="0" err="1"/>
              <a:t>HomeCopy.html</a:t>
            </a:r>
            <a:endParaRPr lang="en-US" sz="1600" dirty="0"/>
          </a:p>
        </p:txBody>
      </p:sp>
      <p:cxnSp>
        <p:nvCxnSpPr>
          <p:cNvPr id="40" name="Straight Arrow Connector 39"/>
          <p:cNvCxnSpPr>
            <a:cxnSpLocks/>
          </p:cNvCxnSpPr>
          <p:nvPr/>
        </p:nvCxnSpPr>
        <p:spPr>
          <a:xfrm>
            <a:off x="3611350" y="2305317"/>
            <a:ext cx="38889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035568" y="1996814"/>
            <a:ext cx="1627561" cy="307777"/>
          </a:xfrm>
          <a:prstGeom prst="rect">
            <a:avLst/>
          </a:prstGeom>
          <a:noFill/>
        </p:spPr>
        <p:txBody>
          <a:bodyPr wrap="none" rtlCol="0">
            <a:spAutoFit/>
          </a:bodyPr>
          <a:lstStyle/>
          <a:p>
            <a:r>
              <a:rPr lang="en-US" sz="1400" dirty="0"/>
              <a:t>new </a:t>
            </a:r>
            <a:r>
              <a:rPr lang="en-US" sz="1400" dirty="0" err="1"/>
              <a:t>CategoryDAO</a:t>
            </a:r>
            <a:r>
              <a:rPr lang="en-US" sz="1400" dirty="0"/>
              <a:t>()</a:t>
            </a:r>
          </a:p>
        </p:txBody>
      </p:sp>
      <p:cxnSp>
        <p:nvCxnSpPr>
          <p:cNvPr id="20" name="Straight Arrow Connector 39">
            <a:extLst>
              <a:ext uri="{FF2B5EF4-FFF2-40B4-BE49-F238E27FC236}">
                <a16:creationId xmlns:a16="http://schemas.microsoft.com/office/drawing/2014/main" id="{5524406F-77C5-98B5-8876-23F6FF4B6F6D}"/>
              </a:ext>
            </a:extLst>
          </p:cNvPr>
          <p:cNvCxnSpPr>
            <a:cxnSpLocks/>
          </p:cNvCxnSpPr>
          <p:nvPr/>
        </p:nvCxnSpPr>
        <p:spPr>
          <a:xfrm>
            <a:off x="3565962" y="3429000"/>
            <a:ext cx="39342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9">
            <a:extLst>
              <a:ext uri="{FF2B5EF4-FFF2-40B4-BE49-F238E27FC236}">
                <a16:creationId xmlns:a16="http://schemas.microsoft.com/office/drawing/2014/main" id="{203572D1-581D-A0B5-1638-A0093C7C1079}"/>
              </a:ext>
            </a:extLst>
          </p:cNvPr>
          <p:cNvCxnSpPr>
            <a:cxnSpLocks/>
          </p:cNvCxnSpPr>
          <p:nvPr/>
        </p:nvCxnSpPr>
        <p:spPr>
          <a:xfrm>
            <a:off x="3611350" y="4095019"/>
            <a:ext cx="38889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40">
            <a:extLst>
              <a:ext uri="{FF2B5EF4-FFF2-40B4-BE49-F238E27FC236}">
                <a16:creationId xmlns:a16="http://schemas.microsoft.com/office/drawing/2014/main" id="{5FBD23F2-2634-1BA1-CD8E-0022A167D97E}"/>
              </a:ext>
            </a:extLst>
          </p:cNvPr>
          <p:cNvSpPr txBox="1"/>
          <p:nvPr/>
        </p:nvSpPr>
        <p:spPr>
          <a:xfrm>
            <a:off x="4071265" y="2430548"/>
            <a:ext cx="1685846" cy="307777"/>
          </a:xfrm>
          <a:prstGeom prst="rect">
            <a:avLst/>
          </a:prstGeom>
          <a:noFill/>
        </p:spPr>
        <p:txBody>
          <a:bodyPr wrap="none" rtlCol="0">
            <a:spAutoFit/>
          </a:bodyPr>
          <a:lstStyle/>
          <a:p>
            <a:r>
              <a:rPr lang="en-US" sz="1400" dirty="0" err="1"/>
              <a:t>findCategoryById</a:t>
            </a:r>
            <a:r>
              <a:rPr lang="en-US" sz="1400" dirty="0"/>
              <a:t>(id)</a:t>
            </a:r>
          </a:p>
        </p:txBody>
      </p:sp>
      <p:sp>
        <p:nvSpPr>
          <p:cNvPr id="35" name="TextBox 40">
            <a:extLst>
              <a:ext uri="{FF2B5EF4-FFF2-40B4-BE49-F238E27FC236}">
                <a16:creationId xmlns:a16="http://schemas.microsoft.com/office/drawing/2014/main" id="{306BA0DF-490E-7B0F-6CDB-E12112D53FC0}"/>
              </a:ext>
            </a:extLst>
          </p:cNvPr>
          <p:cNvSpPr txBox="1"/>
          <p:nvPr/>
        </p:nvSpPr>
        <p:spPr>
          <a:xfrm>
            <a:off x="4193384" y="3092721"/>
            <a:ext cx="1439881" cy="307777"/>
          </a:xfrm>
          <a:prstGeom prst="rect">
            <a:avLst/>
          </a:prstGeom>
          <a:noFill/>
        </p:spPr>
        <p:txBody>
          <a:bodyPr wrap="none" rtlCol="0">
            <a:spAutoFit/>
          </a:bodyPr>
          <a:lstStyle/>
          <a:p>
            <a:r>
              <a:rPr lang="en-US" sz="1400" dirty="0" err="1"/>
              <a:t>setFlag</a:t>
            </a:r>
            <a:r>
              <a:rPr lang="en-US" sz="1400" dirty="0"/>
              <a:t>(category)</a:t>
            </a:r>
          </a:p>
        </p:txBody>
      </p:sp>
      <p:cxnSp>
        <p:nvCxnSpPr>
          <p:cNvPr id="2" name="Straight Arrow Connector 11">
            <a:extLst>
              <a:ext uri="{FF2B5EF4-FFF2-40B4-BE49-F238E27FC236}">
                <a16:creationId xmlns:a16="http://schemas.microsoft.com/office/drawing/2014/main" id="{7462D36A-7279-1FF7-50D8-26ABE8DAD694}"/>
              </a:ext>
            </a:extLst>
          </p:cNvPr>
          <p:cNvCxnSpPr>
            <a:cxnSpLocks/>
          </p:cNvCxnSpPr>
          <p:nvPr/>
        </p:nvCxnSpPr>
        <p:spPr>
          <a:xfrm flipH="1">
            <a:off x="3574975" y="2863176"/>
            <a:ext cx="3925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40">
            <a:extLst>
              <a:ext uri="{FF2B5EF4-FFF2-40B4-BE49-F238E27FC236}">
                <a16:creationId xmlns:a16="http://schemas.microsoft.com/office/drawing/2014/main" id="{59AFFB16-2A04-65CC-3E59-D1BBEE2DBF52}"/>
              </a:ext>
            </a:extLst>
          </p:cNvPr>
          <p:cNvSpPr txBox="1"/>
          <p:nvPr/>
        </p:nvSpPr>
        <p:spPr>
          <a:xfrm>
            <a:off x="6737132" y="2833247"/>
            <a:ext cx="815673" cy="307777"/>
          </a:xfrm>
          <a:prstGeom prst="rect">
            <a:avLst/>
          </a:prstGeom>
          <a:noFill/>
        </p:spPr>
        <p:txBody>
          <a:bodyPr wrap="none" rtlCol="0">
            <a:spAutoFit/>
          </a:bodyPr>
          <a:lstStyle/>
          <a:p>
            <a:r>
              <a:rPr lang="en-US" sz="1400" dirty="0"/>
              <a:t>category</a:t>
            </a:r>
          </a:p>
        </p:txBody>
      </p:sp>
      <p:cxnSp>
        <p:nvCxnSpPr>
          <p:cNvPr id="18" name="Straight Arrow Connector 39">
            <a:extLst>
              <a:ext uri="{FF2B5EF4-FFF2-40B4-BE49-F238E27FC236}">
                <a16:creationId xmlns:a16="http://schemas.microsoft.com/office/drawing/2014/main" id="{9A86651E-D60A-7212-53AC-50BC5454B685}"/>
              </a:ext>
            </a:extLst>
          </p:cNvPr>
          <p:cNvCxnSpPr>
            <a:cxnSpLocks/>
          </p:cNvCxnSpPr>
          <p:nvPr/>
        </p:nvCxnSpPr>
        <p:spPr>
          <a:xfrm flipH="1">
            <a:off x="3574975" y="3520065"/>
            <a:ext cx="39415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39">
            <a:extLst>
              <a:ext uri="{FF2B5EF4-FFF2-40B4-BE49-F238E27FC236}">
                <a16:creationId xmlns:a16="http://schemas.microsoft.com/office/drawing/2014/main" id="{2CCCEA67-116E-B4D7-FA9B-3F372ADF876B}"/>
              </a:ext>
            </a:extLst>
          </p:cNvPr>
          <p:cNvCxnSpPr>
            <a:cxnSpLocks/>
          </p:cNvCxnSpPr>
          <p:nvPr/>
        </p:nvCxnSpPr>
        <p:spPr>
          <a:xfrm flipH="1" flipV="1">
            <a:off x="3583272" y="4205884"/>
            <a:ext cx="3916987" cy="10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40">
            <a:extLst>
              <a:ext uri="{FF2B5EF4-FFF2-40B4-BE49-F238E27FC236}">
                <a16:creationId xmlns:a16="http://schemas.microsoft.com/office/drawing/2014/main" id="{D3BF2E4D-14BF-2908-9249-44B98C27D49E}"/>
              </a:ext>
            </a:extLst>
          </p:cNvPr>
          <p:cNvSpPr txBox="1"/>
          <p:nvPr/>
        </p:nvSpPr>
        <p:spPr>
          <a:xfrm>
            <a:off x="6098177" y="3468217"/>
            <a:ext cx="1418337" cy="307777"/>
          </a:xfrm>
          <a:prstGeom prst="rect">
            <a:avLst/>
          </a:prstGeom>
          <a:noFill/>
        </p:spPr>
        <p:txBody>
          <a:bodyPr wrap="none" rtlCol="0">
            <a:spAutoFit/>
          </a:bodyPr>
          <a:lstStyle/>
          <a:p>
            <a:r>
              <a:rPr lang="en-US" sz="1400" dirty="0" err="1"/>
              <a:t>settedCategories</a:t>
            </a:r>
            <a:endParaRPr lang="en-US" sz="1400" dirty="0"/>
          </a:p>
        </p:txBody>
      </p:sp>
      <p:sp>
        <p:nvSpPr>
          <p:cNvPr id="31" name="TextBox 40">
            <a:extLst>
              <a:ext uri="{FF2B5EF4-FFF2-40B4-BE49-F238E27FC236}">
                <a16:creationId xmlns:a16="http://schemas.microsoft.com/office/drawing/2014/main" id="{EFA016CA-2B89-48C0-8B23-1F438FA7BFA4}"/>
              </a:ext>
            </a:extLst>
          </p:cNvPr>
          <p:cNvSpPr txBox="1"/>
          <p:nvPr/>
        </p:nvSpPr>
        <p:spPr>
          <a:xfrm>
            <a:off x="6037438" y="4139491"/>
            <a:ext cx="1534266" cy="307777"/>
          </a:xfrm>
          <a:prstGeom prst="rect">
            <a:avLst/>
          </a:prstGeom>
          <a:noFill/>
        </p:spPr>
        <p:txBody>
          <a:bodyPr wrap="none" rtlCol="0">
            <a:spAutoFit/>
          </a:bodyPr>
          <a:lstStyle/>
          <a:p>
            <a:r>
              <a:rPr lang="en-US" sz="1400" dirty="0" err="1"/>
              <a:t>toInsertCategories</a:t>
            </a:r>
            <a:endParaRPr lang="en-US" sz="1400" dirty="0"/>
          </a:p>
        </p:txBody>
      </p:sp>
      <p:cxnSp>
        <p:nvCxnSpPr>
          <p:cNvPr id="32" name="Straight Arrow Connector 39">
            <a:extLst>
              <a:ext uri="{FF2B5EF4-FFF2-40B4-BE49-F238E27FC236}">
                <a16:creationId xmlns:a16="http://schemas.microsoft.com/office/drawing/2014/main" id="{455A08A8-588C-F402-077C-ACF315364E19}"/>
              </a:ext>
            </a:extLst>
          </p:cNvPr>
          <p:cNvCxnSpPr>
            <a:cxnSpLocks/>
          </p:cNvCxnSpPr>
          <p:nvPr/>
        </p:nvCxnSpPr>
        <p:spPr>
          <a:xfrm flipV="1">
            <a:off x="3611349" y="4778598"/>
            <a:ext cx="3888910" cy="4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9">
            <a:extLst>
              <a:ext uri="{FF2B5EF4-FFF2-40B4-BE49-F238E27FC236}">
                <a16:creationId xmlns:a16="http://schemas.microsoft.com/office/drawing/2014/main" id="{74B65E19-4A96-CBA5-ABB3-B649DC541008}"/>
              </a:ext>
            </a:extLst>
          </p:cNvPr>
          <p:cNvCxnSpPr>
            <a:cxnSpLocks/>
          </p:cNvCxnSpPr>
          <p:nvPr/>
        </p:nvCxnSpPr>
        <p:spPr>
          <a:xfrm flipH="1">
            <a:off x="3574975" y="4915333"/>
            <a:ext cx="3925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39">
            <a:extLst>
              <a:ext uri="{FF2B5EF4-FFF2-40B4-BE49-F238E27FC236}">
                <a16:creationId xmlns:a16="http://schemas.microsoft.com/office/drawing/2014/main" id="{52F69472-85DF-0080-823E-4B6DD3019A02}"/>
              </a:ext>
            </a:extLst>
          </p:cNvPr>
          <p:cNvCxnSpPr>
            <a:cxnSpLocks/>
          </p:cNvCxnSpPr>
          <p:nvPr/>
        </p:nvCxnSpPr>
        <p:spPr>
          <a:xfrm flipV="1">
            <a:off x="3611349" y="5410051"/>
            <a:ext cx="3888910" cy="9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0">
            <a:extLst>
              <a:ext uri="{FF2B5EF4-FFF2-40B4-BE49-F238E27FC236}">
                <a16:creationId xmlns:a16="http://schemas.microsoft.com/office/drawing/2014/main" id="{59BD6A7D-70F8-E846-9AEC-BF014DDE6F02}"/>
              </a:ext>
            </a:extLst>
          </p:cNvPr>
          <p:cNvSpPr txBox="1"/>
          <p:nvPr/>
        </p:nvSpPr>
        <p:spPr>
          <a:xfrm>
            <a:off x="6940825" y="4849435"/>
            <a:ext cx="619903" cy="307777"/>
          </a:xfrm>
          <a:prstGeom prst="rect">
            <a:avLst/>
          </a:prstGeom>
          <a:noFill/>
        </p:spPr>
        <p:txBody>
          <a:bodyPr wrap="square" rtlCol="0">
            <a:spAutoFit/>
          </a:bodyPr>
          <a:lstStyle/>
          <a:p>
            <a:r>
              <a:rPr lang="en-US" sz="1400" dirty="0"/>
              <a:t>check</a:t>
            </a:r>
          </a:p>
        </p:txBody>
      </p:sp>
      <p:sp>
        <p:nvSpPr>
          <p:cNvPr id="47" name="TextBox 40">
            <a:extLst>
              <a:ext uri="{FF2B5EF4-FFF2-40B4-BE49-F238E27FC236}">
                <a16:creationId xmlns:a16="http://schemas.microsoft.com/office/drawing/2014/main" id="{005B78C0-343C-4F91-A801-074FD4DE16AE}"/>
              </a:ext>
            </a:extLst>
          </p:cNvPr>
          <p:cNvSpPr txBox="1"/>
          <p:nvPr/>
        </p:nvSpPr>
        <p:spPr>
          <a:xfrm>
            <a:off x="3754504" y="4470821"/>
            <a:ext cx="1272271" cy="307777"/>
          </a:xfrm>
          <a:prstGeom prst="rect">
            <a:avLst/>
          </a:prstGeom>
          <a:noFill/>
        </p:spPr>
        <p:txBody>
          <a:bodyPr wrap="none" rtlCol="0">
            <a:spAutoFit/>
          </a:bodyPr>
          <a:lstStyle/>
          <a:p>
            <a:r>
              <a:rPr lang="en-US" sz="1400" dirty="0" err="1"/>
              <a:t>checkOrder</a:t>
            </a:r>
            <a:r>
              <a:rPr lang="en-US" sz="1400" dirty="0"/>
              <a:t>(id)</a:t>
            </a:r>
          </a:p>
        </p:txBody>
      </p:sp>
      <p:sp>
        <p:nvSpPr>
          <p:cNvPr id="48" name="TextBox 40">
            <a:extLst>
              <a:ext uri="{FF2B5EF4-FFF2-40B4-BE49-F238E27FC236}">
                <a16:creationId xmlns:a16="http://schemas.microsoft.com/office/drawing/2014/main" id="{263A56E0-BA23-3E08-0473-0B0DD5BCFDDB}"/>
              </a:ext>
            </a:extLst>
          </p:cNvPr>
          <p:cNvSpPr txBox="1"/>
          <p:nvPr/>
        </p:nvSpPr>
        <p:spPr>
          <a:xfrm>
            <a:off x="3580149" y="5102274"/>
            <a:ext cx="3187476" cy="307777"/>
          </a:xfrm>
          <a:prstGeom prst="rect">
            <a:avLst/>
          </a:prstGeom>
          <a:noFill/>
        </p:spPr>
        <p:txBody>
          <a:bodyPr wrap="none" rtlCol="0">
            <a:spAutoFit/>
          </a:bodyPr>
          <a:lstStyle/>
          <a:p>
            <a:r>
              <a:rPr lang="en-US" sz="1400" dirty="0" err="1"/>
              <a:t>InsertListCategory</a:t>
            </a:r>
            <a:r>
              <a:rPr lang="en-US" sz="1400" dirty="0"/>
              <a:t>(id, </a:t>
            </a:r>
            <a:r>
              <a:rPr lang="en-US" sz="1400" dirty="0" err="1"/>
              <a:t>toInsertCategories</a:t>
            </a:r>
            <a:r>
              <a:rPr lang="en-US" sz="1400" dirty="0"/>
              <a:t>)</a:t>
            </a:r>
          </a:p>
        </p:txBody>
      </p:sp>
      <p:sp>
        <p:nvSpPr>
          <p:cNvPr id="61" name="Rectangle 21">
            <a:extLst>
              <a:ext uri="{FF2B5EF4-FFF2-40B4-BE49-F238E27FC236}">
                <a16:creationId xmlns:a16="http://schemas.microsoft.com/office/drawing/2014/main" id="{65963502-168C-D8AD-0E46-D696F325F3A4}"/>
              </a:ext>
            </a:extLst>
          </p:cNvPr>
          <p:cNvSpPr/>
          <p:nvPr/>
        </p:nvSpPr>
        <p:spPr>
          <a:xfrm>
            <a:off x="8451319" y="2031561"/>
            <a:ext cx="1584176" cy="5972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Home</a:t>
            </a:r>
          </a:p>
        </p:txBody>
      </p:sp>
      <p:cxnSp>
        <p:nvCxnSpPr>
          <p:cNvPr id="62" name="Straight Connector 22">
            <a:extLst>
              <a:ext uri="{FF2B5EF4-FFF2-40B4-BE49-F238E27FC236}">
                <a16:creationId xmlns:a16="http://schemas.microsoft.com/office/drawing/2014/main" id="{D6FA8135-1CD6-885F-D971-57946F423238}"/>
              </a:ext>
            </a:extLst>
          </p:cNvPr>
          <p:cNvCxnSpPr>
            <a:cxnSpLocks/>
          </p:cNvCxnSpPr>
          <p:nvPr/>
        </p:nvCxnSpPr>
        <p:spPr>
          <a:xfrm flipH="1">
            <a:off x="9324757" y="2628801"/>
            <a:ext cx="2021" cy="3221102"/>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65" name="Rectangle 23">
            <a:extLst>
              <a:ext uri="{FF2B5EF4-FFF2-40B4-BE49-F238E27FC236}">
                <a16:creationId xmlns:a16="http://schemas.microsoft.com/office/drawing/2014/main" id="{D3E097BD-1379-13F5-6D5C-30BC7F98B6F1}"/>
              </a:ext>
            </a:extLst>
          </p:cNvPr>
          <p:cNvSpPr/>
          <p:nvPr/>
        </p:nvSpPr>
        <p:spPr>
          <a:xfrm>
            <a:off x="9172357" y="5256162"/>
            <a:ext cx="304800" cy="5972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6" name="Straight Arrow Connector 39">
            <a:extLst>
              <a:ext uri="{FF2B5EF4-FFF2-40B4-BE49-F238E27FC236}">
                <a16:creationId xmlns:a16="http://schemas.microsoft.com/office/drawing/2014/main" id="{A761F14E-9395-F464-62B8-1D5323212517}"/>
              </a:ext>
            </a:extLst>
          </p:cNvPr>
          <p:cNvCxnSpPr>
            <a:cxnSpLocks/>
          </p:cNvCxnSpPr>
          <p:nvPr/>
        </p:nvCxnSpPr>
        <p:spPr>
          <a:xfrm>
            <a:off x="3563527" y="5755957"/>
            <a:ext cx="5593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25">
            <a:extLst>
              <a:ext uri="{FF2B5EF4-FFF2-40B4-BE49-F238E27FC236}">
                <a16:creationId xmlns:a16="http://schemas.microsoft.com/office/drawing/2014/main" id="{E20F55B9-BBD8-3F82-28FF-EAAD96EC6C1C}"/>
              </a:ext>
            </a:extLst>
          </p:cNvPr>
          <p:cNvSpPr txBox="1"/>
          <p:nvPr/>
        </p:nvSpPr>
        <p:spPr>
          <a:xfrm>
            <a:off x="4213837" y="5518106"/>
            <a:ext cx="3059796" cy="338554"/>
          </a:xfrm>
          <a:prstGeom prst="rect">
            <a:avLst/>
          </a:prstGeom>
          <a:noFill/>
        </p:spPr>
        <p:txBody>
          <a:bodyPr wrap="square" rtlCol="0">
            <a:spAutoFit/>
          </a:bodyPr>
          <a:lstStyle/>
          <a:p>
            <a:pPr algn="ctr"/>
            <a:r>
              <a:rPr lang="en-US" sz="1600" dirty="0"/>
              <a:t>[</a:t>
            </a:r>
            <a:r>
              <a:rPr lang="en-US" sz="1600" dirty="0" err="1"/>
              <a:t>insertSuccess</a:t>
            </a:r>
            <a:r>
              <a:rPr lang="en-US" sz="1600" dirty="0"/>
              <a:t> == false ]redirect</a:t>
            </a:r>
          </a:p>
        </p:txBody>
      </p:sp>
    </p:spTree>
    <p:extLst>
      <p:ext uri="{BB962C8B-B14F-4D97-AF65-F5344CB8AC3E}">
        <p14:creationId xmlns:p14="http://schemas.microsoft.com/office/powerpoint/2010/main" val="161583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92781"/>
          </a:xfrm>
        </p:spPr>
        <p:txBody>
          <a:bodyPr/>
          <a:lstStyle/>
          <a:p>
            <a:r>
              <a:rPr lang="en-US" dirty="0"/>
              <a:t>Checking insert success</a:t>
            </a:r>
          </a:p>
        </p:txBody>
      </p:sp>
      <p:sp>
        <p:nvSpPr>
          <p:cNvPr id="10" name="Rectangle 9"/>
          <p:cNvSpPr/>
          <p:nvPr/>
        </p:nvSpPr>
        <p:spPr>
          <a:xfrm>
            <a:off x="3277766"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Home</a:t>
            </a:r>
          </a:p>
        </p:txBody>
      </p:sp>
      <p:cxnSp>
        <p:nvCxnSpPr>
          <p:cNvPr id="11" name="Straight Connector 10"/>
          <p:cNvCxnSpPr>
            <a:stCxn id="10" idx="2"/>
          </p:cNvCxnSpPr>
          <p:nvPr/>
        </p:nvCxnSpPr>
        <p:spPr>
          <a:xfrm flipH="1">
            <a:off x="3919835"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752275" y="2120528"/>
            <a:ext cx="288032" cy="33616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Rectangle 16"/>
          <p:cNvSpPr/>
          <p:nvPr/>
        </p:nvSpPr>
        <p:spPr>
          <a:xfrm>
            <a:off x="5116419" y="1282497"/>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18" name="Straight Connector 17"/>
          <p:cNvCxnSpPr>
            <a:cxnSpLocks/>
          </p:cNvCxnSpPr>
          <p:nvPr/>
        </p:nvCxnSpPr>
        <p:spPr>
          <a:xfrm flipH="1">
            <a:off x="5766067"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628824" y="258912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0" name="Straight Arrow Connector 19"/>
          <p:cNvCxnSpPr>
            <a:cxnSpLocks/>
          </p:cNvCxnSpPr>
          <p:nvPr/>
        </p:nvCxnSpPr>
        <p:spPr>
          <a:xfrm>
            <a:off x="4057075" y="2812876"/>
            <a:ext cx="1593269" cy="50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40308" y="2889921"/>
            <a:ext cx="1708990" cy="584775"/>
          </a:xfrm>
          <a:prstGeom prst="rect">
            <a:avLst/>
          </a:prstGeom>
          <a:noFill/>
        </p:spPr>
        <p:txBody>
          <a:bodyPr wrap="square" rtlCol="0">
            <a:spAutoFit/>
          </a:bodyPr>
          <a:lstStyle/>
          <a:p>
            <a:r>
              <a:rPr lang="en-US" sz="1600" dirty="0" err="1"/>
              <a:t>getAttribute</a:t>
            </a:r>
            <a:r>
              <a:rPr lang="en-US" sz="1600" dirty="0"/>
              <a:t> </a:t>
            </a:r>
            <a:br>
              <a:rPr lang="en-US" sz="1600" dirty="0"/>
            </a:br>
            <a:r>
              <a:rPr lang="en-US" sz="1600" dirty="0"/>
              <a:t>(”</a:t>
            </a:r>
            <a:r>
              <a:rPr lang="en-US" sz="1600" dirty="0" err="1"/>
              <a:t>insertSuccess</a:t>
            </a:r>
            <a:r>
              <a:rPr lang="en-US" sz="1600" dirty="0"/>
              <a:t>")</a:t>
            </a:r>
          </a:p>
        </p:txBody>
      </p:sp>
      <p:cxnSp>
        <p:nvCxnSpPr>
          <p:cNvPr id="35" name="Straight Connector 34"/>
          <p:cNvCxnSpPr>
            <a:cxnSpLocks/>
          </p:cNvCxnSpPr>
          <p:nvPr/>
        </p:nvCxnSpPr>
        <p:spPr>
          <a:xfrm flipH="1">
            <a:off x="8648819" y="1686744"/>
            <a:ext cx="30317" cy="411852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8496419" y="3559479"/>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TextBox 41"/>
          <p:cNvSpPr txBox="1"/>
          <p:nvPr/>
        </p:nvSpPr>
        <p:spPr>
          <a:xfrm>
            <a:off x="3633073" y="4225303"/>
            <a:ext cx="3981449" cy="584775"/>
          </a:xfrm>
          <a:prstGeom prst="rect">
            <a:avLst/>
          </a:prstGeom>
          <a:noFill/>
        </p:spPr>
        <p:txBody>
          <a:bodyPr wrap="square" rtlCol="0">
            <a:spAutoFit/>
          </a:bodyPr>
          <a:lstStyle/>
          <a:p>
            <a:pPr algn="ctr"/>
            <a:r>
              <a:rPr lang="en-US" sz="1600" dirty="0" err="1"/>
              <a:t>setVariable</a:t>
            </a:r>
            <a:r>
              <a:rPr lang="en-US" sz="1600" dirty="0"/>
              <a:t>(success, </a:t>
            </a:r>
            <a:r>
              <a:rPr lang="en-US" sz="1600" dirty="0" err="1"/>
              <a:t>topCategories</a:t>
            </a:r>
            <a:r>
              <a:rPr lang="en-US" sz="1600" dirty="0"/>
              <a:t>, </a:t>
            </a:r>
            <a:r>
              <a:rPr lang="en-US" sz="1600" dirty="0" err="1"/>
              <a:t>allCategories</a:t>
            </a:r>
            <a:r>
              <a:rPr lang="en-US" sz="1600" dirty="0"/>
              <a:t>)</a:t>
            </a:r>
          </a:p>
        </p:txBody>
      </p:sp>
      <p:cxnSp>
        <p:nvCxnSpPr>
          <p:cNvPr id="48" name="Straight Arrow Connector 47"/>
          <p:cNvCxnSpPr/>
          <p:nvPr/>
        </p:nvCxnSpPr>
        <p:spPr>
          <a:xfrm>
            <a:off x="4040307" y="4191441"/>
            <a:ext cx="44393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2506626" y="2817912"/>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845165" y="2204865"/>
            <a:ext cx="1383713" cy="584775"/>
          </a:xfrm>
          <a:prstGeom prst="rect">
            <a:avLst/>
          </a:prstGeom>
          <a:noFill/>
        </p:spPr>
        <p:txBody>
          <a:bodyPr wrap="none" rtlCol="0">
            <a:spAutoFit/>
          </a:bodyPr>
          <a:lstStyle/>
          <a:p>
            <a:pPr algn="ctr"/>
            <a:r>
              <a:rPr lang="en-US" sz="1600" dirty="0"/>
              <a:t>GET</a:t>
            </a:r>
          </a:p>
          <a:p>
            <a:pPr algn="ctr"/>
            <a:r>
              <a:rPr lang="en-US" sz="1600" dirty="0"/>
              <a:t>/</a:t>
            </a:r>
            <a:r>
              <a:rPr lang="en-US" sz="1600" dirty="0" err="1"/>
              <a:t>InsertSuccess</a:t>
            </a:r>
            <a:endParaRPr lang="en-US" sz="1600" dirty="0"/>
          </a:p>
        </p:txBody>
      </p:sp>
      <p:sp>
        <p:nvSpPr>
          <p:cNvPr id="2" name="Google Shape;326;p38">
            <a:extLst>
              <a:ext uri="{FF2B5EF4-FFF2-40B4-BE49-F238E27FC236}">
                <a16:creationId xmlns:a16="http://schemas.microsoft.com/office/drawing/2014/main" id="{4E5D365A-AE35-4AA3-5667-90723E270A76}"/>
              </a:ext>
            </a:extLst>
          </p:cNvPr>
          <p:cNvSpPr/>
          <p:nvPr/>
        </p:nvSpPr>
        <p:spPr>
          <a:xfrm>
            <a:off x="9786768" y="1325610"/>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sp>
        <p:nvSpPr>
          <p:cNvPr id="3" name="Google Shape;322;p38">
            <a:extLst>
              <a:ext uri="{FF2B5EF4-FFF2-40B4-BE49-F238E27FC236}">
                <a16:creationId xmlns:a16="http://schemas.microsoft.com/office/drawing/2014/main" id="{59A80B5E-47D4-E87A-79FA-0379069306CB}"/>
              </a:ext>
            </a:extLst>
          </p:cNvPr>
          <p:cNvSpPr/>
          <p:nvPr/>
        </p:nvSpPr>
        <p:spPr>
          <a:xfrm>
            <a:off x="8108819" y="1420560"/>
            <a:ext cx="1080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cxnSp>
        <p:nvCxnSpPr>
          <p:cNvPr id="5" name="Straight Connector 34">
            <a:extLst>
              <a:ext uri="{FF2B5EF4-FFF2-40B4-BE49-F238E27FC236}">
                <a16:creationId xmlns:a16="http://schemas.microsoft.com/office/drawing/2014/main" id="{B7660A11-3EB8-22C7-A680-0E77C4346186}"/>
              </a:ext>
            </a:extLst>
          </p:cNvPr>
          <p:cNvCxnSpPr>
            <a:cxnSpLocks/>
          </p:cNvCxnSpPr>
          <p:nvPr/>
        </p:nvCxnSpPr>
        <p:spPr>
          <a:xfrm flipH="1">
            <a:off x="10295567" y="1787162"/>
            <a:ext cx="30317" cy="411852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6" name="Rectangle 35">
            <a:extLst>
              <a:ext uri="{FF2B5EF4-FFF2-40B4-BE49-F238E27FC236}">
                <a16:creationId xmlns:a16="http://schemas.microsoft.com/office/drawing/2014/main" id="{1870B19D-A7C4-451D-899D-9EFCE58523EC}"/>
              </a:ext>
            </a:extLst>
          </p:cNvPr>
          <p:cNvSpPr/>
          <p:nvPr/>
        </p:nvSpPr>
        <p:spPr>
          <a:xfrm>
            <a:off x="10143167" y="4567591"/>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 name="Straight Arrow Connector 47">
            <a:extLst>
              <a:ext uri="{FF2B5EF4-FFF2-40B4-BE49-F238E27FC236}">
                <a16:creationId xmlns:a16="http://schemas.microsoft.com/office/drawing/2014/main" id="{58434675-CAFD-DF4D-C3CC-800145BD6818}"/>
              </a:ext>
            </a:extLst>
          </p:cNvPr>
          <p:cNvCxnSpPr>
            <a:cxnSpLocks/>
            <a:endCxn id="6" idx="1"/>
          </p:cNvCxnSpPr>
          <p:nvPr/>
        </p:nvCxnSpPr>
        <p:spPr>
          <a:xfrm flipV="1">
            <a:off x="4040307" y="5071647"/>
            <a:ext cx="6102860" cy="30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Google Shape;331;p38">
            <a:extLst>
              <a:ext uri="{FF2B5EF4-FFF2-40B4-BE49-F238E27FC236}">
                <a16:creationId xmlns:a16="http://schemas.microsoft.com/office/drawing/2014/main" id="{F052F4CF-B237-F8FD-4532-23B84F6DF12C}"/>
              </a:ext>
            </a:extLst>
          </p:cNvPr>
          <p:cNvSpPr txBox="1"/>
          <p:nvPr/>
        </p:nvSpPr>
        <p:spPr>
          <a:xfrm>
            <a:off x="6290023" y="5109540"/>
            <a:ext cx="2582100" cy="327900"/>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process(ctx, "Home.html", ..)</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51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8416B6-E0B2-247B-978D-25EB3526008D}"/>
              </a:ext>
            </a:extLst>
          </p:cNvPr>
          <p:cNvSpPr>
            <a:spLocks noGrp="1"/>
          </p:cNvSpPr>
          <p:nvPr>
            <p:ph type="title"/>
          </p:nvPr>
        </p:nvSpPr>
        <p:spPr>
          <a:xfrm>
            <a:off x="838200" y="365126"/>
            <a:ext cx="10515600" cy="507234"/>
          </a:xfrm>
        </p:spPr>
        <p:txBody>
          <a:bodyPr>
            <a:normAutofit fontScale="90000"/>
          </a:bodyPr>
          <a:lstStyle/>
          <a:p>
            <a:r>
              <a:rPr lang="it-IT" dirty="0"/>
              <a:t>Specifiche</a:t>
            </a:r>
          </a:p>
        </p:txBody>
      </p:sp>
      <p:sp>
        <p:nvSpPr>
          <p:cNvPr id="3" name="Segnaposto contenuto 2">
            <a:extLst>
              <a:ext uri="{FF2B5EF4-FFF2-40B4-BE49-F238E27FC236}">
                <a16:creationId xmlns:a16="http://schemas.microsoft.com/office/drawing/2014/main" id="{3293B3F6-BFAD-23B0-0D02-36E8C4AD21A3}"/>
              </a:ext>
            </a:extLst>
          </p:cNvPr>
          <p:cNvSpPr>
            <a:spLocks noGrp="1"/>
          </p:cNvSpPr>
          <p:nvPr>
            <p:ph idx="1"/>
          </p:nvPr>
        </p:nvSpPr>
        <p:spPr>
          <a:xfrm>
            <a:off x="838200" y="987972"/>
            <a:ext cx="10515600" cy="5504902"/>
          </a:xfrm>
        </p:spPr>
        <p:txBody>
          <a:bodyPr>
            <a:noAutofit/>
          </a:bodyPr>
          <a:lstStyle/>
          <a:p>
            <a:pPr marL="0" indent="0">
              <a:buNone/>
            </a:pPr>
            <a:r>
              <a:rPr lang="it-IT" sz="1800" dirty="0">
                <a:effectLst/>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login, l’utente accede a una pagina HOME in cui compare un albero gerarchico di categorie. Le categorie non dipendono dall’utente e sono in comune tra tutti gli utenti. L’utente </a:t>
            </a:r>
            <a:r>
              <a:rPr lang="it-IT" sz="1800" dirty="0" err="1">
                <a:effectLst/>
                <a:latin typeface="Calibri" panose="020F0502020204030204" pitchFamily="34" charset="0"/>
              </a:rPr>
              <a:t>puo</a:t>
            </a:r>
            <a:r>
              <a:rPr lang="it-IT" sz="1800" dirty="0">
                <a:effectLst/>
                <a:latin typeface="Calibri" panose="020F0502020204030204" pitchFamily="34" charset="0"/>
              </a:rPr>
              <a:t>̀ inserire una nuova categoria nell’albero. Per fare </a:t>
            </a:r>
            <a:r>
              <a:rPr lang="it-IT" sz="1800" dirty="0" err="1">
                <a:effectLst/>
                <a:latin typeface="Calibri" panose="020F0502020204030204" pitchFamily="34" charset="0"/>
              </a:rPr>
              <a:t>cio</a:t>
            </a:r>
            <a:r>
              <a:rPr lang="it-IT" sz="1800" dirty="0">
                <a:effectLst/>
                <a:latin typeface="Calibri" panose="020F0502020204030204" pitchFamily="34" charset="0"/>
              </a:rPr>
              <a:t>̀ usa una </a:t>
            </a:r>
            <a:r>
              <a:rPr lang="it-IT" sz="1800" dirty="0" err="1">
                <a:effectLst/>
                <a:latin typeface="Calibri" panose="020F0502020204030204" pitchFamily="34" charset="0"/>
              </a:rPr>
              <a:t>form</a:t>
            </a:r>
            <a:r>
              <a:rPr lang="it-IT" sz="1800" dirty="0">
                <a:effectLst/>
                <a:latin typeface="Calibri" panose="020F0502020204030204" pitchFamily="34" charset="0"/>
              </a:rPr>
              <a:t> nella pagina HOME in cui specifica il nome della nuova categoria e sceglie la categoria padre. L’invio della nuova categoria comporta l’aggiornamento dell’albero: la nuova categoria è appesa alla categoria padre come ultimo sotto elemento. Alla nuova categoria viene assegnato un codice numerico che ne riflette la posizione (ad esempio, la nuova categoria “Amianto in tubi”, figlia della categoria “9111 Amianto” assume il codice 91113). Dopo la creazione di una categoria, la pagina HOME mostra l’albero aggiornato. Per velocizzare la costruzione della tassonomia l’utente </a:t>
            </a:r>
            <a:r>
              <a:rPr lang="it-IT" sz="1800" dirty="0" err="1">
                <a:effectLst/>
                <a:latin typeface="Calibri" panose="020F0502020204030204" pitchFamily="34" charset="0"/>
              </a:rPr>
              <a:t>puo</a:t>
            </a:r>
            <a:r>
              <a:rPr lang="it-IT" sz="1800" dirty="0">
                <a:effectLst/>
                <a:latin typeface="Calibri" panose="020F0502020204030204" pitchFamily="34" charset="0"/>
              </a:rPr>
              <a:t>̀ copiare un intero sottoalbero in una data posizione: per fare </a:t>
            </a:r>
            <a:r>
              <a:rPr lang="it-IT" sz="1800" dirty="0" err="1">
                <a:effectLst/>
                <a:latin typeface="Calibri" panose="020F0502020204030204" pitchFamily="34" charset="0"/>
              </a:rPr>
              <a:t>cio</a:t>
            </a:r>
            <a:r>
              <a:rPr lang="it-IT" sz="1800" dirty="0">
                <a:effectLst/>
                <a:latin typeface="Calibri" panose="020F0502020204030204" pitchFamily="34" charset="0"/>
              </a:rPr>
              <a:t>̀ clicca sul link “copia” associato alla categoria radice del sottoalbero da copiare. A seguito di tale azione l’applicazione mostra, sempre nella HOME page, l’albero con evidenziato il sottoalbero da copiare: tutte le altre categorie hanno un link “copia qui”. </a:t>
            </a:r>
          </a:p>
          <a:p>
            <a:pPr marL="0" indent="0">
              <a:buNone/>
            </a:pPr>
            <a:r>
              <a:rPr lang="it-IT" sz="1800" dirty="0">
                <a:effectLst/>
                <a:latin typeface="Calibri" panose="020F0502020204030204" pitchFamily="34" charset="0"/>
              </a:rPr>
              <a:t>La selezione di un link “copia qui” comporta l’inserimento di una copia del sottoalbero come ultimo figlio della categoria destinazione. Le modifiche effettuate da un utente e salvate nella base di dati diventano visibili agli altri utenti. Per </a:t>
            </a:r>
            <a:r>
              <a:rPr lang="it-IT" sz="1800" dirty="0" err="1">
                <a:effectLst/>
                <a:latin typeface="Calibri" panose="020F0502020204030204" pitchFamily="34" charset="0"/>
              </a:rPr>
              <a:t>semplicita</a:t>
            </a:r>
            <a:r>
              <a:rPr lang="it-IT" sz="1800" dirty="0">
                <a:effectLst/>
                <a:latin typeface="Calibri" panose="020F0502020204030204" pitchFamily="34" charset="0"/>
              </a:rPr>
              <a:t>̀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a:t>
            </a:r>
            <a:r>
              <a:rPr lang="it-IT" sz="1800" dirty="0" err="1">
                <a:effectLst/>
                <a:latin typeface="Calibri" panose="020F0502020204030204" pitchFamily="34" charset="0"/>
              </a:rPr>
              <a:t>gia</a:t>
            </a:r>
            <a:r>
              <a:rPr lang="it-IT" sz="1800" dirty="0">
                <a:effectLst/>
                <a:latin typeface="Calibri" panose="020F0502020204030204" pitchFamily="34" charset="0"/>
              </a:rPr>
              <a:t>̀ 9 nodi al primo livello della tassonomia).</a:t>
            </a:r>
            <a:endParaRPr lang="it-IT" sz="1800" dirty="0"/>
          </a:p>
          <a:p>
            <a:pPr marL="0" indent="0">
              <a:buNone/>
            </a:pPr>
            <a:endParaRPr lang="it-IT" sz="1800" dirty="0"/>
          </a:p>
          <a:p>
            <a:pPr marL="0" indent="0">
              <a:buNone/>
            </a:pPr>
            <a:r>
              <a:rPr lang="it-IT" sz="1800" dirty="0">
                <a:effectLst/>
                <a:latin typeface="Calibri" panose="020F0502020204030204" pitchFamily="34" charset="0"/>
              </a:rPr>
              <a:t> </a:t>
            </a:r>
            <a:endParaRPr lang="it-IT" sz="1800" dirty="0"/>
          </a:p>
        </p:txBody>
      </p:sp>
    </p:spTree>
    <p:extLst>
      <p:ext uri="{BB962C8B-B14F-4D97-AF65-F5344CB8AC3E}">
        <p14:creationId xmlns:p14="http://schemas.microsoft.com/office/powerpoint/2010/main" val="162980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8416B6-E0B2-247B-978D-25EB3526008D}"/>
              </a:ext>
            </a:extLst>
          </p:cNvPr>
          <p:cNvSpPr>
            <a:spLocks noGrp="1"/>
          </p:cNvSpPr>
          <p:nvPr>
            <p:ph type="title"/>
          </p:nvPr>
        </p:nvSpPr>
        <p:spPr>
          <a:xfrm>
            <a:off x="838200" y="365126"/>
            <a:ext cx="10515600" cy="433660"/>
          </a:xfrm>
        </p:spPr>
        <p:txBody>
          <a:bodyPr>
            <a:noAutofit/>
          </a:bodyPr>
          <a:lstStyle/>
          <a:p>
            <a:r>
              <a:rPr lang="it-IT" sz="3200" dirty="0"/>
              <a:t>Specifiche</a:t>
            </a:r>
          </a:p>
        </p:txBody>
      </p:sp>
      <p:sp>
        <p:nvSpPr>
          <p:cNvPr id="3" name="Segnaposto contenuto 2">
            <a:extLst>
              <a:ext uri="{FF2B5EF4-FFF2-40B4-BE49-F238E27FC236}">
                <a16:creationId xmlns:a16="http://schemas.microsoft.com/office/drawing/2014/main" id="{3293B3F6-BFAD-23B0-0D02-36E8C4AD21A3}"/>
              </a:ext>
            </a:extLst>
          </p:cNvPr>
          <p:cNvSpPr>
            <a:spLocks noGrp="1"/>
          </p:cNvSpPr>
          <p:nvPr>
            <p:ph idx="1"/>
          </p:nvPr>
        </p:nvSpPr>
        <p:spPr>
          <a:xfrm>
            <a:off x="838200" y="914400"/>
            <a:ext cx="10515600" cy="5578474"/>
          </a:xfrm>
        </p:spPr>
        <p:txBody>
          <a:bodyPr>
            <a:noAutofit/>
          </a:bodyPr>
          <a:lstStyle/>
          <a:p>
            <a:pPr marL="0" indent="0">
              <a:buNone/>
            </a:pPr>
            <a:r>
              <a:rPr lang="it-IT" sz="1750" dirty="0">
                <a:effectLst/>
                <a:latin typeface="Calibri" panose="020F0502020204030204" pitchFamily="34" charset="0"/>
              </a:rPr>
              <a:t>Un’applicazione permette all’</a:t>
            </a:r>
            <a:r>
              <a:rPr lang="it-IT" sz="1750" b="1" dirty="0">
                <a:solidFill>
                  <a:srgbClr val="FF0000"/>
                </a:solidFill>
                <a:effectLst/>
                <a:latin typeface="Calibri" panose="020F0502020204030204" pitchFamily="34" charset="0"/>
              </a:rPr>
              <a:t>utente</a:t>
            </a:r>
            <a:r>
              <a:rPr lang="it-IT" sz="1750" dirty="0">
                <a:effectLst/>
                <a:latin typeface="Calibri" panose="020F0502020204030204" pitchFamily="34" charset="0"/>
              </a:rPr>
              <a:t> (ad esempio il responsabile dei servizi ambientali di una regione) di gestire una collezione di immagini satellitari e una tassonomia di classificazione utile per etichettare immagini allo scopo di consentire la ricerca per categoria. Dopo il login, l’utente accede a una pagina HOME in cui compare un albero gerarchico di categorie. Le </a:t>
            </a:r>
            <a:r>
              <a:rPr lang="it-IT" sz="1750" b="1" dirty="0">
                <a:solidFill>
                  <a:srgbClr val="FF0000"/>
                </a:solidFill>
                <a:effectLst/>
                <a:latin typeface="Calibri" panose="020F0502020204030204" pitchFamily="34" charset="0"/>
              </a:rPr>
              <a:t>categorie</a:t>
            </a:r>
            <a:r>
              <a:rPr lang="it-IT" sz="1750" dirty="0">
                <a:effectLst/>
                <a:latin typeface="Calibri" panose="020F0502020204030204" pitchFamily="34" charset="0"/>
              </a:rPr>
              <a:t> </a:t>
            </a:r>
            <a:r>
              <a:rPr lang="it-IT" sz="1750" b="1" dirty="0">
                <a:solidFill>
                  <a:schemeClr val="accent1"/>
                </a:solidFill>
                <a:effectLst/>
                <a:latin typeface="Calibri" panose="020F0502020204030204" pitchFamily="34" charset="0"/>
              </a:rPr>
              <a:t>non dipendono</a:t>
            </a:r>
            <a:r>
              <a:rPr lang="it-IT" sz="1750" dirty="0">
                <a:effectLst/>
                <a:latin typeface="Calibri" panose="020F0502020204030204" pitchFamily="34" charset="0"/>
              </a:rPr>
              <a:t> dall’utente e </a:t>
            </a:r>
            <a:r>
              <a:rPr lang="it-IT" sz="1750" b="1" dirty="0">
                <a:solidFill>
                  <a:srgbClr val="00B050"/>
                </a:solidFill>
                <a:effectLst/>
                <a:latin typeface="Calibri" panose="020F0502020204030204" pitchFamily="34" charset="0"/>
              </a:rPr>
              <a:t>sono in comune tra tutti gli utenti</a:t>
            </a:r>
            <a:r>
              <a:rPr lang="it-IT" sz="1750" dirty="0">
                <a:effectLst/>
                <a:latin typeface="Calibri" panose="020F0502020204030204" pitchFamily="34" charset="0"/>
              </a:rPr>
              <a:t>. L’utente </a:t>
            </a:r>
            <a:r>
              <a:rPr lang="it-IT" sz="1750" dirty="0" err="1">
                <a:effectLst/>
                <a:latin typeface="Calibri" panose="020F0502020204030204" pitchFamily="34" charset="0"/>
              </a:rPr>
              <a:t>puo</a:t>
            </a:r>
            <a:r>
              <a:rPr lang="it-IT" sz="1750" dirty="0">
                <a:effectLst/>
                <a:latin typeface="Calibri" panose="020F0502020204030204" pitchFamily="34" charset="0"/>
              </a:rPr>
              <a:t>̀ </a:t>
            </a:r>
            <a:r>
              <a:rPr lang="it-IT" sz="1750" b="1" dirty="0">
                <a:solidFill>
                  <a:schemeClr val="accent1"/>
                </a:solidFill>
                <a:effectLst/>
                <a:latin typeface="Calibri" panose="020F0502020204030204" pitchFamily="34" charset="0"/>
              </a:rPr>
              <a:t>inserire</a:t>
            </a:r>
            <a:r>
              <a:rPr lang="it-IT" sz="1750" dirty="0">
                <a:effectLst/>
                <a:latin typeface="Calibri" panose="020F0502020204030204" pitchFamily="34" charset="0"/>
              </a:rPr>
              <a:t> una nuova categoria nell’albero. Per fare </a:t>
            </a:r>
            <a:r>
              <a:rPr lang="it-IT" sz="1750" dirty="0" err="1">
                <a:effectLst/>
                <a:latin typeface="Calibri" panose="020F0502020204030204" pitchFamily="34" charset="0"/>
              </a:rPr>
              <a:t>cio</a:t>
            </a:r>
            <a:r>
              <a:rPr lang="it-IT" sz="1750" dirty="0">
                <a:effectLst/>
                <a:latin typeface="Calibri" panose="020F0502020204030204" pitchFamily="34" charset="0"/>
              </a:rPr>
              <a:t>̀ usa una </a:t>
            </a:r>
            <a:r>
              <a:rPr lang="it-IT" sz="1750" dirty="0" err="1">
                <a:effectLst/>
                <a:latin typeface="Calibri" panose="020F0502020204030204" pitchFamily="34" charset="0"/>
              </a:rPr>
              <a:t>form</a:t>
            </a:r>
            <a:r>
              <a:rPr lang="it-IT" sz="1750" dirty="0">
                <a:effectLst/>
                <a:latin typeface="Calibri" panose="020F0502020204030204" pitchFamily="34" charset="0"/>
              </a:rPr>
              <a:t> nella pagina HOME in cui specifica il nome della nuova categoria e sceglie la </a:t>
            </a:r>
            <a:r>
              <a:rPr lang="it-IT" sz="1750" b="1" dirty="0">
                <a:solidFill>
                  <a:srgbClr val="00B050"/>
                </a:solidFill>
                <a:effectLst/>
                <a:latin typeface="Calibri" panose="020F0502020204030204" pitchFamily="34" charset="0"/>
              </a:rPr>
              <a:t>categoria padre</a:t>
            </a:r>
            <a:r>
              <a:rPr lang="it-IT" sz="1750" dirty="0">
                <a:effectLst/>
                <a:latin typeface="Calibri" panose="020F0502020204030204" pitchFamily="34" charset="0"/>
              </a:rPr>
              <a:t>. L’invio della nuova categoria comporta l’aggiornamento dell’albero: la nuova categoria </a:t>
            </a:r>
            <a:r>
              <a:rPr lang="it-IT" sz="1750" b="1" dirty="0">
                <a:solidFill>
                  <a:schemeClr val="accent1"/>
                </a:solidFill>
                <a:effectLst/>
                <a:latin typeface="Calibri" panose="020F0502020204030204" pitchFamily="34" charset="0"/>
              </a:rPr>
              <a:t>è appesa </a:t>
            </a:r>
            <a:r>
              <a:rPr lang="it-IT" sz="1750" dirty="0">
                <a:effectLst/>
                <a:latin typeface="Calibri" panose="020F0502020204030204" pitchFamily="34" charset="0"/>
              </a:rPr>
              <a:t>alla categoria padre come ultimo sotto elemento. Alla </a:t>
            </a:r>
            <a:r>
              <a:rPr lang="it-IT" sz="1750" b="1" dirty="0">
                <a:solidFill>
                  <a:srgbClr val="FF0000"/>
                </a:solidFill>
                <a:effectLst/>
                <a:latin typeface="Calibri" panose="020F0502020204030204" pitchFamily="34" charset="0"/>
              </a:rPr>
              <a:t>nuova categoria </a:t>
            </a:r>
            <a:r>
              <a:rPr lang="it-IT" sz="1750" b="1" dirty="0">
                <a:solidFill>
                  <a:schemeClr val="accent1"/>
                </a:solidFill>
                <a:effectLst/>
                <a:latin typeface="Calibri" panose="020F0502020204030204" pitchFamily="34" charset="0"/>
              </a:rPr>
              <a:t>viene assegnato </a:t>
            </a:r>
            <a:r>
              <a:rPr lang="it-IT" sz="1750" dirty="0">
                <a:effectLst/>
                <a:latin typeface="Calibri" panose="020F0502020204030204" pitchFamily="34" charset="0"/>
              </a:rPr>
              <a:t>un </a:t>
            </a:r>
            <a:r>
              <a:rPr lang="it-IT" sz="1750" b="1" dirty="0">
                <a:solidFill>
                  <a:srgbClr val="00B050"/>
                </a:solidFill>
                <a:effectLst/>
                <a:latin typeface="Calibri" panose="020F0502020204030204" pitchFamily="34" charset="0"/>
              </a:rPr>
              <a:t>codice numerico</a:t>
            </a:r>
            <a:r>
              <a:rPr lang="it-IT" sz="1750" b="1" dirty="0">
                <a:effectLst/>
                <a:latin typeface="Calibri" panose="020F0502020204030204" pitchFamily="34" charset="0"/>
              </a:rPr>
              <a:t> </a:t>
            </a:r>
            <a:r>
              <a:rPr lang="it-IT" sz="1750" dirty="0">
                <a:effectLst/>
                <a:latin typeface="Calibri" panose="020F0502020204030204" pitchFamily="34" charset="0"/>
              </a:rPr>
              <a:t>che ne riflette la posizione (ad esempio, la nuova categoria “Amianto in tubi”, figlia della categoria “9111 Amianto” assume il codice 91113). Dopo la creazione di una categoria, la pagina HOME mostra l’albero aggiornato. Per velocizzare la costruzione della tassonomia l’utente </a:t>
            </a:r>
            <a:r>
              <a:rPr lang="it-IT" sz="1750" dirty="0" err="1">
                <a:effectLst/>
                <a:latin typeface="Calibri" panose="020F0502020204030204" pitchFamily="34" charset="0"/>
              </a:rPr>
              <a:t>puo</a:t>
            </a:r>
            <a:r>
              <a:rPr lang="it-IT" sz="1750" dirty="0">
                <a:effectLst/>
                <a:latin typeface="Calibri" panose="020F0502020204030204" pitchFamily="34" charset="0"/>
              </a:rPr>
              <a:t>̀ copiare un intero sottoalbero in una data posizione: per fare </a:t>
            </a:r>
            <a:r>
              <a:rPr lang="it-IT" sz="1750" dirty="0" err="1">
                <a:effectLst/>
                <a:latin typeface="Calibri" panose="020F0502020204030204" pitchFamily="34" charset="0"/>
              </a:rPr>
              <a:t>cio</a:t>
            </a:r>
            <a:r>
              <a:rPr lang="it-IT" sz="1750" dirty="0">
                <a:effectLst/>
                <a:latin typeface="Calibri" panose="020F0502020204030204" pitchFamily="34" charset="0"/>
              </a:rPr>
              <a:t>̀ clicca sul </a:t>
            </a:r>
            <a:r>
              <a:rPr lang="it-IT" sz="1750" b="1" dirty="0">
                <a:solidFill>
                  <a:srgbClr val="00B050"/>
                </a:solidFill>
                <a:effectLst/>
                <a:latin typeface="Calibri" panose="020F0502020204030204" pitchFamily="34" charset="0"/>
              </a:rPr>
              <a:t>link “copia” </a:t>
            </a:r>
            <a:r>
              <a:rPr lang="it-IT" sz="1750" b="1" dirty="0">
                <a:solidFill>
                  <a:schemeClr val="accent1"/>
                </a:solidFill>
                <a:effectLst/>
                <a:latin typeface="Calibri" panose="020F0502020204030204" pitchFamily="34" charset="0"/>
              </a:rPr>
              <a:t>associato alla </a:t>
            </a:r>
            <a:r>
              <a:rPr lang="it-IT" sz="1750" b="1" dirty="0">
                <a:solidFill>
                  <a:srgbClr val="FF0000"/>
                </a:solidFill>
                <a:effectLst/>
                <a:latin typeface="Calibri" panose="020F0502020204030204" pitchFamily="34" charset="0"/>
              </a:rPr>
              <a:t>categoria radice </a:t>
            </a:r>
            <a:r>
              <a:rPr lang="it-IT" sz="1750" dirty="0">
                <a:effectLst/>
                <a:latin typeface="Calibri" panose="020F0502020204030204" pitchFamily="34" charset="0"/>
              </a:rPr>
              <a:t>del sottoalbero da copiare. A seguito di tale azione l’applicazione mostra, sempre nella HOME page, l’albero con evidenziato il sottoalbero da copiare: tutte le altre categorie hanno un link “copia qui”. </a:t>
            </a:r>
          </a:p>
          <a:p>
            <a:pPr marL="0" indent="0">
              <a:buNone/>
            </a:pPr>
            <a:r>
              <a:rPr lang="it-IT" sz="1750" dirty="0">
                <a:effectLst/>
                <a:latin typeface="Calibri" panose="020F0502020204030204" pitchFamily="34" charset="0"/>
              </a:rPr>
              <a:t>La selezione di un link “copia qui” comporta l’inserimento di una copia del sottoalbero come ultimo figlio della categoria destinazione. Le modifiche effettuate da un utente e salvate nella base di dati diventano visibili agli altri utenti. Per </a:t>
            </a:r>
            <a:r>
              <a:rPr lang="it-IT" sz="1750" dirty="0" err="1">
                <a:effectLst/>
                <a:latin typeface="Calibri" panose="020F0502020204030204" pitchFamily="34" charset="0"/>
              </a:rPr>
              <a:t>semplicita</a:t>
            </a:r>
            <a:r>
              <a:rPr lang="it-IT" sz="1750" dirty="0">
                <a:effectLst/>
                <a:latin typeface="Calibri" panose="020F0502020204030204" pitchFamily="34" charset="0"/>
              </a:rPr>
              <a:t>̀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a:t>
            </a:r>
            <a:r>
              <a:rPr lang="it-IT" sz="1750" dirty="0" err="1">
                <a:effectLst/>
                <a:latin typeface="Calibri" panose="020F0502020204030204" pitchFamily="34" charset="0"/>
              </a:rPr>
              <a:t>gia</a:t>
            </a:r>
            <a:r>
              <a:rPr lang="it-IT" sz="1750" dirty="0">
                <a:effectLst/>
                <a:latin typeface="Calibri" panose="020F0502020204030204" pitchFamily="34" charset="0"/>
              </a:rPr>
              <a:t>̀ 9 nodi al primo livello della tassonomia).</a:t>
            </a:r>
          </a:p>
          <a:p>
            <a:pPr marL="0" indent="0">
              <a:buNone/>
            </a:pPr>
            <a:r>
              <a:rPr lang="es-419" sz="1800" b="1" dirty="0">
                <a:solidFill>
                  <a:srgbClr val="FF0000"/>
                </a:solidFill>
              </a:rPr>
              <a:t>Entities</a:t>
            </a:r>
            <a:r>
              <a:rPr lang="es-419" sz="1800" b="1" dirty="0"/>
              <a:t>, </a:t>
            </a:r>
            <a:r>
              <a:rPr lang="es-419" sz="1800" b="1" dirty="0">
                <a:solidFill>
                  <a:srgbClr val="00B050"/>
                </a:solidFill>
              </a:rPr>
              <a:t>attributes</a:t>
            </a:r>
            <a:r>
              <a:rPr lang="es-419" sz="1800" b="1" dirty="0"/>
              <a:t>, </a:t>
            </a:r>
            <a:r>
              <a:rPr lang="es-419" sz="1800" b="1" dirty="0">
                <a:solidFill>
                  <a:srgbClr val="366092"/>
                </a:solidFill>
              </a:rPr>
              <a:t>relationships.</a:t>
            </a:r>
            <a:endParaRPr lang="es-419" sz="1800" b="1" dirty="0"/>
          </a:p>
          <a:p>
            <a:pPr marL="0" indent="0">
              <a:buNone/>
            </a:pPr>
            <a:endParaRPr lang="it-IT" sz="1750" dirty="0"/>
          </a:p>
          <a:p>
            <a:pPr marL="0" indent="0">
              <a:buNone/>
            </a:pPr>
            <a:endParaRPr lang="it-IT" sz="1800" dirty="0"/>
          </a:p>
          <a:p>
            <a:pPr marL="0" indent="0">
              <a:buNone/>
            </a:pPr>
            <a:r>
              <a:rPr lang="it-IT" sz="1800" dirty="0">
                <a:effectLst/>
                <a:latin typeface="Calibri" panose="020F0502020204030204" pitchFamily="34" charset="0"/>
              </a:rPr>
              <a:t> </a:t>
            </a:r>
            <a:endParaRPr lang="it-IT" sz="1800" dirty="0"/>
          </a:p>
        </p:txBody>
      </p:sp>
    </p:spTree>
    <p:extLst>
      <p:ext uri="{BB962C8B-B14F-4D97-AF65-F5344CB8AC3E}">
        <p14:creationId xmlns:p14="http://schemas.microsoft.com/office/powerpoint/2010/main" val="285353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0617"/>
          </a:xfrm>
        </p:spPr>
        <p:txBody>
          <a:bodyPr/>
          <a:lstStyle/>
          <a:p>
            <a:pPr algn="ctr"/>
            <a:r>
              <a:rPr lang="en-GB" dirty="0"/>
              <a:t>Example of Category Tree</a:t>
            </a:r>
          </a:p>
        </p:txBody>
      </p:sp>
      <p:sp>
        <p:nvSpPr>
          <p:cNvPr id="4" name="Rectangle 3"/>
          <p:cNvSpPr/>
          <p:nvPr/>
        </p:nvSpPr>
        <p:spPr>
          <a:xfrm>
            <a:off x="5605107" y="1576552"/>
            <a:ext cx="1403686" cy="569883"/>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Materiali</a:t>
            </a:r>
            <a:r>
              <a:rPr lang="en-GB" dirty="0"/>
              <a:t> solidi</a:t>
            </a:r>
          </a:p>
        </p:txBody>
      </p:sp>
      <p:sp>
        <p:nvSpPr>
          <p:cNvPr id="5" name="Rectangle 4"/>
          <p:cNvSpPr/>
          <p:nvPr/>
        </p:nvSpPr>
        <p:spPr>
          <a:xfrm>
            <a:off x="4035098" y="2259725"/>
            <a:ext cx="1351833" cy="664754"/>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Materiali</a:t>
            </a:r>
            <a:r>
              <a:rPr lang="en-GB" dirty="0"/>
              <a:t> </a:t>
            </a:r>
            <a:r>
              <a:rPr lang="en-GB" dirty="0" err="1"/>
              <a:t>inerti</a:t>
            </a:r>
            <a:endParaRPr lang="en-GB" dirty="0"/>
          </a:p>
        </p:txBody>
      </p:sp>
      <p:sp>
        <p:nvSpPr>
          <p:cNvPr id="6" name="Rectangle 5"/>
          <p:cNvSpPr/>
          <p:nvPr/>
        </p:nvSpPr>
        <p:spPr>
          <a:xfrm>
            <a:off x="5595055" y="2468733"/>
            <a:ext cx="1323487" cy="569883"/>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Materiali</a:t>
            </a:r>
            <a:r>
              <a:rPr lang="en-GB" dirty="0"/>
              <a:t> </a:t>
            </a:r>
            <a:r>
              <a:rPr lang="en-GB" dirty="0" err="1"/>
              <a:t>ferrosi</a:t>
            </a:r>
            <a:endParaRPr lang="en-GB" dirty="0"/>
          </a:p>
        </p:txBody>
      </p:sp>
      <p:cxnSp>
        <p:nvCxnSpPr>
          <p:cNvPr id="8" name="Elbow Connector 7"/>
          <p:cNvCxnSpPr>
            <a:cxnSpLocks/>
            <a:stCxn id="5" idx="0"/>
            <a:endCxn id="4" idx="1"/>
          </p:cNvCxnSpPr>
          <p:nvPr/>
        </p:nvCxnSpPr>
        <p:spPr>
          <a:xfrm rot="5400000" flipH="1" flipV="1">
            <a:off x="4958946" y="1613564"/>
            <a:ext cx="398231" cy="894092"/>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6200000" flipV="1">
            <a:off x="5903567" y="2298213"/>
            <a:ext cx="322298" cy="4818"/>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050511" y="2457504"/>
            <a:ext cx="1365150" cy="45574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t>
            </a:r>
          </a:p>
        </p:txBody>
      </p:sp>
      <p:cxnSp>
        <p:nvCxnSpPr>
          <p:cNvPr id="16" name="Elbow Connector 15"/>
          <p:cNvCxnSpPr>
            <a:cxnSpLocks/>
            <a:stCxn id="4" idx="3"/>
            <a:endCxn id="14" idx="0"/>
          </p:cNvCxnSpPr>
          <p:nvPr/>
        </p:nvCxnSpPr>
        <p:spPr>
          <a:xfrm>
            <a:off x="7008793" y="1861494"/>
            <a:ext cx="724293" cy="596010"/>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477348" y="3341429"/>
            <a:ext cx="1351833" cy="369332"/>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t>
            </a:r>
          </a:p>
        </p:txBody>
      </p:sp>
      <p:sp>
        <p:nvSpPr>
          <p:cNvPr id="19" name="Rectangle 18"/>
          <p:cNvSpPr/>
          <p:nvPr/>
        </p:nvSpPr>
        <p:spPr>
          <a:xfrm>
            <a:off x="2959767" y="3256857"/>
            <a:ext cx="1308998" cy="676666"/>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Inerti</a:t>
            </a:r>
            <a:r>
              <a:rPr lang="en-GB" dirty="0"/>
              <a:t> </a:t>
            </a:r>
            <a:r>
              <a:rPr lang="en-GB" dirty="0" err="1"/>
              <a:t>ceramici</a:t>
            </a:r>
            <a:endParaRPr lang="en-GB" dirty="0"/>
          </a:p>
        </p:txBody>
      </p:sp>
      <p:sp>
        <p:nvSpPr>
          <p:cNvPr id="20" name="Rectangle 19"/>
          <p:cNvSpPr/>
          <p:nvPr/>
        </p:nvSpPr>
        <p:spPr>
          <a:xfrm>
            <a:off x="1156139" y="3258208"/>
            <a:ext cx="1389744" cy="67531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Inerti</a:t>
            </a:r>
            <a:r>
              <a:rPr lang="en-GB" dirty="0"/>
              <a:t> da </a:t>
            </a:r>
            <a:r>
              <a:rPr lang="en-GB" dirty="0" err="1"/>
              <a:t>edilizia</a:t>
            </a:r>
            <a:endParaRPr lang="en-GB" dirty="0"/>
          </a:p>
        </p:txBody>
      </p:sp>
      <p:cxnSp>
        <p:nvCxnSpPr>
          <p:cNvPr id="22" name="Elbow Connector 21"/>
          <p:cNvCxnSpPr>
            <a:cxnSpLocks/>
            <a:stCxn id="20" idx="0"/>
            <a:endCxn id="5" idx="1"/>
          </p:cNvCxnSpPr>
          <p:nvPr/>
        </p:nvCxnSpPr>
        <p:spPr>
          <a:xfrm rot="5400000" flipH="1" flipV="1">
            <a:off x="2610001" y="1833112"/>
            <a:ext cx="666106" cy="2184087"/>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4" name="Elbow Connector 23"/>
          <p:cNvCxnSpPr>
            <a:cxnSpLocks/>
            <a:stCxn id="19" idx="0"/>
            <a:endCxn id="5" idx="1"/>
          </p:cNvCxnSpPr>
          <p:nvPr/>
        </p:nvCxnSpPr>
        <p:spPr>
          <a:xfrm rot="5400000" flipH="1" flipV="1">
            <a:off x="3492305" y="2714064"/>
            <a:ext cx="664755" cy="420832"/>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18" idx="0"/>
            <a:endCxn id="5" idx="2"/>
          </p:cNvCxnSpPr>
          <p:nvPr/>
        </p:nvCxnSpPr>
        <p:spPr>
          <a:xfrm rot="16200000" flipV="1">
            <a:off x="4723665" y="2911829"/>
            <a:ext cx="416950" cy="442250"/>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354948" y="1603067"/>
            <a:ext cx="463588" cy="369332"/>
          </a:xfrm>
          <a:prstGeom prst="rect">
            <a:avLst/>
          </a:prstGeom>
          <a:noFill/>
        </p:spPr>
        <p:txBody>
          <a:bodyPr wrap="none" rtlCol="0">
            <a:spAutoFit/>
          </a:bodyPr>
          <a:lstStyle/>
          <a:p>
            <a:r>
              <a:rPr lang="en-GB" dirty="0"/>
              <a:t>. . .</a:t>
            </a:r>
          </a:p>
        </p:txBody>
      </p:sp>
      <p:sp>
        <p:nvSpPr>
          <p:cNvPr id="31" name="TextBox 30"/>
          <p:cNvSpPr txBox="1"/>
          <p:nvPr/>
        </p:nvSpPr>
        <p:spPr>
          <a:xfrm>
            <a:off x="6918542" y="3341429"/>
            <a:ext cx="463588" cy="369332"/>
          </a:xfrm>
          <a:prstGeom prst="rect">
            <a:avLst/>
          </a:prstGeom>
          <a:noFill/>
        </p:spPr>
        <p:txBody>
          <a:bodyPr wrap="none" rtlCol="0">
            <a:spAutoFit/>
          </a:bodyPr>
          <a:lstStyle/>
          <a:p>
            <a:r>
              <a:rPr lang="en-GB" dirty="0"/>
              <a:t>. . .</a:t>
            </a:r>
          </a:p>
        </p:txBody>
      </p:sp>
      <p:sp>
        <p:nvSpPr>
          <p:cNvPr id="32" name="TextBox 31"/>
          <p:cNvSpPr txBox="1"/>
          <p:nvPr/>
        </p:nvSpPr>
        <p:spPr>
          <a:xfrm>
            <a:off x="6025004" y="3341871"/>
            <a:ext cx="463588" cy="369332"/>
          </a:xfrm>
          <a:prstGeom prst="rect">
            <a:avLst/>
          </a:prstGeom>
          <a:noFill/>
        </p:spPr>
        <p:txBody>
          <a:bodyPr wrap="none" rtlCol="0">
            <a:spAutoFit/>
          </a:bodyPr>
          <a:lstStyle/>
          <a:p>
            <a:r>
              <a:rPr lang="en-GB" dirty="0"/>
              <a:t>. . .</a:t>
            </a:r>
          </a:p>
        </p:txBody>
      </p:sp>
      <p:sp>
        <p:nvSpPr>
          <p:cNvPr id="33" name="Rectangle 32"/>
          <p:cNvSpPr/>
          <p:nvPr/>
        </p:nvSpPr>
        <p:spPr>
          <a:xfrm>
            <a:off x="8657895" y="2468733"/>
            <a:ext cx="914400" cy="45574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t>
            </a:r>
          </a:p>
        </p:txBody>
      </p:sp>
      <p:cxnSp>
        <p:nvCxnSpPr>
          <p:cNvPr id="34" name="Elbow Connector 33"/>
          <p:cNvCxnSpPr>
            <a:cxnSpLocks/>
            <a:stCxn id="4" idx="3"/>
            <a:endCxn id="33" idx="0"/>
          </p:cNvCxnSpPr>
          <p:nvPr/>
        </p:nvCxnSpPr>
        <p:spPr>
          <a:xfrm>
            <a:off x="7008793" y="1861494"/>
            <a:ext cx="2106302" cy="607239"/>
          </a:xfrm>
          <a:prstGeom prst="bentConnector2">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12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it-IT" dirty="0"/>
              <a:t>Database design</a:t>
            </a:r>
          </a:p>
        </p:txBody>
      </p:sp>
      <p:sp>
        <p:nvSpPr>
          <p:cNvPr id="4" name="Rectangle 3"/>
          <p:cNvSpPr/>
          <p:nvPr/>
        </p:nvSpPr>
        <p:spPr>
          <a:xfrm>
            <a:off x="2203916" y="2238704"/>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User</a:t>
            </a:r>
          </a:p>
        </p:txBody>
      </p:sp>
      <p:sp>
        <p:nvSpPr>
          <p:cNvPr id="6" name="Rectangle 5"/>
          <p:cNvSpPr/>
          <p:nvPr/>
        </p:nvSpPr>
        <p:spPr>
          <a:xfrm>
            <a:off x="7731713" y="2238704"/>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err="1"/>
              <a:t>Category</a:t>
            </a:r>
            <a:endParaRPr lang="it-IT" dirty="0"/>
          </a:p>
        </p:txBody>
      </p:sp>
      <p:sp>
        <p:nvSpPr>
          <p:cNvPr id="12" name="TextBox 11"/>
          <p:cNvSpPr txBox="1"/>
          <p:nvPr/>
        </p:nvSpPr>
        <p:spPr>
          <a:xfrm>
            <a:off x="538981" y="2215384"/>
            <a:ext cx="1501071" cy="1754326"/>
          </a:xfrm>
          <a:prstGeom prst="rect">
            <a:avLst/>
          </a:prstGeom>
          <a:noFill/>
        </p:spPr>
        <p:txBody>
          <a:bodyPr wrap="square" rtlCol="0">
            <a:spAutoFit/>
          </a:bodyPr>
          <a:lstStyle/>
          <a:p>
            <a:pPr algn="r"/>
            <a:r>
              <a:rPr lang="it-IT" b="1" u="sng" dirty="0"/>
              <a:t>ID (PK)</a:t>
            </a:r>
            <a:endParaRPr lang="it-IT" dirty="0"/>
          </a:p>
          <a:p>
            <a:pPr algn="r"/>
            <a:r>
              <a:rPr lang="it-IT" dirty="0"/>
              <a:t>Username</a:t>
            </a:r>
          </a:p>
          <a:p>
            <a:pPr algn="r"/>
            <a:r>
              <a:rPr lang="it-IT" dirty="0"/>
              <a:t>Name</a:t>
            </a:r>
          </a:p>
          <a:p>
            <a:pPr algn="r"/>
            <a:r>
              <a:rPr lang="it-IT" dirty="0" err="1"/>
              <a:t>Surname</a:t>
            </a:r>
            <a:endParaRPr lang="it-IT" dirty="0"/>
          </a:p>
          <a:p>
            <a:pPr algn="r"/>
            <a:r>
              <a:rPr lang="it-IT" dirty="0"/>
              <a:t>Email</a:t>
            </a:r>
          </a:p>
          <a:p>
            <a:pPr algn="r"/>
            <a:r>
              <a:rPr lang="it-IT" dirty="0"/>
              <a:t>Password</a:t>
            </a:r>
          </a:p>
        </p:txBody>
      </p:sp>
      <p:sp>
        <p:nvSpPr>
          <p:cNvPr id="13" name="TextBox 12"/>
          <p:cNvSpPr txBox="1"/>
          <p:nvPr/>
        </p:nvSpPr>
        <p:spPr>
          <a:xfrm>
            <a:off x="9675365" y="2215384"/>
            <a:ext cx="1755345" cy="923330"/>
          </a:xfrm>
          <a:prstGeom prst="rect">
            <a:avLst/>
          </a:prstGeom>
          <a:noFill/>
        </p:spPr>
        <p:txBody>
          <a:bodyPr wrap="square" rtlCol="0">
            <a:spAutoFit/>
          </a:bodyPr>
          <a:lstStyle/>
          <a:p>
            <a:r>
              <a:rPr lang="it-IT" b="1" u="sng" dirty="0"/>
              <a:t>ID (PK)</a:t>
            </a:r>
          </a:p>
          <a:p>
            <a:r>
              <a:rPr lang="it-IT" dirty="0"/>
              <a:t>Name</a:t>
            </a:r>
          </a:p>
          <a:p>
            <a:r>
              <a:rPr lang="it-IT" dirty="0" err="1"/>
              <a:t>Father_id</a:t>
            </a:r>
            <a:r>
              <a:rPr lang="it-IT" dirty="0"/>
              <a:t> (FK)</a:t>
            </a:r>
          </a:p>
        </p:txBody>
      </p:sp>
      <p:sp>
        <p:nvSpPr>
          <p:cNvPr id="15" name="TextBox 14"/>
          <p:cNvSpPr txBox="1"/>
          <p:nvPr/>
        </p:nvSpPr>
        <p:spPr>
          <a:xfrm>
            <a:off x="6552513" y="3769215"/>
            <a:ext cx="513282" cy="369332"/>
          </a:xfrm>
          <a:prstGeom prst="rect">
            <a:avLst/>
          </a:prstGeom>
          <a:noFill/>
        </p:spPr>
        <p:txBody>
          <a:bodyPr wrap="none" rtlCol="0">
            <a:spAutoFit/>
          </a:bodyPr>
          <a:lstStyle/>
          <a:p>
            <a:r>
              <a:rPr lang="it-IT" dirty="0"/>
              <a:t>0:N</a:t>
            </a:r>
          </a:p>
        </p:txBody>
      </p:sp>
      <p:sp>
        <p:nvSpPr>
          <p:cNvPr id="29" name="CasellaDiTesto 28">
            <a:extLst>
              <a:ext uri="{FF2B5EF4-FFF2-40B4-BE49-F238E27FC236}">
                <a16:creationId xmlns:a16="http://schemas.microsoft.com/office/drawing/2014/main" id="{0ADC74AE-B298-E4E3-DDCC-E49BB3166F60}"/>
              </a:ext>
            </a:extLst>
          </p:cNvPr>
          <p:cNvSpPr txBox="1"/>
          <p:nvPr/>
        </p:nvSpPr>
        <p:spPr>
          <a:xfrm>
            <a:off x="838200" y="5438447"/>
            <a:ext cx="10515600" cy="369332"/>
          </a:xfrm>
          <a:prstGeom prst="rect">
            <a:avLst/>
          </a:prstGeom>
          <a:noFill/>
        </p:spPr>
        <p:txBody>
          <a:bodyPr wrap="square">
            <a:spAutoFit/>
          </a:bodyPr>
          <a:lstStyle/>
          <a:p>
            <a:r>
              <a:rPr lang="it-IT" sz="1800" dirty="0">
                <a:effectLst/>
                <a:latin typeface="Calibri" panose="020F0502020204030204" pitchFamily="34" charset="0"/>
              </a:rPr>
              <a:t>Le categorie non dipendono dall’utente e sono in comune tra tutti gli utenti.</a:t>
            </a:r>
            <a:endParaRPr lang="it-IT" dirty="0"/>
          </a:p>
        </p:txBody>
      </p:sp>
      <p:sp>
        <p:nvSpPr>
          <p:cNvPr id="30" name="Diamond 15">
            <a:extLst>
              <a:ext uri="{FF2B5EF4-FFF2-40B4-BE49-F238E27FC236}">
                <a16:creationId xmlns:a16="http://schemas.microsoft.com/office/drawing/2014/main" id="{76969F76-2EE8-A27B-0832-DC6F48424BDB}"/>
              </a:ext>
            </a:extLst>
          </p:cNvPr>
          <p:cNvSpPr/>
          <p:nvPr/>
        </p:nvSpPr>
        <p:spPr>
          <a:xfrm>
            <a:off x="7350713" y="4133724"/>
            <a:ext cx="595204" cy="547861"/>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31" name="Elbow Connector 6">
            <a:extLst>
              <a:ext uri="{FF2B5EF4-FFF2-40B4-BE49-F238E27FC236}">
                <a16:creationId xmlns:a16="http://schemas.microsoft.com/office/drawing/2014/main" id="{83D9EEDE-71ED-9218-2B73-B4AD171D60CE}"/>
              </a:ext>
            </a:extLst>
          </p:cNvPr>
          <p:cNvCxnSpPr>
            <a:cxnSpLocks/>
            <a:stCxn id="30" idx="3"/>
          </p:cNvCxnSpPr>
          <p:nvPr/>
        </p:nvCxnSpPr>
        <p:spPr>
          <a:xfrm flipV="1">
            <a:off x="7945917" y="3232292"/>
            <a:ext cx="775731" cy="117536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7" name="TextBox 12">
            <a:extLst>
              <a:ext uri="{FF2B5EF4-FFF2-40B4-BE49-F238E27FC236}">
                <a16:creationId xmlns:a16="http://schemas.microsoft.com/office/drawing/2014/main" id="{3C154807-CFFA-EE6A-595A-538D2D94AAEF}"/>
              </a:ext>
            </a:extLst>
          </p:cNvPr>
          <p:cNvSpPr txBox="1"/>
          <p:nvPr/>
        </p:nvSpPr>
        <p:spPr>
          <a:xfrm>
            <a:off x="6890768" y="4642617"/>
            <a:ext cx="1755345" cy="369332"/>
          </a:xfrm>
          <a:prstGeom prst="rect">
            <a:avLst/>
          </a:prstGeom>
          <a:noFill/>
        </p:spPr>
        <p:txBody>
          <a:bodyPr wrap="square" rtlCol="0">
            <a:spAutoFit/>
          </a:bodyPr>
          <a:lstStyle/>
          <a:p>
            <a:r>
              <a:rPr lang="it-IT" dirty="0" err="1"/>
              <a:t>CategoryTree</a:t>
            </a:r>
            <a:endParaRPr lang="it-IT" dirty="0"/>
          </a:p>
        </p:txBody>
      </p:sp>
      <p:sp>
        <p:nvSpPr>
          <p:cNvPr id="38" name="TextBox 12">
            <a:extLst>
              <a:ext uri="{FF2B5EF4-FFF2-40B4-BE49-F238E27FC236}">
                <a16:creationId xmlns:a16="http://schemas.microsoft.com/office/drawing/2014/main" id="{B72CA114-E3AE-7961-D9B8-5610587FD1E5}"/>
              </a:ext>
            </a:extLst>
          </p:cNvPr>
          <p:cNvSpPr txBox="1"/>
          <p:nvPr/>
        </p:nvSpPr>
        <p:spPr>
          <a:xfrm>
            <a:off x="8721648" y="3620212"/>
            <a:ext cx="1131271" cy="307777"/>
          </a:xfrm>
          <a:prstGeom prst="rect">
            <a:avLst/>
          </a:prstGeom>
          <a:noFill/>
        </p:spPr>
        <p:txBody>
          <a:bodyPr wrap="square" rtlCol="0">
            <a:spAutoFit/>
          </a:bodyPr>
          <a:lstStyle/>
          <a:p>
            <a:r>
              <a:rPr lang="it-IT" sz="1400" dirty="0" err="1"/>
              <a:t>has</a:t>
            </a:r>
            <a:r>
              <a:rPr lang="it-IT" sz="1400" dirty="0"/>
              <a:t> </a:t>
            </a:r>
            <a:r>
              <a:rPr lang="it-IT" sz="1400" dirty="0" err="1"/>
              <a:t>father</a:t>
            </a:r>
            <a:endParaRPr lang="it-IT" sz="1400" dirty="0"/>
          </a:p>
        </p:txBody>
      </p:sp>
      <p:cxnSp>
        <p:nvCxnSpPr>
          <p:cNvPr id="39" name="Elbow Connector 6">
            <a:extLst>
              <a:ext uri="{FF2B5EF4-FFF2-40B4-BE49-F238E27FC236}">
                <a16:creationId xmlns:a16="http://schemas.microsoft.com/office/drawing/2014/main" id="{F3E172D7-8DA4-801A-974D-D65F78FCAA76}"/>
              </a:ext>
            </a:extLst>
          </p:cNvPr>
          <p:cNvCxnSpPr>
            <a:cxnSpLocks/>
            <a:stCxn id="30" idx="1"/>
            <a:endCxn id="6" idx="1"/>
          </p:cNvCxnSpPr>
          <p:nvPr/>
        </p:nvCxnSpPr>
        <p:spPr>
          <a:xfrm rot="10800000" flipH="1">
            <a:off x="7350713" y="2734005"/>
            <a:ext cx="381000" cy="1673651"/>
          </a:xfrm>
          <a:prstGeom prst="bentConnector3">
            <a:avLst>
              <a:gd name="adj1" fmla="val -60000"/>
            </a:avLst>
          </a:prstGeom>
        </p:spPr>
        <p:style>
          <a:lnRef idx="1">
            <a:schemeClr val="accent1"/>
          </a:lnRef>
          <a:fillRef idx="0">
            <a:schemeClr val="accent1"/>
          </a:fillRef>
          <a:effectRef idx="0">
            <a:schemeClr val="accent1"/>
          </a:effectRef>
          <a:fontRef idx="minor">
            <a:schemeClr val="tx1"/>
          </a:fontRef>
        </p:style>
      </p:cxnSp>
      <p:sp>
        <p:nvSpPr>
          <p:cNvPr id="53" name="TextBox 12">
            <a:extLst>
              <a:ext uri="{FF2B5EF4-FFF2-40B4-BE49-F238E27FC236}">
                <a16:creationId xmlns:a16="http://schemas.microsoft.com/office/drawing/2014/main" id="{880AD910-9584-E7E3-9241-8E6EE1B5B9B6}"/>
              </a:ext>
            </a:extLst>
          </p:cNvPr>
          <p:cNvSpPr txBox="1"/>
          <p:nvPr/>
        </p:nvSpPr>
        <p:spPr>
          <a:xfrm>
            <a:off x="6325132" y="3561661"/>
            <a:ext cx="1131271" cy="307777"/>
          </a:xfrm>
          <a:prstGeom prst="rect">
            <a:avLst/>
          </a:prstGeom>
          <a:noFill/>
        </p:spPr>
        <p:txBody>
          <a:bodyPr wrap="square" rtlCol="0">
            <a:spAutoFit/>
          </a:bodyPr>
          <a:lstStyle/>
          <a:p>
            <a:r>
              <a:rPr lang="it-IT" sz="1400" dirty="0" err="1"/>
              <a:t>father</a:t>
            </a:r>
            <a:r>
              <a:rPr lang="it-IT" sz="1400" dirty="0"/>
              <a:t> of</a:t>
            </a:r>
          </a:p>
        </p:txBody>
      </p:sp>
      <p:sp>
        <p:nvSpPr>
          <p:cNvPr id="54" name="TextBox 14">
            <a:extLst>
              <a:ext uri="{FF2B5EF4-FFF2-40B4-BE49-F238E27FC236}">
                <a16:creationId xmlns:a16="http://schemas.microsoft.com/office/drawing/2014/main" id="{B606CFBB-9CEB-38B7-B963-8D9A02FAF904}"/>
              </a:ext>
            </a:extLst>
          </p:cNvPr>
          <p:cNvSpPr txBox="1"/>
          <p:nvPr/>
        </p:nvSpPr>
        <p:spPr>
          <a:xfrm>
            <a:off x="8740011" y="3906635"/>
            <a:ext cx="481222" cy="369332"/>
          </a:xfrm>
          <a:prstGeom prst="rect">
            <a:avLst/>
          </a:prstGeom>
          <a:noFill/>
        </p:spPr>
        <p:txBody>
          <a:bodyPr wrap="none" rtlCol="0">
            <a:spAutoFit/>
          </a:bodyPr>
          <a:lstStyle/>
          <a:p>
            <a:r>
              <a:rPr lang="it-IT" dirty="0"/>
              <a:t>0:1</a:t>
            </a:r>
          </a:p>
        </p:txBody>
      </p:sp>
    </p:spTree>
    <p:extLst>
      <p:ext uri="{BB962C8B-B14F-4D97-AF65-F5344CB8AC3E}">
        <p14:creationId xmlns:p14="http://schemas.microsoft.com/office/powerpoint/2010/main" val="408295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72E7D-8CF8-A9C9-E9E3-CB3CF4BF6DC2}"/>
              </a:ext>
            </a:extLst>
          </p:cNvPr>
          <p:cNvSpPr>
            <a:spLocks noGrp="1"/>
          </p:cNvSpPr>
          <p:nvPr>
            <p:ph type="title"/>
          </p:nvPr>
        </p:nvSpPr>
        <p:spPr>
          <a:xfrm>
            <a:off x="839788" y="365126"/>
            <a:ext cx="10515600" cy="875096"/>
          </a:xfrm>
        </p:spPr>
        <p:txBody>
          <a:bodyPr>
            <a:normAutofit/>
          </a:bodyPr>
          <a:lstStyle/>
          <a:p>
            <a:pPr algn="ctr"/>
            <a:r>
              <a:rPr lang="it-IT" dirty="0"/>
              <a:t>Local database schema</a:t>
            </a:r>
          </a:p>
        </p:txBody>
      </p:sp>
      <p:sp>
        <p:nvSpPr>
          <p:cNvPr id="5" name="Segnaposto contenuto 4">
            <a:extLst>
              <a:ext uri="{FF2B5EF4-FFF2-40B4-BE49-F238E27FC236}">
                <a16:creationId xmlns:a16="http://schemas.microsoft.com/office/drawing/2014/main" id="{5BA8CAAA-B2A6-9171-DEE2-ABB72BB22B80}"/>
              </a:ext>
            </a:extLst>
          </p:cNvPr>
          <p:cNvSpPr>
            <a:spLocks noGrp="1"/>
          </p:cNvSpPr>
          <p:nvPr>
            <p:ph sz="half" idx="2"/>
          </p:nvPr>
        </p:nvSpPr>
        <p:spPr>
          <a:xfrm>
            <a:off x="839788" y="1513490"/>
            <a:ext cx="5157787" cy="4676173"/>
          </a:xfrm>
        </p:spPr>
        <p:txBody>
          <a:bodyPr>
            <a:normAutofit/>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a:t>
            </a:r>
          </a:p>
          <a:p>
            <a:pPr marL="0" indent="0">
              <a:buNone/>
            </a:pPr>
            <a:r>
              <a:rPr lang="it-IT" sz="1800" dirty="0">
                <a:latin typeface="Courier New" panose="02070309020205020404" pitchFamily="49" charset="0"/>
                <a:cs typeface="Courier New" panose="02070309020205020404" pitchFamily="49" charset="0"/>
              </a:rPr>
              <a:t>  `id`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(45)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(45)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(45) NOT NULL,</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(45)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(45) NOT NULL,</a:t>
            </a:r>
          </a:p>
          <a:p>
            <a:pPr marL="0" indent="0">
              <a:buNone/>
            </a:pPr>
            <a:r>
              <a:rPr lang="it-IT" sz="1800" dirty="0">
                <a:latin typeface="Courier New" panose="02070309020205020404" pitchFamily="49" charset="0"/>
                <a:cs typeface="Courier New" panose="02070309020205020404" pitchFamily="49" charset="0"/>
              </a:rPr>
              <a:t>  PRIMARY KEY (`id`)</a:t>
            </a:r>
          </a:p>
          <a:p>
            <a:pPr marL="0" indent="0">
              <a:buNone/>
            </a:pPr>
            <a:r>
              <a:rPr lang="it-IT" sz="1800" dirty="0">
                <a:latin typeface="Courier New" panose="02070309020205020404" pitchFamily="49" charset="0"/>
                <a:cs typeface="Courier New" panose="02070309020205020404" pitchFamily="49" charset="0"/>
              </a:rPr>
              <a:t>) </a:t>
            </a:r>
          </a:p>
        </p:txBody>
      </p:sp>
      <p:sp>
        <p:nvSpPr>
          <p:cNvPr id="7" name="Segnaposto contenuto 6">
            <a:extLst>
              <a:ext uri="{FF2B5EF4-FFF2-40B4-BE49-F238E27FC236}">
                <a16:creationId xmlns:a16="http://schemas.microsoft.com/office/drawing/2014/main" id="{584B13B9-467C-1FCE-8826-7431ECC3AA68}"/>
              </a:ext>
            </a:extLst>
          </p:cNvPr>
          <p:cNvSpPr>
            <a:spLocks noGrp="1"/>
          </p:cNvSpPr>
          <p:nvPr>
            <p:ph sz="quarter" idx="4"/>
          </p:nvPr>
        </p:nvSpPr>
        <p:spPr>
          <a:xfrm>
            <a:off x="6194427" y="1513489"/>
            <a:ext cx="5183188" cy="4676173"/>
          </a:xfrm>
        </p:spPr>
        <p:txBody>
          <a:bodyPr>
            <a:normAutofit/>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err="1">
                <a:latin typeface="Courier New" panose="02070309020205020404" pitchFamily="49" charset="0"/>
                <a:cs typeface="Courier New" panose="02070309020205020404" pitchFamily="49" charset="0"/>
              </a:rPr>
              <a:t>category</a:t>
            </a:r>
            <a:r>
              <a:rPr lang="it-IT" sz="1800" dirty="0">
                <a:latin typeface="Courier New" panose="02070309020205020404" pitchFamily="49" charset="0"/>
                <a:cs typeface="Courier New" panose="02070309020205020404" pitchFamily="49" charset="0"/>
              </a:rPr>
              <a:t>` (</a:t>
            </a:r>
          </a:p>
          <a:p>
            <a:pPr marL="0" indent="0">
              <a:buNone/>
            </a:pPr>
            <a:r>
              <a:rPr lang="it-IT" sz="1800" dirty="0">
                <a:latin typeface="Courier New" panose="02070309020205020404" pitchFamily="49" charset="0"/>
                <a:cs typeface="Courier New" panose="02070309020205020404" pitchFamily="49" charset="0"/>
              </a:rPr>
              <a:t>  `id`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(45)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father_id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DEFAULT NULL,</a:t>
            </a:r>
          </a:p>
          <a:p>
            <a:pPr marL="0" indent="0">
              <a:buNone/>
            </a:pPr>
            <a:r>
              <a:rPr lang="it-IT" sz="1800" dirty="0">
                <a:latin typeface="Courier New" panose="02070309020205020404" pitchFamily="49" charset="0"/>
                <a:cs typeface="Courier New" panose="02070309020205020404" pitchFamily="49" charset="0"/>
              </a:rPr>
              <a:t>  PRIMARY KEY (`id`),</a:t>
            </a:r>
          </a:p>
          <a:p>
            <a:pPr marL="0" indent="0">
              <a:buNone/>
            </a:pPr>
            <a:r>
              <a:rPr lang="it-IT" sz="1800" dirty="0">
                <a:latin typeface="Courier New" panose="02070309020205020404" pitchFamily="49" charset="0"/>
                <a:cs typeface="Courier New" panose="02070309020205020404" pitchFamily="49" charset="0"/>
              </a:rPr>
              <a:t>  KEY `</a:t>
            </a:r>
            <a:r>
              <a:rPr lang="it-IT" sz="1800" dirty="0" err="1">
                <a:latin typeface="Courier New" panose="02070309020205020404" pitchFamily="49" charset="0"/>
                <a:cs typeface="Courier New" panose="02070309020205020404" pitchFamily="49" charset="0"/>
              </a:rPr>
              <a:t>father_id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father_id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CONSTRAINT `category_ibfk_1`  	FOREIGN KEY (`</a:t>
            </a:r>
            <a:r>
              <a:rPr lang="it-IT" sz="1800" dirty="0" err="1">
                <a:latin typeface="Courier New" panose="02070309020205020404" pitchFamily="49" charset="0"/>
                <a:cs typeface="Courier New" panose="02070309020205020404" pitchFamily="49" charset="0"/>
              </a:rPr>
              <a:t>father_id</a:t>
            </a:r>
            <a:r>
              <a:rPr lang="it-IT" sz="1800" dirty="0">
                <a:latin typeface="Courier New" panose="02070309020205020404" pitchFamily="49" charset="0"/>
                <a:cs typeface="Courier New" panose="02070309020205020404" pitchFamily="49" charset="0"/>
              </a:rPr>
              <a:t>`) 	REFERENCES `</a:t>
            </a:r>
            <a:r>
              <a:rPr lang="it-IT" sz="1800" dirty="0" err="1">
                <a:latin typeface="Courier New" panose="02070309020205020404" pitchFamily="49" charset="0"/>
                <a:cs typeface="Courier New" panose="02070309020205020404" pitchFamily="49" charset="0"/>
              </a:rPr>
              <a:t>category</a:t>
            </a:r>
            <a:r>
              <a:rPr lang="it-IT" sz="1800" dirty="0">
                <a:latin typeface="Courier New" panose="02070309020205020404" pitchFamily="49" charset="0"/>
                <a:cs typeface="Courier New" panose="02070309020205020404" pitchFamily="49" charset="0"/>
              </a:rPr>
              <a:t>` (`id`)</a:t>
            </a:r>
          </a:p>
          <a:p>
            <a:pPr marL="0" indent="0">
              <a:buNone/>
            </a:pPr>
            <a:r>
              <a:rPr lang="it-IT"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525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8416B6-E0B2-247B-978D-25EB3526008D}"/>
              </a:ext>
            </a:extLst>
          </p:cNvPr>
          <p:cNvSpPr>
            <a:spLocks noGrp="1"/>
          </p:cNvSpPr>
          <p:nvPr>
            <p:ph type="title"/>
          </p:nvPr>
        </p:nvSpPr>
        <p:spPr>
          <a:xfrm>
            <a:off x="838200" y="365126"/>
            <a:ext cx="10515600" cy="507234"/>
          </a:xfrm>
        </p:spPr>
        <p:txBody>
          <a:bodyPr>
            <a:normAutofit fontScale="90000"/>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293B3F6-BFAD-23B0-0D02-36E8C4AD21A3}"/>
              </a:ext>
            </a:extLst>
          </p:cNvPr>
          <p:cNvSpPr>
            <a:spLocks noGrp="1"/>
          </p:cNvSpPr>
          <p:nvPr>
            <p:ph idx="1"/>
          </p:nvPr>
        </p:nvSpPr>
        <p:spPr>
          <a:xfrm>
            <a:off x="838200" y="987972"/>
            <a:ext cx="10515600" cy="5504902"/>
          </a:xfrm>
        </p:spPr>
        <p:txBody>
          <a:bodyPr>
            <a:noAutofit/>
          </a:bodyPr>
          <a:lstStyle/>
          <a:p>
            <a:pPr marL="0" indent="0">
              <a:buNone/>
            </a:pPr>
            <a:r>
              <a:rPr lang="it-IT" sz="1750" dirty="0">
                <a:effectLst/>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a:t>
            </a:r>
            <a:r>
              <a:rPr lang="it-IT" sz="1750" dirty="0">
                <a:solidFill>
                  <a:schemeClr val="accent1"/>
                </a:solidFill>
                <a:effectLst/>
                <a:latin typeface="Calibri" panose="020F0502020204030204" pitchFamily="34" charset="0"/>
              </a:rPr>
              <a:t>Dopo il login, l’utente accede </a:t>
            </a:r>
            <a:r>
              <a:rPr lang="it-IT" sz="1750" dirty="0">
                <a:effectLst/>
                <a:latin typeface="Calibri" panose="020F0502020204030204" pitchFamily="34" charset="0"/>
              </a:rPr>
              <a:t>a una </a:t>
            </a:r>
            <a:r>
              <a:rPr lang="it-IT" sz="1750" dirty="0">
                <a:solidFill>
                  <a:srgbClr val="FF0000"/>
                </a:solidFill>
                <a:effectLst/>
                <a:latin typeface="Calibri" panose="020F0502020204030204" pitchFamily="34" charset="0"/>
              </a:rPr>
              <a:t>pagina HOME </a:t>
            </a:r>
            <a:r>
              <a:rPr lang="it-IT" sz="1750" dirty="0">
                <a:effectLst/>
                <a:latin typeface="Calibri" panose="020F0502020204030204" pitchFamily="34" charset="0"/>
              </a:rPr>
              <a:t>in cui compare </a:t>
            </a:r>
            <a:r>
              <a:rPr lang="it-IT" sz="1750" dirty="0">
                <a:solidFill>
                  <a:srgbClr val="00B050"/>
                </a:solidFill>
                <a:effectLst/>
                <a:latin typeface="Calibri" panose="020F0502020204030204" pitchFamily="34" charset="0"/>
              </a:rPr>
              <a:t>un albero gerarchico di categorie</a:t>
            </a:r>
            <a:r>
              <a:rPr lang="it-IT" sz="1750" dirty="0">
                <a:effectLst/>
                <a:latin typeface="Calibri" panose="020F0502020204030204" pitchFamily="34" charset="0"/>
              </a:rPr>
              <a:t>. Le categorie non dipendono dall’utente e sono in comune tra tutti gli utenti. L’utente </a:t>
            </a:r>
            <a:r>
              <a:rPr lang="it-IT" sz="1750" dirty="0" err="1">
                <a:solidFill>
                  <a:schemeClr val="accent1"/>
                </a:solidFill>
                <a:effectLst/>
                <a:latin typeface="Calibri" panose="020F0502020204030204" pitchFamily="34" charset="0"/>
              </a:rPr>
              <a:t>puo</a:t>
            </a:r>
            <a:r>
              <a:rPr lang="it-IT" sz="1750" dirty="0">
                <a:solidFill>
                  <a:schemeClr val="accent1"/>
                </a:solidFill>
                <a:effectLst/>
                <a:latin typeface="Calibri" panose="020F0502020204030204" pitchFamily="34" charset="0"/>
              </a:rPr>
              <a:t>̀ inserire una nuova categoria nell’albero</a:t>
            </a:r>
            <a:r>
              <a:rPr lang="it-IT" sz="1750" dirty="0">
                <a:effectLst/>
                <a:latin typeface="Calibri" panose="020F0502020204030204" pitchFamily="34" charset="0"/>
              </a:rPr>
              <a:t>. Per fare </a:t>
            </a:r>
            <a:r>
              <a:rPr lang="it-IT" sz="1750" dirty="0" err="1">
                <a:effectLst/>
                <a:latin typeface="Calibri" panose="020F0502020204030204" pitchFamily="34" charset="0"/>
              </a:rPr>
              <a:t>cio</a:t>
            </a:r>
            <a:r>
              <a:rPr lang="it-IT" sz="1750" dirty="0">
                <a:effectLst/>
                <a:latin typeface="Calibri" panose="020F0502020204030204" pitchFamily="34" charset="0"/>
              </a:rPr>
              <a:t>̀ usa una </a:t>
            </a:r>
            <a:r>
              <a:rPr lang="it-IT" sz="1750" dirty="0" err="1">
                <a:effectLst/>
                <a:latin typeface="Calibri" panose="020F0502020204030204" pitchFamily="34" charset="0"/>
              </a:rPr>
              <a:t>form</a:t>
            </a:r>
            <a:r>
              <a:rPr lang="it-IT" sz="1750" dirty="0">
                <a:effectLst/>
                <a:latin typeface="Calibri" panose="020F0502020204030204" pitchFamily="34" charset="0"/>
              </a:rPr>
              <a:t> nella </a:t>
            </a:r>
            <a:r>
              <a:rPr lang="it-IT" sz="1750" dirty="0">
                <a:solidFill>
                  <a:srgbClr val="FF0000"/>
                </a:solidFill>
                <a:effectLst/>
                <a:latin typeface="Calibri" panose="020F0502020204030204" pitchFamily="34" charset="0"/>
              </a:rPr>
              <a:t>pagina HOME </a:t>
            </a:r>
            <a:r>
              <a:rPr lang="it-IT" sz="1750" dirty="0">
                <a:effectLst/>
                <a:latin typeface="Calibri" panose="020F0502020204030204" pitchFamily="34" charset="0"/>
              </a:rPr>
              <a:t>in cui </a:t>
            </a:r>
            <a:r>
              <a:rPr lang="it-IT" sz="1750" dirty="0">
                <a:solidFill>
                  <a:schemeClr val="accent2">
                    <a:lumMod val="50000"/>
                  </a:schemeClr>
                </a:solidFill>
                <a:effectLst/>
                <a:latin typeface="Calibri" panose="020F0502020204030204" pitchFamily="34" charset="0"/>
              </a:rPr>
              <a:t>specifica il nome della nuova categoria e sceglie la categoria padre</a:t>
            </a:r>
            <a:r>
              <a:rPr lang="it-IT" sz="1750" dirty="0">
                <a:effectLst/>
                <a:latin typeface="Calibri" panose="020F0502020204030204" pitchFamily="34" charset="0"/>
              </a:rPr>
              <a:t>. L’invio della nuova categoria comporta l’aggiornamento dell’albero: la nuova categoria è appesa alla categoria padre come ultimo sotto elemento. Alla nuova categoria viene assegnato un codice numerico che ne riflette la posizione (ad esempio, la nuova categoria “Amianto in tubi”, figlia della categoria “9111 Amianto” assume il codice 91113). Dopo la creazione di una categoria</a:t>
            </a:r>
            <a:r>
              <a:rPr lang="it-IT" sz="1750" dirty="0">
                <a:solidFill>
                  <a:srgbClr val="FF0000"/>
                </a:solidFill>
                <a:effectLst/>
                <a:latin typeface="Calibri" panose="020F0502020204030204" pitchFamily="34" charset="0"/>
              </a:rPr>
              <a:t>, la pagina HOME </a:t>
            </a:r>
            <a:r>
              <a:rPr lang="it-IT" sz="1750" dirty="0">
                <a:effectLst/>
                <a:latin typeface="Calibri" panose="020F0502020204030204" pitchFamily="34" charset="0"/>
              </a:rPr>
              <a:t>mostra </a:t>
            </a:r>
            <a:r>
              <a:rPr lang="it-IT" sz="1750" dirty="0">
                <a:solidFill>
                  <a:srgbClr val="00B050"/>
                </a:solidFill>
                <a:effectLst/>
                <a:latin typeface="Calibri" panose="020F0502020204030204" pitchFamily="34" charset="0"/>
              </a:rPr>
              <a:t>l’albero aggiornato</a:t>
            </a:r>
            <a:r>
              <a:rPr lang="it-IT" sz="1750" dirty="0">
                <a:effectLst/>
                <a:latin typeface="Calibri" panose="020F0502020204030204" pitchFamily="34" charset="0"/>
              </a:rPr>
              <a:t>. Per velocizzare la costruzione della tassonomia l’utente </a:t>
            </a:r>
            <a:r>
              <a:rPr lang="it-IT" sz="1750" dirty="0" err="1">
                <a:solidFill>
                  <a:schemeClr val="accent1"/>
                </a:solidFill>
                <a:effectLst/>
                <a:latin typeface="Calibri" panose="020F0502020204030204" pitchFamily="34" charset="0"/>
              </a:rPr>
              <a:t>puo</a:t>
            </a:r>
            <a:r>
              <a:rPr lang="it-IT" sz="1750" dirty="0">
                <a:solidFill>
                  <a:schemeClr val="accent1"/>
                </a:solidFill>
                <a:effectLst/>
                <a:latin typeface="Calibri" panose="020F0502020204030204" pitchFamily="34" charset="0"/>
              </a:rPr>
              <a:t>̀ copiare un intero sottoalbero in una data posizione</a:t>
            </a:r>
            <a:r>
              <a:rPr lang="it-IT" sz="1750" dirty="0">
                <a:effectLst/>
                <a:latin typeface="Calibri" panose="020F0502020204030204" pitchFamily="34" charset="0"/>
              </a:rPr>
              <a:t>: per fare </a:t>
            </a:r>
            <a:r>
              <a:rPr lang="it-IT" sz="1750" dirty="0" err="1">
                <a:effectLst/>
                <a:latin typeface="Calibri" panose="020F0502020204030204" pitchFamily="34" charset="0"/>
              </a:rPr>
              <a:t>cio</a:t>
            </a:r>
            <a:r>
              <a:rPr lang="it-IT" sz="1750" dirty="0">
                <a:effectLst/>
                <a:latin typeface="Calibri" panose="020F0502020204030204" pitchFamily="34" charset="0"/>
              </a:rPr>
              <a:t>̀ </a:t>
            </a:r>
            <a:r>
              <a:rPr lang="it-IT" sz="1750" dirty="0">
                <a:solidFill>
                  <a:schemeClr val="accent2">
                    <a:lumMod val="50000"/>
                  </a:schemeClr>
                </a:solidFill>
                <a:effectLst/>
                <a:latin typeface="Calibri" panose="020F0502020204030204" pitchFamily="34" charset="0"/>
              </a:rPr>
              <a:t>clicca sul link “copia” associato alla categoria radice </a:t>
            </a:r>
            <a:r>
              <a:rPr lang="it-IT" sz="1750" dirty="0">
                <a:effectLst/>
                <a:latin typeface="Calibri" panose="020F0502020204030204" pitchFamily="34" charset="0"/>
              </a:rPr>
              <a:t>del sottoalbero da copiare. A seguito di tale azione l’applicazione mostra, sempre nella </a:t>
            </a:r>
            <a:r>
              <a:rPr lang="it-IT" sz="1750" dirty="0">
                <a:solidFill>
                  <a:srgbClr val="FF0000"/>
                </a:solidFill>
                <a:effectLst/>
                <a:latin typeface="Calibri" panose="020F0502020204030204" pitchFamily="34" charset="0"/>
              </a:rPr>
              <a:t>HOME page</a:t>
            </a:r>
            <a:r>
              <a:rPr lang="it-IT" sz="1750" dirty="0">
                <a:effectLst/>
                <a:latin typeface="Calibri" panose="020F0502020204030204" pitchFamily="34" charset="0"/>
              </a:rPr>
              <a:t>, </a:t>
            </a:r>
            <a:r>
              <a:rPr lang="it-IT" sz="1750" dirty="0">
                <a:solidFill>
                  <a:srgbClr val="00B050"/>
                </a:solidFill>
                <a:effectLst/>
                <a:latin typeface="Calibri" panose="020F0502020204030204" pitchFamily="34" charset="0"/>
              </a:rPr>
              <a:t>l’albero con evidenziato il sottoalbero da copiare</a:t>
            </a:r>
            <a:r>
              <a:rPr lang="it-IT" sz="1750" dirty="0">
                <a:effectLst/>
                <a:latin typeface="Calibri" panose="020F0502020204030204" pitchFamily="34" charset="0"/>
              </a:rPr>
              <a:t>: tutte le altre categorie hanno un link “copia qui”. </a:t>
            </a:r>
          </a:p>
          <a:p>
            <a:pPr marL="0" indent="0">
              <a:buNone/>
            </a:pPr>
            <a:r>
              <a:rPr lang="it-IT" sz="1750" dirty="0">
                <a:solidFill>
                  <a:schemeClr val="accent2">
                    <a:lumMod val="50000"/>
                  </a:schemeClr>
                </a:solidFill>
                <a:effectLst/>
                <a:latin typeface="Calibri" panose="020F0502020204030204" pitchFamily="34" charset="0"/>
              </a:rPr>
              <a:t>La selezione di un link “copia qui</a:t>
            </a:r>
            <a:r>
              <a:rPr lang="it-IT" sz="1750" dirty="0">
                <a:effectLst/>
                <a:latin typeface="Calibri" panose="020F0502020204030204" pitchFamily="34" charset="0"/>
              </a:rPr>
              <a:t>” comporta </a:t>
            </a:r>
            <a:r>
              <a:rPr lang="it-IT" sz="1750" dirty="0">
                <a:solidFill>
                  <a:schemeClr val="accent1"/>
                </a:solidFill>
                <a:effectLst/>
                <a:latin typeface="Calibri" panose="020F0502020204030204" pitchFamily="34" charset="0"/>
              </a:rPr>
              <a:t>l’inserimento</a:t>
            </a:r>
            <a:r>
              <a:rPr lang="it-IT" sz="1750" dirty="0">
                <a:effectLst/>
                <a:latin typeface="Calibri" panose="020F0502020204030204" pitchFamily="34" charset="0"/>
              </a:rPr>
              <a:t> di una copia del sottoalbero come ultimo figlio della categoria destinazione. Le modifiche effettuate da un utente e salvate nella base di dati diventano visibili agli altri utenti. Per </a:t>
            </a:r>
            <a:r>
              <a:rPr lang="it-IT" sz="1750" dirty="0" err="1">
                <a:effectLst/>
                <a:latin typeface="Calibri" panose="020F0502020204030204" pitchFamily="34" charset="0"/>
              </a:rPr>
              <a:t>semplicita</a:t>
            </a:r>
            <a:r>
              <a:rPr lang="it-IT" sz="1750" dirty="0">
                <a:effectLst/>
                <a:latin typeface="Calibri" panose="020F0502020204030204" pitchFamily="34" charset="0"/>
              </a:rPr>
              <a:t>̀ si ipotizzi che per ogni categoria il numero massimo di sottocategorie sia 9, numerate da 1 a 9. In questo caso l’operazione di copia deve controllare che lo spostamento non determini un numero di sottocategorie superiore a 9. Si preveda anche </a:t>
            </a:r>
            <a:r>
              <a:rPr lang="it-IT" sz="1750" dirty="0">
                <a:solidFill>
                  <a:schemeClr val="accent2">
                    <a:lumMod val="50000"/>
                  </a:schemeClr>
                </a:solidFill>
                <a:effectLst/>
                <a:latin typeface="Calibri" panose="020F0502020204030204" pitchFamily="34" charset="0"/>
              </a:rPr>
              <a:t>un link “copia qui” non associato a un nodo</a:t>
            </a:r>
            <a:r>
              <a:rPr lang="it-IT" sz="1750" dirty="0">
                <a:effectLst/>
                <a:latin typeface="Calibri" panose="020F0502020204030204" pitchFamily="34" charset="0"/>
              </a:rPr>
              <a:t> della tassonomia che </a:t>
            </a:r>
            <a:r>
              <a:rPr lang="it-IT" sz="1750" dirty="0">
                <a:solidFill>
                  <a:schemeClr val="accent1"/>
                </a:solidFill>
                <a:effectLst/>
                <a:latin typeface="Calibri" panose="020F0502020204030204" pitchFamily="34" charset="0"/>
              </a:rPr>
              <a:t>permette di copiare un sotto-albero al primo livello della tassonomia </a:t>
            </a:r>
            <a:r>
              <a:rPr lang="it-IT" sz="1750" dirty="0">
                <a:effectLst/>
                <a:latin typeface="Calibri" panose="020F0502020204030204" pitchFamily="34" charset="0"/>
              </a:rPr>
              <a:t>(se non esistono </a:t>
            </a:r>
            <a:r>
              <a:rPr lang="it-IT" sz="1750" dirty="0" err="1">
                <a:effectLst/>
                <a:latin typeface="Calibri" panose="020F0502020204030204" pitchFamily="34" charset="0"/>
              </a:rPr>
              <a:t>gia</a:t>
            </a:r>
            <a:r>
              <a:rPr lang="it-IT" sz="1750" dirty="0">
                <a:effectLst/>
                <a:latin typeface="Calibri" panose="020F0502020204030204" pitchFamily="34" charset="0"/>
              </a:rPr>
              <a:t>̀ 9 nodi al primo livello della tassonomia).</a:t>
            </a:r>
          </a:p>
          <a:p>
            <a:pPr marL="0" indent="0">
              <a:buNone/>
            </a:pPr>
            <a:r>
              <a:rPr lang="en-US" sz="1800" dirty="0">
                <a:solidFill>
                  <a:srgbClr val="FF0000"/>
                </a:solidFill>
              </a:rPr>
              <a:t>Pages (views)</a:t>
            </a:r>
            <a:r>
              <a:rPr lang="en-US" sz="1800" dirty="0"/>
              <a:t>, </a:t>
            </a:r>
            <a:r>
              <a:rPr lang="en-US" sz="1800" dirty="0">
                <a:solidFill>
                  <a:srgbClr val="00B050"/>
                </a:solidFill>
              </a:rPr>
              <a:t>view components</a:t>
            </a:r>
            <a:r>
              <a:rPr lang="en-US" sz="1800" dirty="0"/>
              <a:t>, </a:t>
            </a:r>
            <a:r>
              <a:rPr lang="en-US" sz="1800" dirty="0">
                <a:solidFill>
                  <a:srgbClr val="0070C0"/>
                </a:solidFill>
              </a:rPr>
              <a:t>events</a:t>
            </a:r>
            <a:r>
              <a:rPr lang="en-US" sz="1800" dirty="0"/>
              <a:t>, </a:t>
            </a:r>
            <a:r>
              <a:rPr lang="en-US" sz="1800" dirty="0">
                <a:solidFill>
                  <a:schemeClr val="accent2">
                    <a:lumMod val="50000"/>
                  </a:schemeClr>
                </a:solidFill>
              </a:rPr>
              <a:t>actions</a:t>
            </a:r>
          </a:p>
          <a:p>
            <a:pPr marL="0" indent="0">
              <a:buNone/>
            </a:pPr>
            <a:endParaRPr lang="it-IT" sz="1750" dirty="0"/>
          </a:p>
          <a:p>
            <a:pPr marL="0" indent="0">
              <a:buNone/>
            </a:pPr>
            <a:endParaRPr lang="it-IT" sz="1800" dirty="0"/>
          </a:p>
          <a:p>
            <a:pPr marL="0" indent="0">
              <a:buNone/>
            </a:pPr>
            <a:r>
              <a:rPr lang="it-IT" sz="1800" dirty="0">
                <a:effectLst/>
                <a:latin typeface="Calibri" panose="020F0502020204030204" pitchFamily="34" charset="0"/>
              </a:rPr>
              <a:t> </a:t>
            </a:r>
            <a:endParaRPr lang="it-IT" sz="1800" dirty="0"/>
          </a:p>
        </p:txBody>
      </p:sp>
    </p:spTree>
    <p:extLst>
      <p:ext uri="{BB962C8B-B14F-4D97-AF65-F5344CB8AC3E}">
        <p14:creationId xmlns:p14="http://schemas.microsoft.com/office/powerpoint/2010/main" val="57380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E6F798-5D40-A8DB-1ABC-6D6752A205F2}"/>
              </a:ext>
            </a:extLst>
          </p:cNvPr>
          <p:cNvSpPr>
            <a:spLocks noGrp="1"/>
          </p:cNvSpPr>
          <p:nvPr>
            <p:ph type="title"/>
          </p:nvPr>
        </p:nvSpPr>
        <p:spPr>
          <a:xfrm>
            <a:off x="838200" y="365125"/>
            <a:ext cx="10515600" cy="675399"/>
          </a:xfrm>
        </p:spPr>
        <p:txBody>
          <a:bodyPr>
            <a:normAutofit fontScale="90000"/>
          </a:bodyPr>
          <a:lstStyle/>
          <a:p>
            <a:r>
              <a:rPr lang="it-IT" dirty="0"/>
              <a:t>Application design (in IFML)</a:t>
            </a:r>
          </a:p>
        </p:txBody>
      </p:sp>
      <p:pic>
        <p:nvPicPr>
          <p:cNvPr id="11" name="Immagine 10" descr="Immagine che contiene schermata, Rettangolo, testo, design&#10;&#10;Descrizione generata automaticamente">
            <a:extLst>
              <a:ext uri="{FF2B5EF4-FFF2-40B4-BE49-F238E27FC236}">
                <a16:creationId xmlns:a16="http://schemas.microsoft.com/office/drawing/2014/main" id="{BC4138BC-6F38-AA12-6005-5E0403F0D2FB}"/>
              </a:ext>
            </a:extLst>
          </p:cNvPr>
          <p:cNvPicPr>
            <a:picLocks noChangeAspect="1"/>
          </p:cNvPicPr>
          <p:nvPr/>
        </p:nvPicPr>
        <p:blipFill>
          <a:blip r:embed="rId2"/>
          <a:stretch>
            <a:fillRect/>
          </a:stretch>
        </p:blipFill>
        <p:spPr>
          <a:xfrm>
            <a:off x="838199" y="1229710"/>
            <a:ext cx="10373455" cy="5490841"/>
          </a:xfrm>
          <a:prstGeom prst="rect">
            <a:avLst/>
          </a:prstGeom>
        </p:spPr>
      </p:pic>
    </p:spTree>
    <p:extLst>
      <p:ext uri="{BB962C8B-B14F-4D97-AF65-F5344CB8AC3E}">
        <p14:creationId xmlns:p14="http://schemas.microsoft.com/office/powerpoint/2010/main" val="388672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805D71C-6D40-5E03-A93C-5F636BAA8D41}"/>
              </a:ext>
            </a:extLst>
          </p:cNvPr>
          <p:cNvSpPr>
            <a:spLocks noGrp="1"/>
          </p:cNvSpPr>
          <p:nvPr>
            <p:ph type="title"/>
          </p:nvPr>
        </p:nvSpPr>
        <p:spPr>
          <a:xfrm>
            <a:off x="839788" y="365125"/>
            <a:ext cx="10515600" cy="664889"/>
          </a:xfrm>
        </p:spPr>
        <p:txBody>
          <a:bodyPr>
            <a:normAutofit fontScale="90000"/>
          </a:bodyPr>
          <a:lstStyle/>
          <a:p>
            <a:pPr algn="ctr"/>
            <a:r>
              <a:rPr lang="it-IT" dirty="0"/>
              <a:t>Components</a:t>
            </a:r>
          </a:p>
        </p:txBody>
      </p:sp>
      <p:sp>
        <p:nvSpPr>
          <p:cNvPr id="6" name="Segnaposto contenuto 5">
            <a:extLst>
              <a:ext uri="{FF2B5EF4-FFF2-40B4-BE49-F238E27FC236}">
                <a16:creationId xmlns:a16="http://schemas.microsoft.com/office/drawing/2014/main" id="{31C4A933-B006-D8C0-E459-65FBF0B45294}"/>
              </a:ext>
            </a:extLst>
          </p:cNvPr>
          <p:cNvSpPr>
            <a:spLocks noGrp="1"/>
          </p:cNvSpPr>
          <p:nvPr>
            <p:ph sz="half" idx="2"/>
          </p:nvPr>
        </p:nvSpPr>
        <p:spPr>
          <a:xfrm>
            <a:off x="839788" y="1187669"/>
            <a:ext cx="5157787" cy="5305206"/>
          </a:xfrm>
        </p:spPr>
        <p:txBody>
          <a:bodyPr>
            <a:normAutofit lnSpcReduction="10000"/>
          </a:bodyPr>
          <a:lstStyle/>
          <a:p>
            <a:r>
              <a:rPr lang="en-US" sz="2400" dirty="0"/>
              <a:t>Model objects (Beans)</a:t>
            </a:r>
          </a:p>
          <a:p>
            <a:pPr lvl="1"/>
            <a:r>
              <a:rPr lang="en-US" sz="2000" dirty="0"/>
              <a:t>User</a:t>
            </a:r>
          </a:p>
          <a:p>
            <a:pPr lvl="1"/>
            <a:r>
              <a:rPr lang="en-US" sz="2000" dirty="0"/>
              <a:t>Category</a:t>
            </a:r>
            <a:endParaRPr lang="en-US" dirty="0"/>
          </a:p>
          <a:p>
            <a:r>
              <a:rPr lang="it-IT" sz="2400" dirty="0"/>
              <a:t>Data Access Objects (Classes)</a:t>
            </a:r>
          </a:p>
          <a:p>
            <a:pPr lvl="1"/>
            <a:r>
              <a:rPr lang="it-IT" sz="2000" dirty="0" err="1"/>
              <a:t>UserDAO</a:t>
            </a:r>
            <a:endParaRPr lang="it-IT" sz="2000" dirty="0"/>
          </a:p>
          <a:p>
            <a:pPr lvl="2"/>
            <a:r>
              <a:rPr lang="it-IT" sz="1600" dirty="0" err="1"/>
              <a:t>checkUser</a:t>
            </a:r>
            <a:r>
              <a:rPr lang="it-IT" sz="1600" dirty="0"/>
              <a:t>()</a:t>
            </a:r>
          </a:p>
          <a:p>
            <a:pPr lvl="1"/>
            <a:r>
              <a:rPr lang="it-IT" sz="2000" dirty="0" err="1"/>
              <a:t>CategoryDAO</a:t>
            </a:r>
            <a:endParaRPr lang="it-IT" sz="2000" dirty="0"/>
          </a:p>
          <a:p>
            <a:pPr lvl="2"/>
            <a:r>
              <a:rPr lang="it-IT" sz="1600" dirty="0" err="1"/>
              <a:t>findAllCategories</a:t>
            </a:r>
            <a:r>
              <a:rPr lang="it-IT" sz="1600" dirty="0"/>
              <a:t>()</a:t>
            </a:r>
          </a:p>
          <a:p>
            <a:pPr lvl="2"/>
            <a:r>
              <a:rPr lang="it-IT" sz="1600" dirty="0" err="1"/>
              <a:t>findTopLevelCategories</a:t>
            </a:r>
            <a:r>
              <a:rPr lang="it-IT" sz="1600" dirty="0"/>
              <a:t>()</a:t>
            </a:r>
          </a:p>
          <a:p>
            <a:pPr lvl="2"/>
            <a:r>
              <a:rPr lang="it-IT" sz="1600" dirty="0" err="1"/>
              <a:t>findCategoryById</a:t>
            </a:r>
            <a:r>
              <a:rPr lang="it-IT" sz="1600" dirty="0"/>
              <a:t> (id)</a:t>
            </a:r>
          </a:p>
          <a:p>
            <a:pPr lvl="2"/>
            <a:r>
              <a:rPr lang="it-IT" sz="1600" dirty="0" err="1"/>
              <a:t>findSons</a:t>
            </a:r>
            <a:r>
              <a:rPr lang="it-IT" sz="1600" dirty="0"/>
              <a:t> (</a:t>
            </a:r>
            <a:r>
              <a:rPr lang="it-IT" sz="1600" dirty="0" err="1"/>
              <a:t>father</a:t>
            </a:r>
            <a:r>
              <a:rPr lang="it-IT" sz="1600" dirty="0"/>
              <a:t>)</a:t>
            </a:r>
          </a:p>
          <a:p>
            <a:pPr lvl="2"/>
            <a:r>
              <a:rPr lang="it-IT" sz="1600" dirty="0" err="1"/>
              <a:t>createCategory</a:t>
            </a:r>
            <a:r>
              <a:rPr lang="it-IT" sz="1600" dirty="0"/>
              <a:t> (name, </a:t>
            </a:r>
            <a:r>
              <a:rPr lang="it-IT" sz="1600" dirty="0" err="1"/>
              <a:t>father</a:t>
            </a:r>
            <a:r>
              <a:rPr lang="it-IT" sz="1600" dirty="0"/>
              <a:t>)</a:t>
            </a:r>
          </a:p>
          <a:p>
            <a:pPr lvl="2"/>
            <a:r>
              <a:rPr lang="it-IT" sz="1600" dirty="0" err="1"/>
              <a:t>createCategoryNoFather</a:t>
            </a:r>
            <a:r>
              <a:rPr lang="it-IT" sz="1600" dirty="0"/>
              <a:t> (name)</a:t>
            </a:r>
          </a:p>
          <a:p>
            <a:pPr lvl="2"/>
            <a:r>
              <a:rPr lang="it-IT" sz="1600" dirty="0" err="1"/>
              <a:t>insertListCategory</a:t>
            </a:r>
            <a:r>
              <a:rPr lang="it-IT" sz="1600" dirty="0"/>
              <a:t> (</a:t>
            </a:r>
            <a:r>
              <a:rPr lang="it-IT" sz="1600" dirty="0" err="1"/>
              <a:t>father</a:t>
            </a:r>
            <a:r>
              <a:rPr lang="it-IT" sz="1600" dirty="0"/>
              <a:t>, </a:t>
            </a:r>
            <a:r>
              <a:rPr lang="it-IT" sz="1600" dirty="0" err="1"/>
              <a:t>categories</a:t>
            </a:r>
            <a:r>
              <a:rPr lang="it-IT" sz="1600" dirty="0"/>
              <a:t>)</a:t>
            </a:r>
          </a:p>
          <a:p>
            <a:pPr lvl="2"/>
            <a:r>
              <a:rPr lang="it-IT" sz="1600" dirty="0" err="1"/>
              <a:t>setFlag</a:t>
            </a:r>
            <a:r>
              <a:rPr lang="it-IT" sz="1600" dirty="0"/>
              <a:t> (</a:t>
            </a:r>
            <a:r>
              <a:rPr lang="it-IT" sz="1600" dirty="0" err="1"/>
              <a:t>father</a:t>
            </a:r>
            <a:r>
              <a:rPr lang="it-IT" sz="1600" dirty="0"/>
              <a:t>)</a:t>
            </a:r>
          </a:p>
          <a:p>
            <a:pPr lvl="2"/>
            <a:r>
              <a:rPr lang="it-IT" sz="1600" dirty="0" err="1"/>
              <a:t>categoriesToInsert</a:t>
            </a:r>
            <a:r>
              <a:rPr lang="it-IT" sz="1600" dirty="0"/>
              <a:t> (</a:t>
            </a:r>
            <a:r>
              <a:rPr lang="it-IT" sz="1600" dirty="0" err="1"/>
              <a:t>categories</a:t>
            </a:r>
            <a:r>
              <a:rPr lang="it-IT" sz="1600" dirty="0"/>
              <a:t>)</a:t>
            </a:r>
          </a:p>
          <a:p>
            <a:pPr lvl="2"/>
            <a:r>
              <a:rPr lang="it-IT" sz="1600" dirty="0" err="1"/>
              <a:t>setFlagSubcategories</a:t>
            </a:r>
            <a:r>
              <a:rPr lang="it-IT" sz="1600" dirty="0"/>
              <a:t> (flag, </a:t>
            </a:r>
            <a:r>
              <a:rPr lang="it-IT" sz="1600" dirty="0" err="1"/>
              <a:t>parent</a:t>
            </a:r>
            <a:r>
              <a:rPr lang="it-IT" sz="1600" dirty="0"/>
              <a:t>, </a:t>
            </a:r>
            <a:r>
              <a:rPr lang="it-IT" sz="1600" dirty="0" err="1"/>
              <a:t>categories</a:t>
            </a:r>
            <a:r>
              <a:rPr lang="it-IT" sz="1600" dirty="0"/>
              <a:t>)</a:t>
            </a:r>
          </a:p>
          <a:p>
            <a:pPr lvl="2"/>
            <a:endParaRPr lang="it-IT" sz="1600" dirty="0"/>
          </a:p>
          <a:p>
            <a:pPr lvl="2"/>
            <a:endParaRPr lang="it-IT" sz="1600" dirty="0"/>
          </a:p>
          <a:p>
            <a:pPr lvl="2"/>
            <a:endParaRPr lang="it-IT" sz="1600" dirty="0"/>
          </a:p>
          <a:p>
            <a:pPr lvl="2"/>
            <a:endParaRPr lang="it-IT" sz="1600" dirty="0"/>
          </a:p>
        </p:txBody>
      </p:sp>
      <p:sp>
        <p:nvSpPr>
          <p:cNvPr id="8" name="Segnaposto contenuto 7">
            <a:extLst>
              <a:ext uri="{FF2B5EF4-FFF2-40B4-BE49-F238E27FC236}">
                <a16:creationId xmlns:a16="http://schemas.microsoft.com/office/drawing/2014/main" id="{C65FB670-DD31-DF30-874C-D61523691809}"/>
              </a:ext>
            </a:extLst>
          </p:cNvPr>
          <p:cNvSpPr>
            <a:spLocks noGrp="1"/>
          </p:cNvSpPr>
          <p:nvPr>
            <p:ph sz="quarter" idx="4"/>
          </p:nvPr>
        </p:nvSpPr>
        <p:spPr>
          <a:xfrm>
            <a:off x="6172200" y="1187669"/>
            <a:ext cx="5183188" cy="5001994"/>
          </a:xfrm>
        </p:spPr>
        <p:txBody>
          <a:bodyPr>
            <a:normAutofit lnSpcReduction="10000"/>
          </a:bodyPr>
          <a:lstStyle/>
          <a:p>
            <a:r>
              <a:rPr lang="it-IT" sz="2400" dirty="0"/>
              <a:t>Controllers (</a:t>
            </a:r>
            <a:r>
              <a:rPr lang="it-IT" sz="2400" dirty="0" err="1"/>
              <a:t>servlets</a:t>
            </a:r>
            <a:r>
              <a:rPr lang="it-IT" sz="2400" dirty="0"/>
              <a:t>)</a:t>
            </a:r>
          </a:p>
          <a:p>
            <a:pPr lvl="1"/>
            <a:r>
              <a:rPr lang="it-IT" sz="2000" dirty="0" err="1"/>
              <a:t>LoginServlet</a:t>
            </a:r>
            <a:endParaRPr lang="it-IT" sz="2000" dirty="0"/>
          </a:p>
          <a:p>
            <a:pPr lvl="1"/>
            <a:r>
              <a:rPr lang="it-IT" sz="2000" dirty="0" err="1"/>
              <a:t>GoToHomePage</a:t>
            </a:r>
            <a:endParaRPr lang="it-IT" sz="2000" dirty="0"/>
          </a:p>
          <a:p>
            <a:pPr lvl="1"/>
            <a:r>
              <a:rPr lang="it-IT" sz="2000" dirty="0" err="1"/>
              <a:t>CreateCategory</a:t>
            </a:r>
            <a:endParaRPr lang="it-IT" sz="2000" dirty="0"/>
          </a:p>
          <a:p>
            <a:pPr lvl="1"/>
            <a:r>
              <a:rPr lang="it-IT" sz="2000" dirty="0" err="1"/>
              <a:t>CopyCategory</a:t>
            </a:r>
            <a:endParaRPr lang="it-IT" sz="2000" dirty="0"/>
          </a:p>
          <a:p>
            <a:pPr lvl="1"/>
            <a:r>
              <a:rPr lang="it-IT" sz="2000" dirty="0" err="1"/>
              <a:t>InsertCategory</a:t>
            </a:r>
            <a:endParaRPr lang="it-IT" sz="2000" dirty="0"/>
          </a:p>
          <a:p>
            <a:pPr lvl="1"/>
            <a:r>
              <a:rPr lang="it-IT" sz="2000" dirty="0" err="1"/>
              <a:t>InsertSuccess</a:t>
            </a:r>
            <a:endParaRPr lang="it-IT" sz="2000" dirty="0"/>
          </a:p>
          <a:p>
            <a:pPr lvl="1"/>
            <a:endParaRPr lang="it-IT" sz="2000" dirty="0"/>
          </a:p>
          <a:p>
            <a:r>
              <a:rPr lang="it-IT" sz="2400" dirty="0" err="1"/>
              <a:t>Views</a:t>
            </a:r>
            <a:r>
              <a:rPr lang="it-IT" sz="2400" dirty="0"/>
              <a:t> (Templates) &amp; </a:t>
            </a:r>
            <a:r>
              <a:rPr lang="it-IT" sz="2400" dirty="0" err="1"/>
              <a:t>components</a:t>
            </a:r>
            <a:endParaRPr lang="it-IT" sz="2400" dirty="0"/>
          </a:p>
          <a:p>
            <a:pPr lvl="1"/>
            <a:r>
              <a:rPr lang="it-IT" sz="2000" dirty="0"/>
              <a:t>Login</a:t>
            </a:r>
          </a:p>
          <a:p>
            <a:pPr lvl="2"/>
            <a:r>
              <a:rPr lang="it-IT" sz="1600" dirty="0"/>
              <a:t>Login </a:t>
            </a:r>
            <a:r>
              <a:rPr lang="it-IT" sz="1600" dirty="0" err="1"/>
              <a:t>form</a:t>
            </a:r>
            <a:endParaRPr lang="it-IT" sz="1600" dirty="0"/>
          </a:p>
          <a:p>
            <a:pPr lvl="1"/>
            <a:r>
              <a:rPr lang="it-IT" sz="2000" dirty="0"/>
              <a:t>Home</a:t>
            </a:r>
          </a:p>
          <a:p>
            <a:pPr lvl="2"/>
            <a:r>
              <a:rPr lang="it-IT" sz="1600" dirty="0"/>
              <a:t>Create </a:t>
            </a:r>
            <a:r>
              <a:rPr lang="it-IT" sz="1600" dirty="0" err="1"/>
              <a:t>category</a:t>
            </a:r>
            <a:r>
              <a:rPr lang="it-IT" sz="1600" dirty="0"/>
              <a:t> </a:t>
            </a:r>
            <a:r>
              <a:rPr lang="it-IT" sz="1600" dirty="0" err="1"/>
              <a:t>form</a:t>
            </a:r>
            <a:endParaRPr lang="it-IT" sz="1600" dirty="0"/>
          </a:p>
          <a:p>
            <a:pPr lvl="2"/>
            <a:r>
              <a:rPr lang="it-IT" sz="1600" dirty="0" err="1"/>
              <a:t>CategoriesTree</a:t>
            </a:r>
            <a:r>
              <a:rPr lang="it-IT" sz="1600" dirty="0"/>
              <a:t> (</a:t>
            </a:r>
            <a:r>
              <a:rPr lang="it-IT" sz="1600" dirty="0" err="1"/>
              <a:t>fragment</a:t>
            </a:r>
            <a:r>
              <a:rPr lang="it-IT" sz="1600" dirty="0"/>
              <a:t>)</a:t>
            </a:r>
          </a:p>
          <a:p>
            <a:pPr lvl="1"/>
            <a:r>
              <a:rPr lang="it-IT" sz="2000" dirty="0" err="1"/>
              <a:t>HomeCopy</a:t>
            </a:r>
            <a:endParaRPr lang="it-IT" sz="2000" dirty="0"/>
          </a:p>
          <a:p>
            <a:pPr lvl="2"/>
            <a:r>
              <a:rPr lang="it-IT" sz="1600" dirty="0" err="1"/>
              <a:t>CopyCategoriesTree</a:t>
            </a:r>
            <a:r>
              <a:rPr lang="it-IT" sz="1600" dirty="0"/>
              <a:t> (</a:t>
            </a:r>
            <a:r>
              <a:rPr lang="it-IT" sz="1600" dirty="0" err="1"/>
              <a:t>fragmentCopy</a:t>
            </a:r>
            <a:r>
              <a:rPr lang="it-IT" sz="1600" dirty="0"/>
              <a:t>)</a:t>
            </a:r>
          </a:p>
          <a:p>
            <a:pPr lvl="1"/>
            <a:endParaRPr lang="it-IT" dirty="0"/>
          </a:p>
        </p:txBody>
      </p:sp>
    </p:spTree>
    <p:extLst>
      <p:ext uri="{BB962C8B-B14F-4D97-AF65-F5344CB8AC3E}">
        <p14:creationId xmlns:p14="http://schemas.microsoft.com/office/powerpoint/2010/main" val="202913922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1779</Words>
  <Application>Microsoft Macintosh PowerPoint</Application>
  <PresentationFormat>Widescreen</PresentationFormat>
  <Paragraphs>209</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Calibri Light</vt:lpstr>
      <vt:lpstr>Courier New</vt:lpstr>
      <vt:lpstr>Tema di Office</vt:lpstr>
      <vt:lpstr>TIW: ESERCIZIO 3 CATALOGAZIONE DI IMMAGINI </vt:lpstr>
      <vt:lpstr>Specifiche</vt:lpstr>
      <vt:lpstr>Specifiche</vt:lpstr>
      <vt:lpstr>Example of Category Tree</vt:lpstr>
      <vt:lpstr>Database design</vt:lpstr>
      <vt:lpstr>Local database schema</vt:lpstr>
      <vt:lpstr>Application requirements analysis</vt:lpstr>
      <vt:lpstr>Application design (in IFML)</vt:lpstr>
      <vt:lpstr>Components</vt:lpstr>
      <vt:lpstr>Event: login</vt:lpstr>
      <vt:lpstr>Checking access rights</vt:lpstr>
      <vt:lpstr>Event: create a new category</vt:lpstr>
      <vt:lpstr>Event: copy a category tree</vt:lpstr>
      <vt:lpstr>Event: insert a subtree </vt:lpstr>
      <vt:lpstr>Checking insert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TIW: ESERCIZIO 3 CATALOGAZIONE DI IMMAGINI </dc:title>
  <dc:creator>Gabriele Clara Di Gioacchino</dc:creator>
  <cp:lastModifiedBy>Gabriele Clara Di Gioacchino</cp:lastModifiedBy>
  <cp:revision>14</cp:revision>
  <dcterms:created xsi:type="dcterms:W3CDTF">2023-07-08T12:40:49Z</dcterms:created>
  <dcterms:modified xsi:type="dcterms:W3CDTF">2023-07-08T18:55:04Z</dcterms:modified>
</cp:coreProperties>
</file>