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821" r:id="rId1"/>
  </p:sldMasterIdLst>
  <p:notesMasterIdLst>
    <p:notesMasterId r:id="rId40"/>
  </p:notesMasterIdLst>
  <p:handoutMasterIdLst>
    <p:handoutMasterId r:id="rId41"/>
  </p:handoutMasterIdLst>
  <p:sldIdLst>
    <p:sldId id="361" r:id="rId2"/>
    <p:sldId id="337" r:id="rId3"/>
    <p:sldId id="342" r:id="rId4"/>
    <p:sldId id="343" r:id="rId5"/>
    <p:sldId id="341" r:id="rId6"/>
    <p:sldId id="344" r:id="rId7"/>
    <p:sldId id="345" r:id="rId8"/>
    <p:sldId id="348" r:id="rId9"/>
    <p:sldId id="347" r:id="rId10"/>
    <p:sldId id="349" r:id="rId11"/>
    <p:sldId id="326" r:id="rId12"/>
    <p:sldId id="280" r:id="rId13"/>
    <p:sldId id="328" r:id="rId14"/>
    <p:sldId id="360" r:id="rId15"/>
    <p:sldId id="307" r:id="rId16"/>
    <p:sldId id="327" r:id="rId17"/>
    <p:sldId id="329" r:id="rId18"/>
    <p:sldId id="359" r:id="rId19"/>
    <p:sldId id="279" r:id="rId20"/>
    <p:sldId id="358" r:id="rId21"/>
    <p:sldId id="330" r:id="rId22"/>
    <p:sldId id="357" r:id="rId23"/>
    <p:sldId id="304" r:id="rId24"/>
    <p:sldId id="300" r:id="rId25"/>
    <p:sldId id="335" r:id="rId26"/>
    <p:sldId id="336" r:id="rId27"/>
    <p:sldId id="356" r:id="rId28"/>
    <p:sldId id="331" r:id="rId29"/>
    <p:sldId id="355" r:id="rId30"/>
    <p:sldId id="332" r:id="rId31"/>
    <p:sldId id="333" r:id="rId32"/>
    <p:sldId id="354" r:id="rId33"/>
    <p:sldId id="334" r:id="rId34"/>
    <p:sldId id="353" r:id="rId35"/>
    <p:sldId id="340" r:id="rId36"/>
    <p:sldId id="352" r:id="rId37"/>
    <p:sldId id="350" r:id="rId38"/>
    <p:sldId id="351" r:id="rId39"/>
  </p:sldIdLst>
  <p:sldSz cx="9144000" cy="6858000" type="screen4x3"/>
  <p:notesSz cx="7099300" cy="10234613"/>
  <p:embeddedFontLst>
    <p:embeddedFont>
      <p:font typeface="Calibri" pitchFamily="34" charset="0"/>
      <p:regular r:id="rId42"/>
      <p:bold r:id="rId43"/>
      <p:italic r:id="rId44"/>
      <p:boldItalic r:id="rId45"/>
    </p:embeddedFont>
    <p:embeddedFont>
      <p:font typeface="Century Gothic" pitchFamily="34" charset="0"/>
      <p:regular r:id="rId46"/>
      <p:bold r:id="rId47"/>
      <p:italic r:id="rId48"/>
      <p:boldItalic r:id="rId49"/>
    </p:embeddedFont>
    <p:embeddedFont>
      <p:font typeface="Wingdings 2" pitchFamily="18" charset="2"/>
      <p:regular r:id="rId50"/>
    </p:embeddedFont>
  </p:embeddedFontLst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99"/>
    <a:srgbClr val="FFFFCC"/>
    <a:srgbClr val="100B5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9528" autoAdjust="0"/>
    <p:restoredTop sz="76805" autoAdjust="0"/>
  </p:normalViewPr>
  <p:slideViewPr>
    <p:cSldViewPr>
      <p:cViewPr>
        <p:scale>
          <a:sx n="100" d="100"/>
          <a:sy n="100" d="100"/>
        </p:scale>
        <p:origin x="-1140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3282" y="-12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52C9E-9FDC-45E5-966D-F3B36186B501}" type="datetimeFigureOut">
              <a:rPr lang="hu-HU" smtClean="0"/>
              <a:pPr/>
              <a:t>2015.01.14.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5683D-7880-4FFD-A5C6-290321F1526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0143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47FCF133-3DF8-4CB7-9E61-6D7EC9E8EC8D}" type="datetimeFigureOut">
              <a:rPr lang="hu-HU"/>
              <a:pPr>
                <a:defRPr/>
              </a:pPr>
              <a:t>2015.01.14.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2892DD1D-8C8A-4B54-A33A-DF20C2400B9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54748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92DD1D-8C8A-4B54-A33A-DF20C2400B94}" type="slidenum">
              <a:rPr lang="hu-HU" smtClean="0"/>
              <a:pPr>
                <a:defRPr/>
              </a:pPr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3911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Jegyzetek hely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E7EF78-C3C3-4AC2-AB42-E2057A5BA2FB}" type="slidenum">
              <a:rPr lang="hu-HU" smtClean="0"/>
              <a:pPr>
                <a:defRPr/>
              </a:pPr>
              <a:t>24</a:t>
            </a:fld>
            <a:endParaRPr lang="hu-H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92DD1D-8C8A-4B54-A33A-DF20C2400B94}" type="slidenum">
              <a:rPr lang="hu-HU" smtClean="0"/>
              <a:pPr>
                <a:defRPr/>
              </a:pPr>
              <a:t>26</a:t>
            </a:fld>
            <a:endParaRPr lang="hu-H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92DD1D-8C8A-4B54-A33A-DF20C2400B94}" type="slidenum">
              <a:rPr lang="hu-HU" smtClean="0"/>
              <a:pPr>
                <a:defRPr/>
              </a:pPr>
              <a:t>27</a:t>
            </a:fld>
            <a:endParaRPr lang="hu-H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04C1DA2-8F56-4668-8931-C9BBE4EB446B}" type="slidenum">
              <a:rPr lang="en-AU"/>
              <a:pPr/>
              <a:t>38</a:t>
            </a:fld>
            <a:endParaRPr lang="en-AU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4E46C-7655-4686-AD69-9C870FE8938D}" type="slidenum">
              <a:rPr lang="hu-HU" smtClean="0"/>
              <a:pPr/>
              <a:t>2</a:t>
            </a:fld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56A7E0-AEC3-482C-9AE3-C2A4A0B72132}" type="slidenum">
              <a:rPr lang="en-AU">
                <a:solidFill>
                  <a:srgbClr val="000000"/>
                </a:solidFill>
              </a:rPr>
              <a:pPr/>
              <a:t>3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56A7E0-AEC3-482C-9AE3-C2A4A0B72132}" type="slidenum">
              <a:rPr lang="en-AU">
                <a:solidFill>
                  <a:srgbClr val="000000"/>
                </a:solidFill>
              </a:rPr>
              <a:pPr/>
              <a:t>4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Jegyzetek hely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337155-D365-4896-94D5-8C09187FB7B7}" type="slidenum">
              <a:rPr lang="hu-HU" smtClean="0"/>
              <a:pPr>
                <a:defRPr/>
              </a:pPr>
              <a:t>11</a:t>
            </a:fld>
            <a:endParaRPr lang="hu-H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932FC5-A461-4088-BD34-BE28898A2CEE}" type="slidenum">
              <a:rPr lang="en-A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AU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u-H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9DA35C-7159-4FF0-8C6F-386B28666ABE}" type="slidenum">
              <a:rPr lang="en-A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AU" smtClean="0">
              <a:solidFill>
                <a:srgbClr val="000000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9DA35C-7159-4FF0-8C6F-386B28666ABE}" type="slidenum">
              <a:rPr lang="en-A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AU" smtClean="0">
              <a:solidFill>
                <a:srgbClr val="000000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Jegyzetek hely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ts val="575"/>
              </a:spcBef>
              <a:buFont typeface="Wingdings 2" pitchFamily="18" charset="2"/>
              <a:buNone/>
            </a:pP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45C6EF-0D07-464E-BC5D-D678BF097AB5}" type="slidenum">
              <a:rPr lang="hu-HU" smtClean="0"/>
              <a:pPr>
                <a:defRPr/>
              </a:pPr>
              <a:t>23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_Címl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9338" algn="ctr"/>
              </a:tabLst>
              <a:defRPr/>
            </a:pPr>
            <a:r>
              <a:rPr kumimoji="0" lang="hu-H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„Ágazati felkészítés a hazai ELI projekttel</a:t>
            </a:r>
            <a:br>
              <a:rPr kumimoji="0" lang="hu-H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hu-H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összefüggő képzési és K+F feladatokra"</a:t>
            </a:r>
          </a:p>
        </p:txBody>
      </p:sp>
      <p:pic>
        <p:nvPicPr>
          <p:cNvPr id="9" name="Content Placeholder 8" descr="USZT_logo_cmy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443663" y="476250"/>
            <a:ext cx="1914525" cy="593725"/>
          </a:xfrm>
          <a:prstGeom prst="rect">
            <a:avLst/>
          </a:prstGeom>
        </p:spPr>
      </p:pic>
      <p:sp>
        <p:nvSpPr>
          <p:cNvPr id="10" name="Title 3"/>
          <p:cNvSpPr txBox="1">
            <a:spLocks/>
          </p:cNvSpPr>
          <p:nvPr/>
        </p:nvSpPr>
        <p:spPr>
          <a:xfrm>
            <a:off x="-642938" y="5429250"/>
            <a:ext cx="8229601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lang="hu-HU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2" descr="szte_cimer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13" y="333375"/>
            <a:ext cx="776287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Kép 8" descr="Infoblokk3_ESZA_egyes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1500" y="5661025"/>
            <a:ext cx="2881313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églalap 13"/>
          <p:cNvSpPr/>
          <p:nvPr userDrawn="1"/>
        </p:nvSpPr>
        <p:spPr>
          <a:xfrm>
            <a:off x="77341" y="1912585"/>
            <a:ext cx="9021537" cy="223224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j-lt"/>
            </a:endParaRPr>
          </a:p>
        </p:txBody>
      </p:sp>
      <p:sp>
        <p:nvSpPr>
          <p:cNvPr id="15" name="Téglalap 14"/>
          <p:cNvSpPr/>
          <p:nvPr/>
        </p:nvSpPr>
        <p:spPr>
          <a:xfrm>
            <a:off x="62931" y="1628800"/>
            <a:ext cx="9021537" cy="288032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j-lt"/>
            </a:endParaRPr>
          </a:p>
        </p:txBody>
      </p:sp>
      <p:sp>
        <p:nvSpPr>
          <p:cNvPr id="16" name="Téglalap 15"/>
          <p:cNvSpPr/>
          <p:nvPr/>
        </p:nvSpPr>
        <p:spPr>
          <a:xfrm>
            <a:off x="62931" y="4144833"/>
            <a:ext cx="9021537" cy="43629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j-lt"/>
            </a:endParaRPr>
          </a:p>
        </p:txBody>
      </p:sp>
      <p:sp>
        <p:nvSpPr>
          <p:cNvPr id="17" name="Footer Placeholder 13"/>
          <p:cNvSpPr txBox="1">
            <a:spLocks/>
          </p:cNvSpPr>
          <p:nvPr/>
        </p:nvSpPr>
        <p:spPr>
          <a:xfrm>
            <a:off x="755576" y="5805264"/>
            <a:ext cx="4176464" cy="581149"/>
          </a:xfrm>
          <a:prstGeom prst="rect">
            <a:avLst/>
          </a:prstGeom>
        </p:spPr>
        <p:txBody>
          <a:bodyPr wrap="square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TÁMOP-4.1.1.C-12/1/KONV-2012-0005</a:t>
            </a:r>
            <a:r>
              <a:rPr kumimoji="0" lang="hu-H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projekt</a:t>
            </a:r>
          </a:p>
        </p:txBody>
      </p:sp>
      <p:sp>
        <p:nvSpPr>
          <p:cNvPr id="18" name="Title 3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9338" algn="ctr"/>
              </a:tabLst>
              <a:defRPr/>
            </a:pPr>
            <a:r>
              <a:rPr kumimoji="0" lang="hu-H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„Ágazati felkészítés a hazai ELI projekttel</a:t>
            </a:r>
            <a:br>
              <a:rPr kumimoji="0" lang="hu-H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hu-H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összefüggő képzési és K+F feladatokra"</a:t>
            </a:r>
          </a:p>
        </p:txBody>
      </p:sp>
      <p:pic>
        <p:nvPicPr>
          <p:cNvPr id="19" name="Content Placeholder 8" descr="USZT_logo_cmyk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6443663" y="476250"/>
            <a:ext cx="1914525" cy="593725"/>
          </a:xfrm>
          <a:prstGeom prst="rect">
            <a:avLst/>
          </a:prstGeom>
        </p:spPr>
      </p:pic>
      <p:sp>
        <p:nvSpPr>
          <p:cNvPr id="20" name="Title 3"/>
          <p:cNvSpPr txBox="1">
            <a:spLocks/>
          </p:cNvSpPr>
          <p:nvPr userDrawn="1"/>
        </p:nvSpPr>
        <p:spPr>
          <a:xfrm>
            <a:off x="-642938" y="5429250"/>
            <a:ext cx="8229601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lang="hu-HU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1" name="Picture 12" descr="szte_cimer.t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13" y="333375"/>
            <a:ext cx="776287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Kép 8" descr="Infoblokk3_ESZA_egyes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1500" y="5661025"/>
            <a:ext cx="2881313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églalap 23"/>
          <p:cNvSpPr/>
          <p:nvPr userDrawn="1"/>
        </p:nvSpPr>
        <p:spPr>
          <a:xfrm>
            <a:off x="62931" y="1628800"/>
            <a:ext cx="9021537" cy="288032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j-lt"/>
            </a:endParaRPr>
          </a:p>
        </p:txBody>
      </p:sp>
      <p:sp>
        <p:nvSpPr>
          <p:cNvPr id="25" name="Téglalap 24"/>
          <p:cNvSpPr/>
          <p:nvPr userDrawn="1"/>
        </p:nvSpPr>
        <p:spPr>
          <a:xfrm>
            <a:off x="62931" y="4144833"/>
            <a:ext cx="9021537" cy="43629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j-lt"/>
            </a:endParaRPr>
          </a:p>
        </p:txBody>
      </p:sp>
      <p:sp>
        <p:nvSpPr>
          <p:cNvPr id="27" name="Footer Placeholder 13"/>
          <p:cNvSpPr txBox="1">
            <a:spLocks/>
          </p:cNvSpPr>
          <p:nvPr userDrawn="1"/>
        </p:nvSpPr>
        <p:spPr>
          <a:xfrm>
            <a:off x="755576" y="5805264"/>
            <a:ext cx="4176464" cy="581149"/>
          </a:xfrm>
          <a:prstGeom prst="rect">
            <a:avLst/>
          </a:prstGeom>
        </p:spPr>
        <p:txBody>
          <a:bodyPr wrap="square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TÁMOP-4.1.1.C-12/1/KONV-2012-0005</a:t>
            </a:r>
            <a:r>
              <a:rPr kumimoji="0" lang="hu-H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projekt</a:t>
            </a:r>
          </a:p>
        </p:txBody>
      </p:sp>
      <p:sp>
        <p:nvSpPr>
          <p:cNvPr id="23" name="Szövegdoboz 22"/>
          <p:cNvSpPr txBox="1"/>
          <p:nvPr userDrawn="1"/>
        </p:nvSpPr>
        <p:spPr>
          <a:xfrm>
            <a:off x="182351" y="1916832"/>
            <a:ext cx="87849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hu-HU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</a:t>
            </a:r>
            <a:r>
              <a:rPr lang="en-US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hu-HU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0</a:t>
            </a:r>
            <a:r>
              <a:rPr lang="en-US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hu-HU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15-16</a:t>
            </a:r>
            <a:r>
              <a:rPr lang="hu-HU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u-HU" sz="26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hu-HU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Adatbiztonság a méréstechnológiában</a:t>
            </a:r>
            <a:br>
              <a:rPr lang="hu-HU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hu-HU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képzők képzése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hu-HU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Szerző: Dr. Németh L. Zoltán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9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D6EAC019-F43C-4FF6-A78E-FB7932B9FEA8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11" name="Téglalap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églalap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églalap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16" name="Élőláb hely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7762056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Összefoglal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914400" y="274638"/>
            <a:ext cx="7772400" cy="994122"/>
          </a:xfrm>
        </p:spPr>
        <p:txBody>
          <a:bodyPr/>
          <a:lstStyle>
            <a:lvl1pPr>
              <a:defRPr/>
            </a:lvl1pPr>
          </a:lstStyle>
          <a:p>
            <a:r>
              <a:rPr kumimoji="0" lang="hu-HU" dirty="0" smtClean="0"/>
              <a:t>Összefoglalás</a:t>
            </a:r>
            <a:endParaRPr kumimoji="0"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AC019-F43C-4FF6-A78E-FB7932B9FEA8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8" name="Tartalom helye 7"/>
          <p:cNvSpPr>
            <a:spLocks noGrp="1"/>
          </p:cNvSpPr>
          <p:nvPr>
            <p:ph sz="quarter" idx="1"/>
          </p:nvPr>
        </p:nvSpPr>
        <p:spPr>
          <a:xfrm>
            <a:off x="914400" y="1556792"/>
            <a:ext cx="7772400" cy="4463008"/>
          </a:xfrm>
        </p:spPr>
        <p:txBody>
          <a:bodyPr vert="horz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 dirty="0"/>
          </a:p>
        </p:txBody>
      </p:sp>
      <p:sp>
        <p:nvSpPr>
          <p:cNvPr id="9" name="Élőláb hely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7762056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Téglalap 6"/>
          <p:cNvSpPr/>
          <p:nvPr/>
        </p:nvSpPr>
        <p:spPr>
          <a:xfrm flipV="1">
            <a:off x="69412" y="1347014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69146" y="1311659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Téglalap 10"/>
          <p:cNvSpPr/>
          <p:nvPr/>
        </p:nvSpPr>
        <p:spPr>
          <a:xfrm>
            <a:off x="68306" y="1439064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ímd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églalap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r>
              <a:rPr kumimoji="0" lang="hu-HU" dirty="0" smtClean="0"/>
              <a:t>                       </a:t>
            </a:r>
            <a:endParaRPr kumimoji="0" lang="en-US" dirty="0"/>
          </a:p>
        </p:txBody>
      </p:sp>
      <p:sp useBgFill="1">
        <p:nvSpPr>
          <p:cNvPr id="13" name="Lekerekített téglalap 12"/>
          <p:cNvSpPr/>
          <p:nvPr/>
        </p:nvSpPr>
        <p:spPr>
          <a:xfrm>
            <a:off x="62476" y="75812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kumimoji="0" lang="hu-HU" dirty="0" smtClean="0"/>
              <a:t>                  </a:t>
            </a:r>
            <a:endParaRPr kumimoji="0" lang="en-US" dirty="0"/>
          </a:p>
        </p:txBody>
      </p:sp>
      <p:sp>
        <p:nvSpPr>
          <p:cNvPr id="7" name="Téglalap 6"/>
          <p:cNvSpPr/>
          <p:nvPr/>
        </p:nvSpPr>
        <p:spPr>
          <a:xfrm>
            <a:off x="62931" y="1773335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62931" y="1720752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Téglalap 10"/>
          <p:cNvSpPr/>
          <p:nvPr/>
        </p:nvSpPr>
        <p:spPr>
          <a:xfrm>
            <a:off x="62931" y="3300681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Cím 7"/>
          <p:cNvSpPr>
            <a:spLocks noGrp="1"/>
          </p:cNvSpPr>
          <p:nvPr>
            <p:ph type="ctrTitle" hasCustomPrompt="1"/>
          </p:nvPr>
        </p:nvSpPr>
        <p:spPr>
          <a:xfrm>
            <a:off x="457200" y="1834782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hu-HU" dirty="0" smtClean="0"/>
              <a:t>Előadás címe</a:t>
            </a:r>
            <a:endParaRPr kumimoji="0" lang="en-US" dirty="0"/>
          </a:p>
        </p:txBody>
      </p:sp>
      <p:sp>
        <p:nvSpPr>
          <p:cNvPr id="15" name="Téglalap 14"/>
          <p:cNvSpPr/>
          <p:nvPr/>
        </p:nvSpPr>
        <p:spPr>
          <a:xfrm>
            <a:off x="61009" y="1843741"/>
            <a:ext cx="3780000" cy="144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6" name="Téglalap 15"/>
          <p:cNvSpPr/>
          <p:nvPr/>
        </p:nvSpPr>
        <p:spPr>
          <a:xfrm>
            <a:off x="60996" y="1232752"/>
            <a:ext cx="3780605" cy="612356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2" name="Csoportba foglalás 22"/>
          <p:cNvGrpSpPr/>
          <p:nvPr userDrawn="1"/>
        </p:nvGrpSpPr>
        <p:grpSpPr>
          <a:xfrm>
            <a:off x="5304093" y="3176683"/>
            <a:ext cx="3781292" cy="792373"/>
            <a:chOff x="5304093" y="2852651"/>
            <a:chExt cx="3781292" cy="792373"/>
          </a:xfrm>
        </p:grpSpPr>
        <p:sp>
          <p:nvSpPr>
            <p:cNvPr id="14" name="Téglalap 13"/>
            <p:cNvSpPr/>
            <p:nvPr userDrawn="1"/>
          </p:nvSpPr>
          <p:spPr>
            <a:xfrm>
              <a:off x="5304780" y="2889008"/>
              <a:ext cx="3780000" cy="612000"/>
            </a:xfrm>
            <a:prstGeom prst="rect">
              <a:avLst/>
            </a:prstGeom>
            <a:solidFill>
              <a:schemeClr val="accent1">
                <a:tint val="60000"/>
              </a:schemeClr>
            </a:solidFill>
            <a:ln w="19050" cap="sq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7" name="Téglalap 16"/>
            <p:cNvSpPr/>
            <p:nvPr userDrawn="1"/>
          </p:nvSpPr>
          <p:spPr>
            <a:xfrm>
              <a:off x="5304780" y="3501008"/>
              <a:ext cx="3780605" cy="144016"/>
            </a:xfrm>
            <a:prstGeom prst="rect">
              <a:avLst/>
            </a:prstGeom>
            <a:solidFill>
              <a:schemeClr val="accent5"/>
            </a:solidFill>
            <a:ln w="19050" cap="sq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  <p:sp>
          <p:nvSpPr>
            <p:cNvPr id="19" name="Téglalap 18"/>
            <p:cNvSpPr/>
            <p:nvPr userDrawn="1"/>
          </p:nvSpPr>
          <p:spPr>
            <a:xfrm>
              <a:off x="5304093" y="2852651"/>
              <a:ext cx="3780605" cy="36000"/>
            </a:xfrm>
            <a:prstGeom prst="rect">
              <a:avLst/>
            </a:prstGeom>
            <a:solidFill>
              <a:schemeClr val="accent5"/>
            </a:solidFill>
            <a:ln w="19050" cap="sq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</p:grpSp>
      <p:sp>
        <p:nvSpPr>
          <p:cNvPr id="20" name="Téglalap 19"/>
          <p:cNvSpPr/>
          <p:nvPr/>
        </p:nvSpPr>
        <p:spPr>
          <a:xfrm>
            <a:off x="60896" y="1196752"/>
            <a:ext cx="3780000" cy="36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Cím 7"/>
          <p:cNvSpPr txBox="1">
            <a:spLocks/>
          </p:cNvSpPr>
          <p:nvPr/>
        </p:nvSpPr>
        <p:spPr>
          <a:xfrm>
            <a:off x="107504" y="1268760"/>
            <a:ext cx="3707904" cy="576064"/>
          </a:xfrm>
          <a:prstGeom prst="rect">
            <a:avLst/>
          </a:prstGeom>
        </p:spPr>
        <p:txBody>
          <a:bodyPr bIns="91440" anchor="ctr" anchorCtr="0">
            <a:noAutofit/>
          </a:bodyPr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Előadás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églalap 17"/>
          <p:cNvSpPr/>
          <p:nvPr userDrawn="1"/>
        </p:nvSpPr>
        <p:spPr>
          <a:xfrm>
            <a:off x="61009" y="1843741"/>
            <a:ext cx="3780000" cy="144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Téglalap 20"/>
          <p:cNvSpPr/>
          <p:nvPr userDrawn="1"/>
        </p:nvSpPr>
        <p:spPr>
          <a:xfrm>
            <a:off x="60996" y="1232752"/>
            <a:ext cx="3780605" cy="612356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Téglalap 26"/>
          <p:cNvSpPr/>
          <p:nvPr userDrawn="1"/>
        </p:nvSpPr>
        <p:spPr>
          <a:xfrm>
            <a:off x="60896" y="1196752"/>
            <a:ext cx="3780000" cy="36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8" name="Cím 7"/>
          <p:cNvSpPr txBox="1">
            <a:spLocks/>
          </p:cNvSpPr>
          <p:nvPr userDrawn="1"/>
        </p:nvSpPr>
        <p:spPr>
          <a:xfrm>
            <a:off x="5292080" y="3140968"/>
            <a:ext cx="3744416" cy="792088"/>
          </a:xfrm>
          <a:prstGeom prst="rect">
            <a:avLst/>
          </a:prstGeom>
        </p:spPr>
        <p:txBody>
          <a:bodyPr bIns="91440" anchor="ctr" anchorCtr="0">
            <a:normAutofit/>
          </a:bodyPr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Dr. Németh L. Zoltán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Cím 7"/>
          <p:cNvSpPr txBox="1">
            <a:spLocks/>
          </p:cNvSpPr>
          <p:nvPr userDrawn="1"/>
        </p:nvSpPr>
        <p:spPr>
          <a:xfrm>
            <a:off x="107504" y="1268760"/>
            <a:ext cx="3707904" cy="576064"/>
          </a:xfrm>
          <a:prstGeom prst="rect">
            <a:avLst/>
          </a:prstGeom>
        </p:spPr>
        <p:txBody>
          <a:bodyPr bIns="91440" anchor="ctr" anchorCtr="0">
            <a:noAutofit/>
          </a:bodyPr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Előadás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94122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AC019-F43C-4FF6-A78E-FB7932B9FEA8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8" name="Tartalom helye 7"/>
          <p:cNvSpPr>
            <a:spLocks noGrp="1"/>
          </p:cNvSpPr>
          <p:nvPr>
            <p:ph sz="quarter" idx="1"/>
          </p:nvPr>
        </p:nvSpPr>
        <p:spPr>
          <a:xfrm>
            <a:off x="914400" y="1700808"/>
            <a:ext cx="7772400" cy="4318992"/>
          </a:xfrm>
        </p:spPr>
        <p:txBody>
          <a:bodyPr vert="horz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 dirty="0"/>
          </a:p>
        </p:txBody>
      </p:sp>
      <p:sp>
        <p:nvSpPr>
          <p:cNvPr id="9" name="Élőláb hely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7762056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2" name="Téglalap 11"/>
          <p:cNvSpPr/>
          <p:nvPr/>
        </p:nvSpPr>
        <p:spPr>
          <a:xfrm flipV="1">
            <a:off x="69412" y="1347014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églalap 12"/>
          <p:cNvSpPr/>
          <p:nvPr/>
        </p:nvSpPr>
        <p:spPr>
          <a:xfrm>
            <a:off x="69146" y="1311659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Téglalap 13"/>
          <p:cNvSpPr/>
          <p:nvPr/>
        </p:nvSpPr>
        <p:spPr>
          <a:xfrm>
            <a:off x="68306" y="1439064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3_Szakaszfejléc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Lekerekített téglalap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7" name="Téglalap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D6EAC019-F43C-4FF6-A78E-FB7932B9FEA8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14" name="Élőláb hely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7762056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94122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AC019-F43C-4FF6-A78E-FB7932B9FEA8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914400" y="1556792"/>
            <a:ext cx="3749040" cy="4463008"/>
          </a:xfrm>
        </p:spPr>
        <p:txBody>
          <a:bodyPr vert="horz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 dirty="0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933950" y="1556792"/>
            <a:ext cx="3749040" cy="4463008"/>
          </a:xfrm>
        </p:spPr>
        <p:txBody>
          <a:bodyPr vert="horz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 dirty="0"/>
          </a:p>
        </p:txBody>
      </p:sp>
      <p:sp>
        <p:nvSpPr>
          <p:cNvPr id="12" name="Élőláb hely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7762056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3" name="Téglalap 12"/>
          <p:cNvSpPr/>
          <p:nvPr/>
        </p:nvSpPr>
        <p:spPr>
          <a:xfrm flipV="1">
            <a:off x="69412" y="1347014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Téglalap 13"/>
          <p:cNvSpPr/>
          <p:nvPr/>
        </p:nvSpPr>
        <p:spPr>
          <a:xfrm>
            <a:off x="69146" y="1311659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Téglalap 14"/>
          <p:cNvSpPr/>
          <p:nvPr/>
        </p:nvSpPr>
        <p:spPr>
          <a:xfrm>
            <a:off x="68306" y="1439064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99571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14400" y="158688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953000" y="158688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AC019-F43C-4FF6-A78E-FB7932B9FEA8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11" name="Tartalom helye 10"/>
          <p:cNvSpPr>
            <a:spLocks noGrp="1"/>
          </p:cNvSpPr>
          <p:nvPr>
            <p:ph sz="half" idx="2"/>
          </p:nvPr>
        </p:nvSpPr>
        <p:spPr>
          <a:xfrm>
            <a:off x="914400" y="2348880"/>
            <a:ext cx="3733800" cy="3785220"/>
          </a:xfrm>
        </p:spPr>
        <p:txBody>
          <a:bodyPr vert="horz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 dirty="0"/>
          </a:p>
        </p:txBody>
      </p:sp>
      <p:sp>
        <p:nvSpPr>
          <p:cNvPr id="13" name="Tartalom helye 12"/>
          <p:cNvSpPr>
            <a:spLocks noGrp="1"/>
          </p:cNvSpPr>
          <p:nvPr>
            <p:ph sz="half" idx="4"/>
          </p:nvPr>
        </p:nvSpPr>
        <p:spPr>
          <a:xfrm>
            <a:off x="4953000" y="2348880"/>
            <a:ext cx="3733800" cy="3785220"/>
          </a:xfrm>
        </p:spPr>
        <p:txBody>
          <a:bodyPr vert="horz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 dirty="0"/>
          </a:p>
        </p:txBody>
      </p:sp>
      <p:sp>
        <p:nvSpPr>
          <p:cNvPr id="14" name="Élőláb helye 2"/>
          <p:cNvSpPr>
            <a:spLocks noGrp="1"/>
          </p:cNvSpPr>
          <p:nvPr>
            <p:ph type="ftr" sz="quarter" idx="13"/>
          </p:nvPr>
        </p:nvSpPr>
        <p:spPr>
          <a:xfrm>
            <a:off x="914400" y="6172200"/>
            <a:ext cx="7762056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5" name="Téglalap 14"/>
          <p:cNvSpPr/>
          <p:nvPr/>
        </p:nvSpPr>
        <p:spPr>
          <a:xfrm flipV="1">
            <a:off x="69412" y="1347014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6" name="Téglalap 15"/>
          <p:cNvSpPr/>
          <p:nvPr/>
        </p:nvSpPr>
        <p:spPr>
          <a:xfrm>
            <a:off x="69146" y="1311659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Téglalap 16"/>
          <p:cNvSpPr/>
          <p:nvPr/>
        </p:nvSpPr>
        <p:spPr>
          <a:xfrm>
            <a:off x="68306" y="1439064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94122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AC019-F43C-4FF6-A78E-FB7932B9FEA8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8" name="Élőláb hely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7762056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Téglalap 8"/>
          <p:cNvSpPr/>
          <p:nvPr/>
        </p:nvSpPr>
        <p:spPr>
          <a:xfrm flipV="1">
            <a:off x="69412" y="1347014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69146" y="1311659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Téglalap 10"/>
          <p:cNvSpPr/>
          <p:nvPr/>
        </p:nvSpPr>
        <p:spPr>
          <a:xfrm>
            <a:off x="68306" y="1439064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AC019-F43C-4FF6-A78E-FB7932B9FEA8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7" name="Élőláb hely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7762056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8_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Lekerekített téglalap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99571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914400" y="1700808"/>
            <a:ext cx="1905000" cy="4395192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AC019-F43C-4FF6-A78E-FB7932B9FEA8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11" name="Tartalom helye 10"/>
          <p:cNvSpPr>
            <a:spLocks noGrp="1"/>
          </p:cNvSpPr>
          <p:nvPr>
            <p:ph sz="quarter" idx="1"/>
          </p:nvPr>
        </p:nvSpPr>
        <p:spPr>
          <a:xfrm>
            <a:off x="2987824" y="1700808"/>
            <a:ext cx="5715000" cy="4423792"/>
          </a:xfrm>
        </p:spPr>
        <p:txBody>
          <a:bodyPr vert="horz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 dirty="0"/>
          </a:p>
        </p:txBody>
      </p:sp>
      <p:sp>
        <p:nvSpPr>
          <p:cNvPr id="13" name="Élőláb hely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7762056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4" name="Téglalap 13"/>
          <p:cNvSpPr/>
          <p:nvPr/>
        </p:nvSpPr>
        <p:spPr>
          <a:xfrm flipV="1">
            <a:off x="69412" y="1347014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Téglalap 14"/>
          <p:cNvSpPr/>
          <p:nvPr/>
        </p:nvSpPr>
        <p:spPr>
          <a:xfrm>
            <a:off x="69146" y="1311659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6" name="Téglalap 15"/>
          <p:cNvSpPr/>
          <p:nvPr/>
        </p:nvSpPr>
        <p:spPr>
          <a:xfrm>
            <a:off x="68306" y="1439064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Lekerekített téglalap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hu-HU" dirty="0" smtClean="0"/>
              <a:t>Mintaszöveg szerkesztése</a:t>
            </a:r>
          </a:p>
          <a:p>
            <a:pPr lvl="1" eaLnBrk="1" latinLnBrk="0" hangingPunct="1"/>
            <a:r>
              <a:rPr kumimoji="0" lang="hu-HU" dirty="0" smtClean="0"/>
              <a:t>Második szint</a:t>
            </a:r>
          </a:p>
          <a:p>
            <a:pPr lvl="2" eaLnBrk="1" latinLnBrk="0" hangingPunct="1"/>
            <a:r>
              <a:rPr kumimoji="0" lang="hu-HU" dirty="0" smtClean="0"/>
              <a:t>Harmadik szint</a:t>
            </a:r>
          </a:p>
          <a:p>
            <a:pPr lvl="3" eaLnBrk="1" latinLnBrk="0" hangingPunct="1"/>
            <a:r>
              <a:rPr kumimoji="0" lang="hu-HU" dirty="0" smtClean="0"/>
              <a:t>Negyedik szint</a:t>
            </a:r>
          </a:p>
          <a:p>
            <a:pPr lvl="4" eaLnBrk="1" latinLnBrk="0" hangingPunct="1"/>
            <a:r>
              <a:rPr kumimoji="0" lang="hu-HU" dirty="0" smtClean="0"/>
              <a:t>Ötödik szint</a:t>
            </a:r>
            <a:endParaRPr kumimoji="0" lang="en-US" dirty="0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D6EAC019-F43C-4FF6-A78E-FB7932B9FEA8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10" name="Élőláb hely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7762056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photo.php?v=381215913397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council.org/Certification/certified-ethical-hack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aferinternet.hu/videok/2013/04/15/vira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859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27F5F56B-BA5B-4F17-B8EA-FC15DFFD0A52}" type="slidenum">
              <a:rPr lang="en-US"/>
              <a:pPr/>
              <a:t>10</a:t>
            </a:fld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hu-HU" sz="2800" dirty="0" smtClean="0"/>
              <a:t>Az etikus hacker hozzáértésére épül,</a:t>
            </a:r>
          </a:p>
          <a:p>
            <a:pPr>
              <a:lnSpc>
                <a:spcPct val="110000"/>
              </a:lnSpc>
            </a:pPr>
            <a:r>
              <a:rPr lang="hu-HU" sz="2800" dirty="0" smtClean="0"/>
              <a:t>de alkalmaz automatikus eszközöket, pl. sérülékenység-keresőket.</a:t>
            </a:r>
          </a:p>
          <a:p>
            <a:pPr>
              <a:lnSpc>
                <a:spcPct val="110000"/>
              </a:lnSpc>
            </a:pPr>
            <a:r>
              <a:rPr lang="hu-HU" sz="2800" dirty="0" smtClean="0"/>
              <a:t>Alkalmazása: </a:t>
            </a:r>
          </a:p>
          <a:p>
            <a:pPr lvl="1">
              <a:lnSpc>
                <a:spcPct val="110000"/>
              </a:lnSpc>
            </a:pPr>
            <a:r>
              <a:rPr lang="hu-HU" dirty="0" smtClean="0"/>
              <a:t>kiemelt biztonsági igény esetén,</a:t>
            </a:r>
          </a:p>
          <a:p>
            <a:pPr lvl="1">
              <a:lnSpc>
                <a:spcPct val="110000"/>
              </a:lnSpc>
            </a:pPr>
            <a:r>
              <a:rPr lang="hu-HU" dirty="0" smtClean="0"/>
              <a:t>ha már biztonságosnak véljük a rendszerünket…</a:t>
            </a:r>
          </a:p>
          <a:p>
            <a:pPr>
              <a:lnSpc>
                <a:spcPct val="110000"/>
              </a:lnSpc>
            </a:pPr>
            <a:r>
              <a:rPr lang="hu-HU" dirty="0" smtClean="0"/>
              <a:t>Mivel valós támadás, a rendszer működését, óhatatlanul is veszélyeztetheti, ezért</a:t>
            </a:r>
          </a:p>
          <a:p>
            <a:pPr lvl="1">
              <a:lnSpc>
                <a:spcPct val="110000"/>
              </a:lnSpc>
            </a:pPr>
            <a:r>
              <a:rPr lang="hu-HU" dirty="0" smtClean="0"/>
              <a:t>hatáskörét szigorúan meg kell határozni,</a:t>
            </a:r>
          </a:p>
          <a:p>
            <a:pPr lvl="1">
              <a:lnSpc>
                <a:spcPct val="110000"/>
              </a:lnSpc>
            </a:pPr>
            <a:r>
              <a:rPr lang="hu-HU" dirty="0" smtClean="0"/>
              <a:t>teszt környezetben is végezhető, </a:t>
            </a:r>
          </a:p>
          <a:p>
            <a:pPr lvl="1">
              <a:lnSpc>
                <a:spcPct val="110000"/>
              </a:lnSpc>
            </a:pPr>
            <a:r>
              <a:rPr lang="hu-HU" dirty="0" smtClean="0"/>
              <a:t>komoly szakértelmet és körültekintést igényel.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u-HU" sz="1200" dirty="0" smtClean="0"/>
              <a:t>Szoftverbiztonság alapjai – 2. előadás – Támadók és támadások, etikus </a:t>
            </a:r>
            <a:r>
              <a:rPr lang="hu-HU" sz="1200" dirty="0" err="1" smtClean="0"/>
              <a:t>hackelés</a:t>
            </a:r>
            <a:endParaRPr lang="hu-HU" sz="1200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99592" y="346646"/>
            <a:ext cx="7772400" cy="994122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lvl="0" fontAlgn="auto">
              <a:spcAft>
                <a:spcPts val="0"/>
              </a:spcAft>
            </a:pPr>
            <a:r>
              <a:rPr lang="hu-HU" sz="4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Penetration</a:t>
            </a:r>
            <a:r>
              <a:rPr lang="hu-HU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testing II.</a:t>
            </a:r>
            <a:endParaRPr kumimoji="0" lang="hu-HU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 a hacker?</a:t>
            </a:r>
          </a:p>
        </p:txBody>
      </p:sp>
      <p:sp>
        <p:nvSpPr>
          <p:cNvPr id="5" name="Dia számának helye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27F5F56B-BA5B-4F17-B8EA-FC15DFFD0A52}" type="slidenum">
              <a:rPr lang="en-US"/>
              <a:pPr/>
              <a:t>11</a:t>
            </a:fld>
            <a:endParaRPr lang="en-US"/>
          </a:p>
        </p:txBody>
      </p:sp>
      <p:sp>
        <p:nvSpPr>
          <p:cNvPr id="8195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hu-HU" dirty="0" smtClean="0"/>
              <a:t>Ezen majdnem olyan jót lehet vitatkozni, mint hogy mi a szerelem </a:t>
            </a:r>
            <a:r>
              <a:rPr lang="hu-HU" dirty="0" smtClean="0">
                <a:sym typeface="Wingdings" pitchFamily="2" charset="2"/>
              </a:rPr>
              <a:t>.</a:t>
            </a:r>
          </a:p>
          <a:p>
            <a:pPr>
              <a:lnSpc>
                <a:spcPct val="120000"/>
              </a:lnSpc>
            </a:pPr>
            <a:r>
              <a:rPr lang="hu-HU" dirty="0" smtClean="0">
                <a:sym typeface="Wingdings" pitchFamily="2" charset="2"/>
              </a:rPr>
              <a:t>Az emberek többségében a hackerekről az elsötétített szobában, csuklyában több monitor előtt görnyedő titokzatos bűnöző képe él.</a:t>
            </a:r>
          </a:p>
          <a:p>
            <a:pPr>
              <a:lnSpc>
                <a:spcPct val="120000"/>
              </a:lnSpc>
            </a:pPr>
            <a:endParaRPr lang="hu-HU" dirty="0" smtClean="0"/>
          </a:p>
          <a:p>
            <a:pPr>
              <a:lnSpc>
                <a:spcPct val="120000"/>
              </a:lnSpc>
              <a:buFont typeface="Wingdings 2" pitchFamily="18" charset="2"/>
              <a:buNone/>
            </a:pPr>
            <a:endParaRPr lang="hu-HU" dirty="0" smtClean="0"/>
          </a:p>
          <a:p>
            <a:pPr>
              <a:lnSpc>
                <a:spcPct val="120000"/>
              </a:lnSpc>
              <a:buFont typeface="Wingdings 2" pitchFamily="18" charset="2"/>
              <a:buNone/>
            </a:pPr>
            <a:endParaRPr lang="hu-HU" dirty="0" smtClean="0"/>
          </a:p>
          <a:p>
            <a:pPr>
              <a:lnSpc>
                <a:spcPct val="120000"/>
              </a:lnSpc>
              <a:buFont typeface="Wingdings 2" pitchFamily="18" charset="2"/>
              <a:buNone/>
            </a:pPr>
            <a:endParaRPr lang="hu-HU" dirty="0" smtClean="0"/>
          </a:p>
          <a:p>
            <a:pPr algn="ctr">
              <a:lnSpc>
                <a:spcPct val="120000"/>
              </a:lnSpc>
              <a:buFont typeface="Wingdings 2" pitchFamily="18" charset="2"/>
              <a:buNone/>
            </a:pPr>
            <a:r>
              <a:rPr lang="hu-HU" b="1" dirty="0" smtClean="0"/>
              <a:t>És sajnos ez sok tekintetben igaz.</a:t>
            </a:r>
          </a:p>
          <a:p>
            <a:pPr algn="ctr">
              <a:lnSpc>
                <a:spcPct val="120000"/>
              </a:lnSpc>
              <a:buFont typeface="Wingdings 2" pitchFamily="18" charset="2"/>
              <a:buNone/>
            </a:pPr>
            <a:r>
              <a:rPr lang="hu-HU" dirty="0" smtClean="0"/>
              <a:t>Nem kevesen keresik ezzel a kenyerüket a világon, de…</a:t>
            </a:r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u-HU" sz="1200" dirty="0" smtClean="0"/>
              <a:t>Szoftverbiztonság alapjai – 2. előadás – Támadók és támadások, etikus </a:t>
            </a:r>
            <a:r>
              <a:rPr lang="hu-HU" sz="1200" dirty="0" err="1" smtClean="0"/>
              <a:t>hackelés</a:t>
            </a:r>
            <a:endParaRPr lang="hu-HU" sz="1200" dirty="0" smtClean="0"/>
          </a:p>
        </p:txBody>
      </p:sp>
      <p:pic>
        <p:nvPicPr>
          <p:cNvPr id="8196" name="Kép 4" descr="hack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0549" y="3494182"/>
            <a:ext cx="2376537" cy="158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zövegdoboz 6"/>
          <p:cNvSpPr txBox="1"/>
          <p:nvPr/>
        </p:nvSpPr>
        <p:spPr>
          <a:xfrm>
            <a:off x="5796136" y="4797152"/>
            <a:ext cx="2952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 smtClean="0"/>
              <a:t>http://www.civetadivisionbienesraices.com/</a:t>
            </a:r>
            <a:endParaRPr lang="hu-HU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u-HU" dirty="0" smtClean="0"/>
              <a:t>Hackerek</a:t>
            </a:r>
          </a:p>
        </p:txBody>
      </p:sp>
      <p:sp>
        <p:nvSpPr>
          <p:cNvPr id="10" name="Dia számának helye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27F5F56B-BA5B-4F17-B8EA-FC15DFFD0A52}" type="slidenum">
              <a:rPr lang="en-US"/>
              <a:pPr/>
              <a:t>12</a:t>
            </a:fld>
            <a:endParaRPr lang="en-US"/>
          </a:p>
        </p:txBody>
      </p:sp>
      <p:sp>
        <p:nvSpPr>
          <p:cNvPr id="1741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700808"/>
            <a:ext cx="7772400" cy="3456384"/>
          </a:xfrm>
        </p:spPr>
        <p:txBody>
          <a:bodyPr>
            <a:normAutofit fontScale="70000" lnSpcReduction="20000"/>
          </a:bodyPr>
          <a:lstStyle/>
          <a:p>
            <a:pPr marL="6350" indent="355600" eaLnBrk="1" fontAlgn="auto" hangingPunct="1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hu-HU" sz="2800" dirty="0" smtClean="0">
                <a:latin typeface="+mj-lt"/>
              </a:rPr>
              <a:t>Jó vagy rossz céltól függetlenül a </a:t>
            </a:r>
            <a:r>
              <a:rPr lang="hu-HU" sz="2800" dirty="0" err="1" smtClean="0">
                <a:latin typeface="+mj-lt"/>
              </a:rPr>
              <a:t>hackelés</a:t>
            </a:r>
            <a:r>
              <a:rPr lang="hu-HU" sz="2800" dirty="0" smtClean="0">
                <a:latin typeface="+mj-lt"/>
              </a:rPr>
              <a:t> lényege ugyanaz:</a:t>
            </a:r>
          </a:p>
          <a:p>
            <a:pPr marL="6350" indent="355600" eaLnBrk="1" fontAlgn="auto" hangingPunct="1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hu-HU" sz="2800" dirty="0" smtClean="0">
                <a:latin typeface="+mj-lt"/>
              </a:rPr>
              <a:t>Speciális szaktudással, eszközökkel és technikákkal az informatikai </a:t>
            </a:r>
            <a:r>
              <a:rPr lang="hu-HU" sz="2800" b="1" dirty="0" smtClean="0">
                <a:latin typeface="+mj-lt"/>
              </a:rPr>
              <a:t>védelmi kontrollok kijátszása</a:t>
            </a:r>
            <a:r>
              <a:rPr lang="hu-HU" sz="2800" dirty="0" smtClean="0">
                <a:latin typeface="+mj-lt"/>
              </a:rPr>
              <a:t> és betörés a rendszerekbe.</a:t>
            </a:r>
          </a:p>
          <a:p>
            <a:pPr marL="6350" indent="355600" eaLnBrk="1" fontAlgn="auto" hangingPunct="1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hu-HU" sz="2800" dirty="0" smtClean="0">
                <a:latin typeface="+mj-lt"/>
              </a:rPr>
              <a:t>Sokszor a </a:t>
            </a:r>
            <a:r>
              <a:rPr lang="hu-HU" sz="2800" dirty="0" err="1" smtClean="0">
                <a:latin typeface="+mj-lt"/>
              </a:rPr>
              <a:t>hackelés</a:t>
            </a:r>
            <a:r>
              <a:rPr lang="hu-HU" sz="2800" dirty="0" smtClean="0">
                <a:latin typeface="+mj-lt"/>
              </a:rPr>
              <a:t> sikere azon múlik, hogy a rendszerek nem csak úgy viselkednek, működnek, ahogy azt a tervezőjük gondolta.</a:t>
            </a:r>
          </a:p>
          <a:p>
            <a:pPr marL="6350" indent="355600" eaLnBrk="1" fontAlgn="auto" hangingPunct="1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defRPr/>
            </a:pPr>
            <a:r>
              <a:rPr lang="hu-HU" sz="2000" b="1" dirty="0" smtClean="0">
                <a:latin typeface="+mj-lt"/>
              </a:rPr>
              <a:t>,,</a:t>
            </a:r>
            <a:r>
              <a:rPr lang="hu-HU" sz="2000" b="1" dirty="0" err="1" smtClean="0">
                <a:latin typeface="+mj-lt"/>
              </a:rPr>
              <a:t>Hackers</a:t>
            </a:r>
            <a:r>
              <a:rPr lang="hu-HU" sz="2000" b="1" dirty="0" smtClean="0">
                <a:latin typeface="+mj-lt"/>
              </a:rPr>
              <a:t> </a:t>
            </a:r>
            <a:r>
              <a:rPr lang="hu-HU" sz="2000" b="1" dirty="0" err="1" smtClean="0">
                <a:latin typeface="+mj-lt"/>
              </a:rPr>
              <a:t>do</a:t>
            </a:r>
            <a:r>
              <a:rPr lang="hu-HU" sz="2000" b="1" dirty="0" smtClean="0">
                <a:latin typeface="+mj-lt"/>
              </a:rPr>
              <a:t> </a:t>
            </a:r>
            <a:r>
              <a:rPr lang="hu-HU" sz="2000" b="1" dirty="0" err="1" smtClean="0">
                <a:latin typeface="+mj-lt"/>
              </a:rPr>
              <a:t>things</a:t>
            </a:r>
            <a:r>
              <a:rPr lang="hu-HU" sz="2000" b="1" dirty="0" smtClean="0">
                <a:latin typeface="+mj-lt"/>
              </a:rPr>
              <a:t>, </a:t>
            </a:r>
            <a:r>
              <a:rPr lang="hu-HU" sz="2000" b="1" dirty="0" err="1" smtClean="0">
                <a:latin typeface="+mj-lt"/>
              </a:rPr>
              <a:t>you</a:t>
            </a:r>
            <a:r>
              <a:rPr lang="hu-HU" sz="2000" b="1" dirty="0" smtClean="0">
                <a:latin typeface="+mj-lt"/>
              </a:rPr>
              <a:t> </a:t>
            </a:r>
            <a:r>
              <a:rPr lang="hu-HU" sz="2000" b="1" dirty="0" err="1" smtClean="0">
                <a:latin typeface="+mj-lt"/>
              </a:rPr>
              <a:t>don’t</a:t>
            </a:r>
            <a:r>
              <a:rPr lang="hu-HU" sz="2000" b="1" dirty="0" smtClean="0">
                <a:latin typeface="+mj-lt"/>
              </a:rPr>
              <a:t> </a:t>
            </a:r>
            <a:r>
              <a:rPr lang="hu-HU" sz="2000" b="1" dirty="0" err="1" smtClean="0">
                <a:latin typeface="+mj-lt"/>
              </a:rPr>
              <a:t>expect</a:t>
            </a:r>
            <a:r>
              <a:rPr lang="hu-HU" sz="2000" b="1" dirty="0" smtClean="0">
                <a:latin typeface="+mj-lt"/>
              </a:rPr>
              <a:t> </a:t>
            </a:r>
            <a:r>
              <a:rPr lang="hu-HU" sz="2000" b="1" dirty="0" err="1" smtClean="0">
                <a:latin typeface="+mj-lt"/>
              </a:rPr>
              <a:t>to</a:t>
            </a:r>
            <a:r>
              <a:rPr lang="hu-HU" sz="2000" b="1" dirty="0" smtClean="0">
                <a:latin typeface="+mj-lt"/>
              </a:rPr>
              <a:t> </a:t>
            </a:r>
            <a:r>
              <a:rPr lang="hu-HU" sz="2000" b="1" dirty="0" err="1" smtClean="0">
                <a:latin typeface="+mj-lt"/>
              </a:rPr>
              <a:t>do</a:t>
            </a:r>
            <a:r>
              <a:rPr lang="hu-HU" sz="2000" b="1" dirty="0" smtClean="0">
                <a:latin typeface="+mj-lt"/>
              </a:rPr>
              <a:t>!”</a:t>
            </a:r>
            <a:br>
              <a:rPr lang="hu-HU" sz="2000" b="1" dirty="0" smtClean="0">
                <a:latin typeface="+mj-lt"/>
              </a:rPr>
            </a:br>
            <a:r>
              <a:rPr lang="hu-HU" sz="2000" dirty="0" smtClean="0">
                <a:latin typeface="+mj-lt"/>
              </a:rPr>
              <a:t>(A hackerek olyan dolgokat tesznek, melyekre ön nem számít.)</a:t>
            </a:r>
          </a:p>
        </p:txBody>
      </p:sp>
      <p:sp>
        <p:nvSpPr>
          <p:cNvPr id="11" name="Élőláb hely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u-HU" sz="1200" dirty="0" smtClean="0"/>
              <a:t>Szoftverbiztonság alapjai – 2. előadás – Támadók és támadások, etikus </a:t>
            </a:r>
            <a:r>
              <a:rPr lang="hu-HU" sz="1200" dirty="0" err="1" smtClean="0"/>
              <a:t>hackelés</a:t>
            </a:r>
            <a:endParaRPr lang="hu-HU" sz="1200" dirty="0" smtClean="0"/>
          </a:p>
        </p:txBody>
      </p:sp>
      <p:sp>
        <p:nvSpPr>
          <p:cNvPr id="9221" name="Szövegdoboz 5"/>
          <p:cNvSpPr txBox="1">
            <a:spLocks noChangeArrowheads="1"/>
          </p:cNvSpPr>
          <p:nvPr/>
        </p:nvSpPr>
        <p:spPr bwMode="auto">
          <a:xfrm>
            <a:off x="1763688" y="5301307"/>
            <a:ext cx="1871663" cy="647700"/>
          </a:xfrm>
          <a:prstGeom prst="rect">
            <a:avLst/>
          </a:prstGeom>
          <a:solidFill>
            <a:srgbClr val="FFFF66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dirty="0"/>
              <a:t>Nem működik jelszó nélkül.</a:t>
            </a:r>
          </a:p>
        </p:txBody>
      </p:sp>
      <p:sp>
        <p:nvSpPr>
          <p:cNvPr id="9222" name="Szövegdoboz 6"/>
          <p:cNvSpPr txBox="1">
            <a:spLocks noChangeArrowheads="1"/>
          </p:cNvSpPr>
          <p:nvPr/>
        </p:nvSpPr>
        <p:spPr bwMode="auto">
          <a:xfrm>
            <a:off x="5219700" y="5301208"/>
            <a:ext cx="1873250" cy="646113"/>
          </a:xfrm>
          <a:prstGeom prst="rect">
            <a:avLst/>
          </a:prstGeom>
          <a:solidFill>
            <a:srgbClr val="FFFF66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dirty="0"/>
              <a:t>Működik az, csak máshogy!!!</a:t>
            </a:r>
          </a:p>
        </p:txBody>
      </p:sp>
      <p:sp>
        <p:nvSpPr>
          <p:cNvPr id="8" name="Jobbra nyíl 7"/>
          <p:cNvSpPr/>
          <p:nvPr/>
        </p:nvSpPr>
        <p:spPr>
          <a:xfrm>
            <a:off x="3923928" y="5373315"/>
            <a:ext cx="977900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 hackerek megkülönböztetése I.</a:t>
            </a:r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27F5F56B-BA5B-4F17-B8EA-FC15DFFD0A52}" type="slidenum">
              <a:rPr lang="en-US"/>
              <a:pPr/>
              <a:t>13</a:t>
            </a:fld>
            <a:endParaRPr lang="en-US"/>
          </a:p>
        </p:txBody>
      </p:sp>
      <p:sp>
        <p:nvSpPr>
          <p:cNvPr id="1024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hu-HU" b="1" dirty="0" smtClean="0"/>
              <a:t>White hat: </a:t>
            </a:r>
            <a:r>
              <a:rPr lang="hu-HU" dirty="0" smtClean="0"/>
              <a:t>az etikus hackerek, biztonsági szakemberek.</a:t>
            </a:r>
          </a:p>
          <a:p>
            <a:pPr>
              <a:lnSpc>
                <a:spcPct val="120000"/>
              </a:lnSpc>
            </a:pPr>
            <a:r>
              <a:rPr lang="hu-HU" b="1" dirty="0" smtClean="0"/>
              <a:t>Black hat: </a:t>
            </a:r>
            <a:r>
              <a:rPr lang="hu-HU" dirty="0" smtClean="0"/>
              <a:t>a bűnözők, pl. ipari kémek, terroristák.</a:t>
            </a:r>
          </a:p>
          <a:p>
            <a:pPr>
              <a:lnSpc>
                <a:spcPct val="120000"/>
              </a:lnSpc>
            </a:pPr>
            <a:r>
              <a:rPr lang="hu-HU" b="1" dirty="0" smtClean="0"/>
              <a:t>Gray hat: </a:t>
            </a:r>
            <a:r>
              <a:rPr lang="hu-HU" dirty="0" smtClean="0"/>
              <a:t>kíváncsiságból, vagy tehetségük elismeréséért </a:t>
            </a:r>
            <a:r>
              <a:rPr lang="hu-HU" dirty="0" err="1" smtClean="0"/>
              <a:t>hackelők</a:t>
            </a:r>
            <a:r>
              <a:rPr lang="hu-HU" dirty="0" smtClean="0"/>
              <a:t>, nem élnek vissza a hibákkal, a gyártókat/üzemeltetőket értesítik, de nincs megbízásuk, esetenként pénzt kérnek a javításokért.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u-HU" sz="1200" dirty="0" smtClean="0"/>
              <a:t>Szoftverbiztonság alapjai – 2. előadás – Támadók és támadások, etikus </a:t>
            </a:r>
            <a:r>
              <a:rPr lang="hu-HU" sz="1200" dirty="0" err="1" smtClean="0"/>
              <a:t>hackelés</a:t>
            </a:r>
            <a:endParaRPr lang="hu-HU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 hackerek megkülönböztetése II.</a:t>
            </a:r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27F5F56B-BA5B-4F17-B8EA-FC15DFFD0A52}" type="slidenum">
              <a:rPr lang="en-US"/>
              <a:pPr/>
              <a:t>14</a:t>
            </a:fld>
            <a:endParaRPr lang="en-US"/>
          </a:p>
        </p:txBody>
      </p:sp>
      <p:sp>
        <p:nvSpPr>
          <p:cNvPr id="1024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hu-HU" b="1" dirty="0" err="1" smtClean="0"/>
              <a:t>Blue</a:t>
            </a:r>
            <a:r>
              <a:rPr lang="hu-HU" b="1" dirty="0" smtClean="0"/>
              <a:t> hat: </a:t>
            </a:r>
            <a:r>
              <a:rPr lang="hu-HU" dirty="0" smtClean="0"/>
              <a:t>a különböző rendszereket még megjelenés előtt tesztelik (</a:t>
            </a:r>
            <a:r>
              <a:rPr lang="hu-HU" dirty="0" err="1" smtClean="0"/>
              <a:t>Blueprint</a:t>
            </a:r>
            <a:r>
              <a:rPr lang="hu-HU" dirty="0" smtClean="0"/>
              <a:t> testing).</a:t>
            </a:r>
          </a:p>
          <a:p>
            <a:pPr>
              <a:lnSpc>
                <a:spcPct val="120000"/>
              </a:lnSpc>
            </a:pPr>
            <a:r>
              <a:rPr lang="hu-HU" b="1" dirty="0" smtClean="0"/>
              <a:t>Script </a:t>
            </a:r>
            <a:r>
              <a:rPr lang="hu-HU" b="1" dirty="0" err="1" smtClean="0"/>
              <a:t>kiddies</a:t>
            </a:r>
            <a:r>
              <a:rPr lang="hu-HU" b="1" dirty="0" smtClean="0"/>
              <a:t>: </a:t>
            </a:r>
            <a:r>
              <a:rPr lang="hu-HU" dirty="0" smtClean="0"/>
              <a:t>csak mások kész eszközeivel </a:t>
            </a:r>
            <a:r>
              <a:rPr lang="hu-HU" dirty="0" err="1" smtClean="0"/>
              <a:t>hackelnek</a:t>
            </a:r>
            <a:r>
              <a:rPr lang="hu-HU" dirty="0" smtClean="0"/>
              <a:t>, anélkül, hogy értenék őket, az igazi hackerek áltatában</a:t>
            </a:r>
            <a:br>
              <a:rPr lang="hu-HU" dirty="0" smtClean="0"/>
            </a:br>
            <a:r>
              <a:rPr lang="hu-HU" dirty="0" smtClean="0"/>
              <a:t>lenézik őket.</a:t>
            </a:r>
          </a:p>
          <a:p>
            <a:pPr marL="274320" lvl="1" indent="-274320">
              <a:lnSpc>
                <a:spcPct val="12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hu-HU" dirty="0" smtClean="0"/>
              <a:t>MÁS megközelítés: </a:t>
            </a:r>
            <a:r>
              <a:rPr lang="hu-HU" b="1" dirty="0" smtClean="0"/>
              <a:t>Hacker</a:t>
            </a:r>
            <a:r>
              <a:rPr lang="hu-HU" dirty="0" smtClean="0"/>
              <a:t> (</a:t>
            </a:r>
            <a:r>
              <a:rPr lang="hu-HU" dirty="0" err="1" smtClean="0"/>
              <a:t>white</a:t>
            </a:r>
            <a:r>
              <a:rPr lang="hu-HU" dirty="0" smtClean="0"/>
              <a:t> hat) </a:t>
            </a:r>
            <a:r>
              <a:rPr lang="hu-HU" dirty="0" smtClean="0">
                <a:cs typeface="Times New Roman" pitchFamily="18" charset="0"/>
              </a:rPr>
              <a:t>↔ </a:t>
            </a:r>
            <a:r>
              <a:rPr lang="hu-HU" b="1" dirty="0" err="1" smtClean="0"/>
              <a:t>Cracker</a:t>
            </a:r>
            <a:r>
              <a:rPr lang="hu-HU" dirty="0" smtClean="0"/>
              <a:t> (</a:t>
            </a:r>
            <a:r>
              <a:rPr lang="hu-HU" dirty="0" err="1" smtClean="0"/>
              <a:t>black</a:t>
            </a:r>
            <a:r>
              <a:rPr lang="hu-HU" dirty="0" smtClean="0"/>
              <a:t>  </a:t>
            </a:r>
            <a:r>
              <a:rPr lang="hu-HU" dirty="0" err="1" smtClean="0"/>
              <a:t>hat</a:t>
            </a:r>
            <a:r>
              <a:rPr lang="hu-HU" dirty="0" smtClean="0"/>
              <a:t>).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u-HU" sz="1200" dirty="0" smtClean="0"/>
              <a:t>Szoftverbiztonság alapjai – 2. előadás – Támadók és támadások, etikus </a:t>
            </a:r>
            <a:r>
              <a:rPr lang="hu-HU" sz="1200" dirty="0" err="1" smtClean="0"/>
              <a:t>hackelés</a:t>
            </a:r>
            <a:endParaRPr lang="hu-HU" sz="1200" dirty="0" smtClean="0"/>
          </a:p>
        </p:txBody>
      </p:sp>
    </p:spTree>
    <p:extLst>
      <p:ext uri="{BB962C8B-B14F-4D97-AF65-F5344CB8AC3E}">
        <p14:creationId xmlns:p14="http://schemas.microsoft.com/office/powerpoint/2010/main" val="391603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Etikus </a:t>
            </a:r>
            <a:r>
              <a:rPr lang="hu-HU" dirty="0" err="1" smtClean="0"/>
              <a:t>hackelés</a:t>
            </a:r>
            <a:endParaRPr lang="hu-HU" dirty="0" smtClean="0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27F5F56B-BA5B-4F17-B8EA-FC15DFFD0A52}" type="slidenum">
              <a:rPr lang="en-US"/>
              <a:pPr/>
              <a:t>15</a:t>
            </a:fld>
            <a:endParaRPr lang="en-US"/>
          </a:p>
        </p:txBody>
      </p:sp>
      <p:sp>
        <p:nvSpPr>
          <p:cNvPr id="11267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lvl="1" indent="269875"/>
            <a:r>
              <a:rPr lang="hu-HU" dirty="0">
                <a:solidFill>
                  <a:schemeClr val="tx2"/>
                </a:solidFill>
              </a:rPr>
              <a:t>Mitől etikus egy </a:t>
            </a:r>
            <a:r>
              <a:rPr lang="hu-HU" dirty="0" smtClean="0">
                <a:solidFill>
                  <a:schemeClr val="tx2"/>
                </a:solidFill>
              </a:rPr>
              <a:t>hacker? - </a:t>
            </a:r>
            <a:r>
              <a:rPr lang="hu-HU" dirty="0" smtClean="0">
                <a:latin typeface="+mj-lt"/>
              </a:rPr>
              <a:t>Ez nem erkölcsi kérdés:</a:t>
            </a:r>
          </a:p>
          <a:p>
            <a:pPr marL="0" lvl="1" indent="269875" eaLnBrk="1" hangingPunct="1"/>
            <a:r>
              <a:rPr lang="hu-HU" dirty="0" smtClean="0">
                <a:latin typeface="+mj-lt"/>
              </a:rPr>
              <a:t>Akinek az általa tesztelt rendszerek feltörésére az üzemeltetőtől </a:t>
            </a:r>
            <a:r>
              <a:rPr lang="hu-HU" b="1" dirty="0" smtClean="0">
                <a:latin typeface="+mj-lt"/>
              </a:rPr>
              <a:t>írásos megbízása van.</a:t>
            </a:r>
            <a:endParaRPr lang="hu-HU" dirty="0" smtClean="0">
              <a:latin typeface="+mj-lt"/>
            </a:endParaRPr>
          </a:p>
          <a:p>
            <a:pPr marL="0" lvl="1" indent="269875" eaLnBrk="1" hangingPunct="1"/>
            <a:r>
              <a:rPr lang="hu-HU" dirty="0" smtClean="0">
                <a:latin typeface="+mj-lt"/>
              </a:rPr>
              <a:t>Az a célja, hogy a </a:t>
            </a:r>
            <a:r>
              <a:rPr lang="hu-HU" b="1" dirty="0" smtClean="0">
                <a:latin typeface="+mj-lt"/>
              </a:rPr>
              <a:t>bűnözők gondolkodásmódját követve</a:t>
            </a:r>
            <a:r>
              <a:rPr lang="hu-HU" dirty="0" smtClean="0">
                <a:latin typeface="+mj-lt"/>
              </a:rPr>
              <a:t>, és eszközeit használva vizsgálja a sérülékenységeket.</a:t>
            </a:r>
          </a:p>
          <a:p>
            <a:pPr marL="0" lvl="1" indent="269875"/>
            <a:r>
              <a:rPr lang="hu-HU" dirty="0"/>
              <a:t>Így számos kockázat jól felmérhető. </a:t>
            </a:r>
          </a:p>
          <a:p>
            <a:pPr marL="0" lvl="1" indent="269875" eaLnBrk="1" hangingPunct="1"/>
            <a:r>
              <a:rPr lang="hu-HU" dirty="0" smtClean="0">
                <a:latin typeface="+mj-lt"/>
              </a:rPr>
              <a:t>Az etikus hacker mindig </a:t>
            </a:r>
            <a:r>
              <a:rPr lang="hu-HU" b="1" dirty="0" smtClean="0">
                <a:latin typeface="+mj-lt"/>
              </a:rPr>
              <a:t>dokumentálja cselekedeteit</a:t>
            </a:r>
            <a:r>
              <a:rPr lang="hu-HU" dirty="0" smtClean="0">
                <a:latin typeface="+mj-lt"/>
              </a:rPr>
              <a:t>: a támadás minden egyes lépését és jellemzőit.</a:t>
            </a:r>
          </a:p>
          <a:p>
            <a:pPr marL="0" lvl="1" indent="269875" eaLnBrk="1" hangingPunct="1"/>
            <a:r>
              <a:rPr lang="hu-HU" dirty="0" smtClean="0">
                <a:latin typeface="+mj-lt"/>
              </a:rPr>
              <a:t>Maximálisan tiszteletben tartja megbízója érdekeit, pl. titoktartás, a rendszer-kiesések elkerülése, stb.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u-HU" sz="1200" dirty="0" smtClean="0"/>
              <a:t>Szoftverbiztonság alapjai – 2. előadás – Támadók és támadások, etikus </a:t>
            </a:r>
            <a:r>
              <a:rPr lang="hu-HU" sz="1200" dirty="0" err="1" smtClean="0"/>
              <a:t>hackelés</a:t>
            </a:r>
            <a:endParaRPr lang="hu-HU" sz="12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04056" y="323131"/>
            <a:ext cx="7772400" cy="994122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lvl="0" fontAlgn="auto">
              <a:spcAft>
                <a:spcPts val="0"/>
              </a:spcAft>
            </a:pPr>
            <a:endParaRPr kumimoji="0" lang="hu-HU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De honnan jön az elnevezés?</a:t>
            </a:r>
          </a:p>
        </p:txBody>
      </p:sp>
      <p:sp>
        <p:nvSpPr>
          <p:cNvPr id="10" name="Dia számának helye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27F5F56B-BA5B-4F17-B8EA-FC15DFFD0A52}" type="slidenum">
              <a:rPr lang="en-US"/>
              <a:pPr/>
              <a:t>16</a:t>
            </a:fld>
            <a:endParaRPr lang="en-US"/>
          </a:p>
        </p:txBody>
      </p:sp>
      <p:pic>
        <p:nvPicPr>
          <p:cNvPr id="12291" name="Tartalom helye 3" descr="cowboys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467100" y="1844824"/>
            <a:ext cx="2667000" cy="2428875"/>
          </a:xfrm>
        </p:spPr>
      </p:pic>
      <p:sp>
        <p:nvSpPr>
          <p:cNvPr id="12" name="Élőláb hely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u-HU" sz="1200" dirty="0" smtClean="0"/>
              <a:t>Szoftverbiztonság alapjai – 2. előadás – Támadók és támadások, etikus </a:t>
            </a:r>
            <a:r>
              <a:rPr lang="hu-HU" sz="1200" dirty="0" err="1" smtClean="0"/>
              <a:t>hackelés</a:t>
            </a:r>
            <a:endParaRPr lang="hu-HU" sz="1200" dirty="0" smtClean="0"/>
          </a:p>
        </p:txBody>
      </p:sp>
      <p:sp>
        <p:nvSpPr>
          <p:cNvPr id="12292" name="Téglalap 4"/>
          <p:cNvSpPr>
            <a:spLocks noChangeArrowheads="1"/>
          </p:cNvSpPr>
          <p:nvPr/>
        </p:nvSpPr>
        <p:spPr bwMode="auto">
          <a:xfrm>
            <a:off x="2728704" y="4581128"/>
            <a:ext cx="3715504" cy="446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‘The Last Stand’</a:t>
            </a:r>
            <a:r>
              <a:rPr lang="hu-HU" dirty="0"/>
              <a:t> </a:t>
            </a:r>
            <a:r>
              <a:rPr lang="hu-HU" dirty="0" smtClean="0"/>
              <a:t>westernfilm </a:t>
            </a:r>
            <a:r>
              <a:rPr lang="hu-HU" dirty="0"/>
              <a:t>1938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12293" name="Szövegdoboz 5"/>
          <p:cNvSpPr txBox="1">
            <a:spLocks noChangeArrowheads="1"/>
          </p:cNvSpPr>
          <p:nvPr/>
        </p:nvSpPr>
        <p:spPr bwMode="auto">
          <a:xfrm>
            <a:off x="1547738" y="2303165"/>
            <a:ext cx="1223466" cy="646331"/>
          </a:xfrm>
          <a:prstGeom prst="rect">
            <a:avLst/>
          </a:prstGeom>
          <a:solidFill>
            <a:srgbClr val="FFFF66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hu-HU" dirty="0" smtClean="0"/>
              <a:t>jófiú</a:t>
            </a:r>
            <a:br>
              <a:rPr lang="hu-HU" dirty="0" smtClean="0"/>
            </a:br>
            <a:r>
              <a:rPr lang="hu-HU" dirty="0" err="1" smtClean="0"/>
              <a:t>white</a:t>
            </a:r>
            <a:r>
              <a:rPr lang="hu-HU" dirty="0" smtClean="0"/>
              <a:t> hat</a:t>
            </a:r>
            <a:endParaRPr lang="hu-HU" dirty="0"/>
          </a:p>
        </p:txBody>
      </p:sp>
      <p:sp>
        <p:nvSpPr>
          <p:cNvPr id="12294" name="Szövegdoboz 6"/>
          <p:cNvSpPr txBox="1">
            <a:spLocks noChangeArrowheads="1"/>
          </p:cNvSpPr>
          <p:nvPr/>
        </p:nvSpPr>
        <p:spPr bwMode="auto">
          <a:xfrm>
            <a:off x="6516364" y="2924944"/>
            <a:ext cx="1151980" cy="646331"/>
          </a:xfrm>
          <a:prstGeom prst="rect">
            <a:avLst/>
          </a:prstGeom>
          <a:solidFill>
            <a:srgbClr val="FFFF66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hu-HU" dirty="0" smtClean="0"/>
              <a:t>rosszfiú</a:t>
            </a:r>
          </a:p>
          <a:p>
            <a:r>
              <a:rPr lang="hu-HU" dirty="0" err="1" smtClean="0"/>
              <a:t>black</a:t>
            </a:r>
            <a:r>
              <a:rPr lang="hu-HU" dirty="0" smtClean="0"/>
              <a:t> hat</a:t>
            </a:r>
            <a:endParaRPr lang="hu-HU" dirty="0"/>
          </a:p>
        </p:txBody>
      </p:sp>
      <p:cxnSp>
        <p:nvCxnSpPr>
          <p:cNvPr id="9" name="Egyenes összekötő 8"/>
          <p:cNvCxnSpPr>
            <a:endCxn id="12294" idx="1"/>
          </p:cNvCxnSpPr>
          <p:nvPr/>
        </p:nvCxnSpPr>
        <p:spPr>
          <a:xfrm>
            <a:off x="5724202" y="3142434"/>
            <a:ext cx="792162" cy="105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 flipV="1">
            <a:off x="2771874" y="2015133"/>
            <a:ext cx="1512888" cy="610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7" name="Szövegdoboz 11"/>
          <p:cNvSpPr txBox="1">
            <a:spLocks noChangeArrowheads="1"/>
          </p:cNvSpPr>
          <p:nvPr/>
        </p:nvSpPr>
        <p:spPr bwMode="auto">
          <a:xfrm>
            <a:off x="611560" y="5157192"/>
            <a:ext cx="7992988" cy="85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u-HU" sz="2000" dirty="0" smtClean="0"/>
              <a:t>Így mindenki első pillantásra látta, hogy kinek kell szurkolni.</a:t>
            </a:r>
          </a:p>
          <a:p>
            <a:r>
              <a:rPr lang="hu-HU" sz="2000" dirty="0" smtClean="0"/>
              <a:t>Hackereknél </a:t>
            </a:r>
            <a:r>
              <a:rPr lang="hu-HU" sz="2000" dirty="0"/>
              <a:t>is: </a:t>
            </a:r>
            <a:r>
              <a:rPr lang="hu-HU" sz="2000" b="1" dirty="0"/>
              <a:t>V</a:t>
            </a:r>
            <a:r>
              <a:rPr lang="hu-HU" sz="2000" b="1" dirty="0" smtClean="0"/>
              <a:t>an megbízásod </a:t>
            </a:r>
            <a:r>
              <a:rPr lang="hu-HU" sz="2000" b="1" dirty="0"/>
              <a:t>vagy sem?</a:t>
            </a:r>
            <a:r>
              <a:rPr lang="hu-HU" sz="2000" dirty="0"/>
              <a:t> Ez ilyen egyszerű.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ím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994122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Mi a baj a </a:t>
            </a:r>
            <a:r>
              <a:rPr lang="hu-HU" dirty="0" err="1" smtClean="0"/>
              <a:t>gray</a:t>
            </a:r>
            <a:r>
              <a:rPr lang="hu-HU" dirty="0" smtClean="0"/>
              <a:t> hat kategóriával? I.</a:t>
            </a:r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27F5F56B-BA5B-4F17-B8EA-FC15DFFD0A52}" type="slidenum">
              <a:rPr lang="en-US"/>
              <a:pPr/>
              <a:t>17</a:t>
            </a:fld>
            <a:endParaRPr lang="en-US"/>
          </a:p>
        </p:txBody>
      </p:sp>
      <p:sp>
        <p:nvSpPr>
          <p:cNvPr id="13315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hu-HU" b="1" dirty="0" smtClean="0"/>
              <a:t>A kalapod színét igazából nem te mondod meg.</a:t>
            </a:r>
          </a:p>
          <a:p>
            <a:pPr>
              <a:lnSpc>
                <a:spcPct val="120000"/>
              </a:lnSpc>
            </a:pPr>
            <a:r>
              <a:rPr lang="hu-HU" dirty="0" smtClean="0"/>
              <a:t>Ha egy rendszer a „tesztelésed” alatt összeomlik, utólag hiába magyarázod, hogy csak ,,jót akartál”.</a:t>
            </a:r>
          </a:p>
          <a:p>
            <a:pPr>
              <a:lnSpc>
                <a:spcPct val="120000"/>
              </a:lnSpc>
            </a:pPr>
            <a:r>
              <a:rPr lang="hu-HU" dirty="0" smtClean="0"/>
              <a:t>Igen, több </a:t>
            </a:r>
            <a:r>
              <a:rPr lang="hu-HU" dirty="0" err="1" smtClean="0"/>
              <a:t>gray</a:t>
            </a:r>
            <a:r>
              <a:rPr lang="hu-HU" dirty="0" smtClean="0"/>
              <a:t>/back hat hackerből lett később híres biztonsági szakember (Néhány évet azért rendszerint ültek ők is börtönben…).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u-HU" sz="1200" dirty="0" smtClean="0"/>
              <a:t>Szoftverbiztonság alapjai – 2. előadás – Támadók és támadások, etikus </a:t>
            </a:r>
            <a:r>
              <a:rPr lang="hu-HU" sz="1200" dirty="0" err="1" smtClean="0"/>
              <a:t>hackelés</a:t>
            </a:r>
            <a:endParaRPr lang="hu-HU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ím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994122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Mi a baj a </a:t>
            </a:r>
            <a:r>
              <a:rPr lang="hu-HU" dirty="0" err="1" smtClean="0"/>
              <a:t>gray</a:t>
            </a:r>
            <a:r>
              <a:rPr lang="hu-HU" dirty="0" smtClean="0"/>
              <a:t> hat kategóriával? II.</a:t>
            </a:r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27F5F56B-BA5B-4F17-B8EA-FC15DFFD0A52}" type="slidenum">
              <a:rPr lang="en-US"/>
              <a:pPr/>
              <a:t>18</a:t>
            </a:fld>
            <a:endParaRPr lang="en-US"/>
          </a:p>
        </p:txBody>
      </p:sp>
      <p:sp>
        <p:nvSpPr>
          <p:cNvPr id="13315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hu-HU" dirty="0" smtClean="0"/>
              <a:t>De még többen egyszerűen börtönbe kerültek, anélkül, hogy híressé váltak volna.</a:t>
            </a:r>
          </a:p>
          <a:p>
            <a:pPr>
              <a:lnSpc>
                <a:spcPct val="120000"/>
              </a:lnSpc>
            </a:pPr>
            <a:r>
              <a:rPr lang="hu-HU" b="1" dirty="0" smtClean="0"/>
              <a:t>Soha ne csináljatok illegális </a:t>
            </a:r>
            <a:r>
              <a:rPr lang="hu-HU" b="1" dirty="0" err="1" smtClean="0"/>
              <a:t>pentesztet</a:t>
            </a:r>
            <a:r>
              <a:rPr lang="hu-HU" b="1" dirty="0" smtClean="0"/>
              <a:t>!</a:t>
            </a:r>
          </a:p>
          <a:p>
            <a:pPr>
              <a:lnSpc>
                <a:spcPct val="120000"/>
              </a:lnSpc>
            </a:pPr>
            <a:r>
              <a:rPr lang="hu-HU" dirty="0" smtClean="0"/>
              <a:t>Jóval könnyebb valakit lebuktatni, mint azt sokan gondolnák… </a:t>
            </a:r>
          </a:p>
          <a:p>
            <a:pPr>
              <a:lnSpc>
                <a:spcPct val="120000"/>
              </a:lnSpc>
            </a:pPr>
            <a:r>
              <a:rPr lang="hu-HU" dirty="0" smtClean="0"/>
              <a:t>A ,,nagyoknak” azért vannak eszközeik…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u-HU" sz="1200" dirty="0" smtClean="0"/>
              <a:t>Szoftverbiztonság alapjai – 2. előadás – Támadók és támadások, etikus </a:t>
            </a:r>
            <a:r>
              <a:rPr lang="hu-HU" sz="1200" dirty="0" err="1" smtClean="0"/>
              <a:t>hackelés</a:t>
            </a:r>
            <a:endParaRPr lang="hu-HU" sz="1200" dirty="0" smtClean="0"/>
          </a:p>
        </p:txBody>
      </p:sp>
    </p:spTree>
    <p:extLst>
      <p:ext uri="{BB962C8B-B14F-4D97-AF65-F5344CB8AC3E}">
        <p14:creationId xmlns:p14="http://schemas.microsoft.com/office/powerpoint/2010/main" val="245269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3600" dirty="0" smtClean="0"/>
              <a:t>A </a:t>
            </a:r>
            <a:r>
              <a:rPr lang="hu-HU" sz="3600" dirty="0" err="1" smtClean="0"/>
              <a:t>hackelés</a:t>
            </a:r>
            <a:r>
              <a:rPr lang="hu-HU" sz="3600" dirty="0" smtClean="0"/>
              <a:t> motivációi I.</a:t>
            </a:r>
            <a:endParaRPr lang="en-AU" sz="3600" dirty="0" smtClean="0"/>
          </a:p>
        </p:txBody>
      </p:sp>
      <p:sp>
        <p:nvSpPr>
          <p:cNvPr id="1843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C662B-83C3-44DF-87B4-063CB8EDA179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434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81000" indent="-381000" eaLnBrk="1" hangingPunct="1">
              <a:lnSpc>
                <a:spcPct val="110000"/>
              </a:lnSpc>
              <a:buFont typeface="Wingdings" pitchFamily="2" charset="2"/>
              <a:buAutoNum type="arabicPeriod"/>
            </a:pPr>
            <a:r>
              <a:rPr lang="hu-HU" b="1" dirty="0" smtClean="0"/>
              <a:t>Munka, megbízás:</a:t>
            </a:r>
            <a:r>
              <a:rPr lang="hu-HU" dirty="0" smtClean="0"/>
              <a:t> </a:t>
            </a:r>
            <a:r>
              <a:rPr lang="hu-HU" dirty="0" err="1" smtClean="0"/>
              <a:t>white</a:t>
            </a:r>
            <a:r>
              <a:rPr lang="hu-HU" dirty="0" smtClean="0"/>
              <a:t> hat</a:t>
            </a:r>
          </a:p>
          <a:p>
            <a:pPr marL="381000" indent="-381000">
              <a:lnSpc>
                <a:spcPct val="110000"/>
              </a:lnSpc>
              <a:buFont typeface="Wingdings" pitchFamily="2" charset="2"/>
              <a:buAutoNum type="arabicPeriod"/>
            </a:pPr>
            <a:r>
              <a:rPr lang="hu-HU" b="1" dirty="0" smtClean="0"/>
              <a:t>Kíváncsiság,</a:t>
            </a:r>
            <a:r>
              <a:rPr lang="hu-HU" dirty="0" smtClean="0"/>
              <a:t> </a:t>
            </a:r>
            <a:r>
              <a:rPr lang="hu-HU" b="1" dirty="0" smtClean="0"/>
              <a:t>hobbi, elismerés</a:t>
            </a:r>
            <a:r>
              <a:rPr lang="hu-HU" dirty="0" smtClean="0"/>
              <a:t>:  </a:t>
            </a:r>
            <a:r>
              <a:rPr lang="hu-HU" dirty="0" err="1" smtClean="0"/>
              <a:t>gray</a:t>
            </a:r>
            <a:r>
              <a:rPr lang="hu-HU" dirty="0" smtClean="0"/>
              <a:t> hat</a:t>
            </a:r>
          </a:p>
          <a:p>
            <a:pPr marL="381000" indent="-381000">
              <a:lnSpc>
                <a:spcPct val="110000"/>
              </a:lnSpc>
              <a:buFont typeface="Wingdings" pitchFamily="2" charset="2"/>
              <a:buAutoNum type="arabicPeriod"/>
            </a:pPr>
            <a:r>
              <a:rPr lang="hu-HU" b="1" dirty="0" smtClean="0"/>
              <a:t>Illegális</a:t>
            </a:r>
            <a:r>
              <a:rPr lang="hu-HU" dirty="0" smtClean="0"/>
              <a:t> </a:t>
            </a:r>
            <a:r>
              <a:rPr lang="hu-HU" b="1" dirty="0" smtClean="0"/>
              <a:t>jövedelem</a:t>
            </a:r>
            <a:r>
              <a:rPr lang="hu-HU" dirty="0" smtClean="0"/>
              <a:t>: </a:t>
            </a:r>
            <a:r>
              <a:rPr lang="hu-HU" dirty="0" err="1" smtClean="0"/>
              <a:t>black</a:t>
            </a:r>
            <a:r>
              <a:rPr lang="hu-HU" dirty="0" smtClean="0"/>
              <a:t> hat</a:t>
            </a:r>
          </a:p>
          <a:p>
            <a:pPr marL="381000" indent="-381000">
              <a:lnSpc>
                <a:spcPct val="110000"/>
              </a:lnSpc>
              <a:buFont typeface="Wingdings" pitchFamily="2" charset="2"/>
              <a:buAutoNum type="arabicPeriod"/>
            </a:pPr>
            <a:r>
              <a:rPr lang="hu-HU" b="1" dirty="0" smtClean="0"/>
              <a:t>Legális jövedelem</a:t>
            </a:r>
            <a:r>
              <a:rPr lang="hu-HU" dirty="0" smtClean="0"/>
              <a:t>: </a:t>
            </a:r>
            <a:r>
              <a:rPr lang="hu-HU" dirty="0" err="1" smtClean="0"/>
              <a:t>bounty</a:t>
            </a:r>
            <a:r>
              <a:rPr lang="hu-HU" dirty="0" smtClean="0"/>
              <a:t> </a:t>
            </a:r>
            <a:r>
              <a:rPr lang="hu-HU" dirty="0" err="1" smtClean="0"/>
              <a:t>programs</a:t>
            </a:r>
            <a:endParaRPr lang="hu-HU" dirty="0" smtClean="0"/>
          </a:p>
          <a:p>
            <a:pPr marL="381000" indent="-381000" eaLnBrk="1" hangingPunct="1">
              <a:lnSpc>
                <a:spcPct val="110000"/>
              </a:lnSpc>
              <a:buFont typeface="Wingdings" pitchFamily="2" charset="2"/>
              <a:buAutoNum type="arabicPeriod"/>
            </a:pPr>
            <a:r>
              <a:rPr lang="hu-HU" dirty="0" smtClean="0"/>
              <a:t>Nemzetközi/Ipari/Politikai </a:t>
            </a:r>
            <a:r>
              <a:rPr lang="hu-HU" b="1" dirty="0" smtClean="0"/>
              <a:t>kémkedés</a:t>
            </a:r>
            <a:endParaRPr lang="hu-HU" dirty="0" smtClean="0"/>
          </a:p>
          <a:p>
            <a:pPr marL="655638" lvl="1" indent="-381000" eaLnBrk="1" hangingPunct="1">
              <a:lnSpc>
                <a:spcPct val="110000"/>
              </a:lnSpc>
              <a:buFont typeface="Wingdings 2" pitchFamily="18" charset="2"/>
              <a:buNone/>
            </a:pPr>
            <a:endParaRPr lang="hu-HU" dirty="0" smtClean="0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u-HU" sz="1200" dirty="0" smtClean="0"/>
              <a:t>Szoftverbiztonság alapjai – 2. előadás – Támadók és támadások, etikus </a:t>
            </a:r>
            <a:r>
              <a:rPr lang="hu-HU" sz="1200" dirty="0" err="1" smtClean="0"/>
              <a:t>hackelés</a:t>
            </a:r>
            <a:endParaRPr lang="hu-HU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ctrTitle"/>
          </p:nvPr>
        </p:nvSpPr>
        <p:spPr>
          <a:xfrm>
            <a:off x="457200" y="1988841"/>
            <a:ext cx="8229600" cy="1224136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A sérülékenységek </a:t>
            </a:r>
            <a:br>
              <a:rPr lang="hu-HU" dirty="0" smtClean="0"/>
            </a:br>
            <a:r>
              <a:rPr lang="hu-HU" dirty="0" err="1" smtClean="0"/>
              <a:t>felkutatátásának</a:t>
            </a:r>
            <a:r>
              <a:rPr lang="hu-HU" dirty="0" smtClean="0"/>
              <a:t> módszerei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3600" dirty="0" smtClean="0"/>
              <a:t>A </a:t>
            </a:r>
            <a:r>
              <a:rPr lang="hu-HU" sz="3600" dirty="0" err="1" smtClean="0"/>
              <a:t>hackelés</a:t>
            </a:r>
            <a:r>
              <a:rPr lang="hu-HU" sz="3600" dirty="0" smtClean="0"/>
              <a:t> motivációi II.</a:t>
            </a:r>
            <a:endParaRPr lang="en-AU" sz="3600" dirty="0" smtClean="0"/>
          </a:p>
        </p:txBody>
      </p:sp>
      <p:sp>
        <p:nvSpPr>
          <p:cNvPr id="1843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C662B-83C3-44DF-87B4-063CB8EDA179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434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 eaLnBrk="1" hangingPunct="1">
              <a:lnSpc>
                <a:spcPct val="110000"/>
              </a:lnSpc>
              <a:buFont typeface="+mj-lt"/>
              <a:buAutoNum type="arabicPeriod" startAt="6"/>
            </a:pPr>
            <a:r>
              <a:rPr lang="hu-HU" b="1" dirty="0" smtClean="0"/>
              <a:t>Hadviselés </a:t>
            </a:r>
            <a:r>
              <a:rPr lang="hu-HU" dirty="0" smtClean="0"/>
              <a:t>(</a:t>
            </a:r>
            <a:r>
              <a:rPr lang="hu-HU" dirty="0" err="1" smtClean="0"/>
              <a:t>kiberháború</a:t>
            </a:r>
            <a:r>
              <a:rPr lang="hu-HU" dirty="0" smtClean="0"/>
              <a:t>): fizetett vagy önkéntes katonák</a:t>
            </a:r>
          </a:p>
          <a:p>
            <a:pPr marL="381000" indent="-381000" eaLnBrk="1" hangingPunct="1">
              <a:lnSpc>
                <a:spcPct val="110000"/>
              </a:lnSpc>
              <a:buFont typeface="Wingdings" pitchFamily="2" charset="2"/>
              <a:buAutoNum type="arabicPeriod" startAt="6"/>
            </a:pPr>
            <a:r>
              <a:rPr lang="hu-HU" b="1" dirty="0" err="1" smtClean="0"/>
              <a:t>Hacktivizmus</a:t>
            </a:r>
            <a:r>
              <a:rPr lang="hu-HU" b="1" dirty="0" smtClean="0"/>
              <a:t>:</a:t>
            </a:r>
            <a:r>
              <a:rPr lang="hu-HU" dirty="0" smtClean="0"/>
              <a:t> valamilyen csoport vagy mozgalom </a:t>
            </a:r>
          </a:p>
          <a:p>
            <a:pPr marL="655638" lvl="1" indent="-381000" eaLnBrk="1" hangingPunct="1">
              <a:lnSpc>
                <a:spcPct val="110000"/>
              </a:lnSpc>
            </a:pPr>
            <a:r>
              <a:rPr lang="hu-HU" dirty="0" smtClean="0"/>
              <a:t>politikai,</a:t>
            </a:r>
          </a:p>
          <a:p>
            <a:pPr marL="655638" lvl="1" indent="-381000" eaLnBrk="1" hangingPunct="1">
              <a:lnSpc>
                <a:spcPct val="110000"/>
              </a:lnSpc>
            </a:pPr>
            <a:r>
              <a:rPr lang="hu-HU" dirty="0" smtClean="0"/>
              <a:t>vallási,</a:t>
            </a:r>
          </a:p>
          <a:p>
            <a:pPr marL="655638" lvl="1" indent="-381000" eaLnBrk="1" hangingPunct="1">
              <a:lnSpc>
                <a:spcPct val="110000"/>
              </a:lnSpc>
            </a:pPr>
            <a:r>
              <a:rPr lang="hu-HU" dirty="0" smtClean="0"/>
              <a:t>társadalmi</a:t>
            </a:r>
          </a:p>
          <a:p>
            <a:pPr marL="655638" lvl="1" indent="-381000" eaLnBrk="1" hangingPunct="1">
              <a:lnSpc>
                <a:spcPct val="110000"/>
              </a:lnSpc>
              <a:buFont typeface="Wingdings 2" pitchFamily="18" charset="2"/>
              <a:buNone/>
            </a:pPr>
            <a:r>
              <a:rPr lang="hu-HU" dirty="0" smtClean="0"/>
              <a:t>céljainak eléréséért.</a:t>
            </a:r>
          </a:p>
          <a:p>
            <a:pPr marL="514668" indent="-514350">
              <a:lnSpc>
                <a:spcPct val="110000"/>
              </a:lnSpc>
              <a:buFont typeface="+mj-lt"/>
              <a:buAutoNum type="arabicPeriod" startAt="6"/>
            </a:pPr>
            <a:r>
              <a:rPr lang="hu-HU" b="1" dirty="0" smtClean="0"/>
              <a:t>Jótékonyság</a:t>
            </a:r>
            <a:r>
              <a:rPr lang="hu-HU" dirty="0" smtClean="0"/>
              <a:t> – </a:t>
            </a:r>
            <a:r>
              <a:rPr lang="hu-HU" dirty="0" err="1" smtClean="0"/>
              <a:t>Hackers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Charity</a:t>
            </a:r>
            <a:endParaRPr lang="hu-HU" dirty="0" smtClean="0"/>
          </a:p>
          <a:p>
            <a:pPr marL="655638" lvl="1" indent="-381000" eaLnBrk="1" hangingPunct="1">
              <a:lnSpc>
                <a:spcPct val="110000"/>
              </a:lnSpc>
              <a:buFont typeface="Wingdings 2" pitchFamily="18" charset="2"/>
              <a:buNone/>
            </a:pPr>
            <a:endParaRPr lang="hu-HU" dirty="0" smtClean="0"/>
          </a:p>
          <a:p>
            <a:pPr marL="655638" lvl="1" indent="-381000" eaLnBrk="1" hangingPunct="1">
              <a:lnSpc>
                <a:spcPct val="110000"/>
              </a:lnSpc>
              <a:buFont typeface="Wingdings 2" pitchFamily="18" charset="2"/>
              <a:buNone/>
            </a:pPr>
            <a:endParaRPr lang="hu-HU" dirty="0" smtClean="0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u-HU" sz="1200" dirty="0" smtClean="0"/>
              <a:t>Szoftverbiztonság alapjai – 2. előadás – Támadók és támadások, etikus </a:t>
            </a:r>
            <a:r>
              <a:rPr lang="hu-HU" sz="1200" dirty="0" err="1" smtClean="0"/>
              <a:t>hackelés</a:t>
            </a:r>
            <a:endParaRPr lang="hu-HU" sz="1200" dirty="0" smtClean="0"/>
          </a:p>
        </p:txBody>
      </p:sp>
    </p:spTree>
    <p:extLst>
      <p:ext uri="{BB962C8B-B14F-4D97-AF65-F5344CB8AC3E}">
        <p14:creationId xmlns:p14="http://schemas.microsoft.com/office/powerpoint/2010/main" val="198178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 smtClean="0"/>
              <a:t>A </a:t>
            </a:r>
            <a:r>
              <a:rPr lang="hu-HU" sz="3600" dirty="0" err="1" smtClean="0"/>
              <a:t>hackelés</a:t>
            </a:r>
            <a:r>
              <a:rPr lang="hu-HU" sz="3600" dirty="0" smtClean="0"/>
              <a:t> fázisai I. </a:t>
            </a:r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27F5F56B-BA5B-4F17-B8EA-FC15DFFD0A52}" type="slidenum">
              <a:rPr lang="en-US"/>
              <a:pPr/>
              <a:t>21</a:t>
            </a:fld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71500" indent="-571500">
              <a:lnSpc>
                <a:spcPct val="110000"/>
              </a:lnSpc>
              <a:buFont typeface="+mj-lt"/>
              <a:buAutoNum type="romanUcPeriod"/>
              <a:defRPr/>
            </a:pPr>
            <a:r>
              <a:rPr lang="hu-HU" b="1" dirty="0" smtClean="0"/>
              <a:t>Előkészítés</a:t>
            </a:r>
            <a:r>
              <a:rPr lang="hu-HU" dirty="0" smtClean="0"/>
              <a:t> (</a:t>
            </a:r>
            <a:r>
              <a:rPr lang="hu-HU" dirty="0" err="1" smtClean="0"/>
              <a:t>Preparation</a:t>
            </a:r>
            <a:r>
              <a:rPr lang="hu-HU" dirty="0" smtClean="0"/>
              <a:t>)</a:t>
            </a:r>
          </a:p>
          <a:p>
            <a:pPr marL="571500" indent="-571500">
              <a:lnSpc>
                <a:spcPct val="110000"/>
              </a:lnSpc>
              <a:buFont typeface="Wingdings 2" pitchFamily="18" charset="2"/>
              <a:buNone/>
              <a:defRPr/>
            </a:pPr>
            <a:r>
              <a:rPr lang="hu-HU" dirty="0" smtClean="0"/>
              <a:t>	Tájékozódás, szerződéskötés, titoktartás, tisztázandók:</a:t>
            </a:r>
          </a:p>
          <a:p>
            <a:pPr marL="846138" lvl="1" indent="-571500">
              <a:lnSpc>
                <a:spcPct val="110000"/>
              </a:lnSpc>
              <a:buNone/>
              <a:defRPr/>
            </a:pPr>
            <a:r>
              <a:rPr lang="hu-HU" dirty="0" smtClean="0"/>
              <a:t>	hatáskör, időkeret, időtartam, támadásfajták (eszközök), előzetes információk, kapcsolattartók.</a:t>
            </a:r>
          </a:p>
          <a:p>
            <a:pPr marL="571500" indent="-571500">
              <a:lnSpc>
                <a:spcPct val="110000"/>
              </a:lnSpc>
              <a:buFont typeface="+mj-lt"/>
              <a:buAutoNum type="romanUcPeriod" startAt="2"/>
              <a:defRPr/>
            </a:pPr>
            <a:r>
              <a:rPr lang="hu-HU" b="1" dirty="0" smtClean="0"/>
              <a:t>Felmérés</a:t>
            </a:r>
            <a:r>
              <a:rPr lang="hu-HU" dirty="0" smtClean="0"/>
              <a:t> (</a:t>
            </a:r>
            <a:r>
              <a:rPr lang="hu-HU" dirty="0" err="1" smtClean="0"/>
              <a:t>Assement</a:t>
            </a:r>
            <a:r>
              <a:rPr lang="hu-HU" dirty="0" smtClean="0"/>
              <a:t>) </a:t>
            </a:r>
            <a:br>
              <a:rPr lang="hu-HU" dirty="0" smtClean="0"/>
            </a:br>
            <a:r>
              <a:rPr lang="hu-HU" dirty="0" smtClean="0"/>
              <a:t>Biztonságértékelési fázis,</a:t>
            </a:r>
          </a:p>
          <a:p>
            <a:pPr marL="1120775" lvl="2" indent="-571500">
              <a:lnSpc>
                <a:spcPct val="110000"/>
              </a:lnSpc>
              <a:buNone/>
              <a:defRPr/>
            </a:pPr>
            <a:r>
              <a:rPr lang="hu-HU" dirty="0" smtClean="0"/>
              <a:t>	ez a szűkebb  értelemben vett </a:t>
            </a:r>
            <a:r>
              <a:rPr lang="hu-HU" dirty="0" err="1" smtClean="0"/>
              <a:t>hackelés</a:t>
            </a:r>
            <a:r>
              <a:rPr lang="hu-HU" dirty="0" smtClean="0"/>
              <a:t>.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u-HU" sz="1200" dirty="0" smtClean="0"/>
              <a:t>Szoftverbiztonság alapjai – 2. előadás – Támadók és támadások, etikus </a:t>
            </a:r>
            <a:r>
              <a:rPr lang="hu-HU" sz="1200" dirty="0" err="1" smtClean="0"/>
              <a:t>hackelés</a:t>
            </a:r>
            <a:endParaRPr lang="hu-HU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 smtClean="0"/>
              <a:t>A </a:t>
            </a:r>
            <a:r>
              <a:rPr lang="hu-HU" sz="3600" dirty="0" err="1" smtClean="0"/>
              <a:t>hackelés</a:t>
            </a:r>
            <a:r>
              <a:rPr lang="hu-HU" sz="3600" dirty="0" smtClean="0"/>
              <a:t> fázisai II. </a:t>
            </a:r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27F5F56B-BA5B-4F17-B8EA-FC15DFFD0A52}" type="slidenum">
              <a:rPr lang="en-US"/>
              <a:pPr/>
              <a:t>22</a:t>
            </a:fld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71500" indent="-571500">
              <a:lnSpc>
                <a:spcPct val="110000"/>
              </a:lnSpc>
              <a:buFont typeface="+mj-lt"/>
              <a:buAutoNum type="romanUcPeriod" startAt="3"/>
              <a:defRPr/>
            </a:pPr>
            <a:r>
              <a:rPr lang="hu-HU" b="1" dirty="0" smtClean="0"/>
              <a:t>Értékelés</a:t>
            </a:r>
            <a:r>
              <a:rPr lang="hu-HU" dirty="0" smtClean="0"/>
              <a:t> (</a:t>
            </a:r>
            <a:r>
              <a:rPr lang="hu-HU" dirty="0" err="1" smtClean="0"/>
              <a:t>Conclusion</a:t>
            </a:r>
            <a:r>
              <a:rPr lang="hu-HU" dirty="0" smtClean="0"/>
              <a:t>)</a:t>
            </a:r>
            <a:br>
              <a:rPr lang="hu-HU" dirty="0" smtClean="0"/>
            </a:br>
            <a:r>
              <a:rPr lang="hu-HU" dirty="0" smtClean="0"/>
              <a:t>Biztonsági jelentés (</a:t>
            </a:r>
            <a:r>
              <a:rPr lang="hu-HU" dirty="0" err="1" smtClean="0"/>
              <a:t>Report</a:t>
            </a:r>
            <a:r>
              <a:rPr lang="hu-HU" dirty="0" smtClean="0"/>
              <a:t>) készítése:</a:t>
            </a:r>
          </a:p>
          <a:p>
            <a:pPr marL="1120775" lvl="2" indent="49213">
              <a:lnSpc>
                <a:spcPct val="110000"/>
              </a:lnSpc>
              <a:defRPr/>
            </a:pPr>
            <a:r>
              <a:rPr lang="hu-HU" dirty="0" smtClean="0"/>
              <a:t>  mit, hogyan tesztelt,</a:t>
            </a:r>
          </a:p>
          <a:p>
            <a:pPr marL="1120775" lvl="2" indent="222250">
              <a:lnSpc>
                <a:spcPct val="110000"/>
              </a:lnSpc>
              <a:defRPr/>
            </a:pPr>
            <a:r>
              <a:rPr lang="hu-HU" dirty="0" smtClean="0"/>
              <a:t>milyen sérülékenységekre bukkant,</a:t>
            </a:r>
          </a:p>
          <a:p>
            <a:pPr marL="1120775" lvl="2" indent="222250">
              <a:lnSpc>
                <a:spcPct val="110000"/>
              </a:lnSpc>
              <a:defRPr/>
            </a:pPr>
            <a:r>
              <a:rPr lang="hu-HU" dirty="0" smtClean="0"/>
              <a:t>a kockázatok értékelése,</a:t>
            </a:r>
          </a:p>
          <a:p>
            <a:pPr marL="1120775" lvl="2" indent="222250">
              <a:lnSpc>
                <a:spcPct val="110000"/>
              </a:lnSpc>
              <a:defRPr/>
            </a:pPr>
            <a:r>
              <a:rPr lang="hu-HU" dirty="0" smtClean="0"/>
              <a:t>javítási javaslatok.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u-HU" sz="1200" dirty="0" smtClean="0"/>
              <a:t>Szoftverbiztonság alapjai – 2. előadás – Támadók és támadások, etikus </a:t>
            </a:r>
            <a:r>
              <a:rPr lang="hu-HU" sz="1200" dirty="0" err="1" smtClean="0"/>
              <a:t>hackelés</a:t>
            </a:r>
            <a:endParaRPr lang="hu-HU" sz="1200" dirty="0" smtClean="0"/>
          </a:p>
        </p:txBody>
      </p:sp>
    </p:spTree>
    <p:extLst>
      <p:ext uri="{BB962C8B-B14F-4D97-AF65-F5344CB8AC3E}">
        <p14:creationId xmlns:p14="http://schemas.microsoft.com/office/powerpoint/2010/main" val="194996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u-HU" sz="3600" dirty="0" smtClean="0"/>
              <a:t>A felmérés 5 lépése</a:t>
            </a:r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27F5F56B-BA5B-4F17-B8EA-FC15DFFD0A52}" type="slidenum">
              <a:rPr lang="en-US"/>
              <a:pPr/>
              <a:t>23</a:t>
            </a:fld>
            <a:endParaRPr lang="en-US"/>
          </a:p>
        </p:txBody>
      </p:sp>
      <p:sp>
        <p:nvSpPr>
          <p:cNvPr id="16387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 eaLnBrk="1" hangingPunct="1">
              <a:buFont typeface="Arial" charset="0"/>
              <a:buAutoNum type="arabicPeriod"/>
            </a:pPr>
            <a:r>
              <a:rPr lang="hu-HU" sz="3200" b="1" dirty="0" smtClean="0"/>
              <a:t>Felderítés (</a:t>
            </a:r>
            <a:r>
              <a:rPr lang="hu-HU" sz="3200" b="1" dirty="0" err="1" smtClean="0"/>
              <a:t>Reconaissance</a:t>
            </a:r>
            <a:r>
              <a:rPr lang="hu-HU" sz="3200" b="1" dirty="0" smtClean="0"/>
              <a:t>) </a:t>
            </a:r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hu-HU" sz="3200" b="1" dirty="0" err="1" smtClean="0"/>
              <a:t>Szkennelés</a:t>
            </a:r>
            <a:r>
              <a:rPr lang="hu-HU" sz="3200" b="1" dirty="0" smtClean="0"/>
              <a:t> (</a:t>
            </a:r>
            <a:r>
              <a:rPr lang="hu-HU" sz="3200" b="1" dirty="0" err="1" smtClean="0"/>
              <a:t>Scanning</a:t>
            </a:r>
            <a:r>
              <a:rPr lang="hu-HU" sz="3200" b="1" dirty="0" smtClean="0"/>
              <a:t> and </a:t>
            </a:r>
            <a:r>
              <a:rPr lang="hu-HU" sz="3200" b="1" dirty="0" err="1" smtClean="0"/>
              <a:t>Enumeration</a:t>
            </a:r>
            <a:r>
              <a:rPr lang="hu-HU" sz="3200" b="1" dirty="0" smtClean="0"/>
              <a:t>)</a:t>
            </a:r>
            <a:endParaRPr lang="hu-HU" sz="3200" dirty="0" smtClean="0"/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hu-HU" sz="3200" b="1" dirty="0" smtClean="0"/>
              <a:t>A hozzáférés megszerzése (</a:t>
            </a:r>
            <a:r>
              <a:rPr lang="hu-HU" sz="3200" b="1" dirty="0" err="1" smtClean="0"/>
              <a:t>Gaining</a:t>
            </a:r>
            <a:r>
              <a:rPr lang="hu-HU" sz="3200" b="1" dirty="0" smtClean="0"/>
              <a:t> </a:t>
            </a:r>
            <a:r>
              <a:rPr lang="hu-HU" sz="3200" b="1" dirty="0" err="1" smtClean="0"/>
              <a:t>access</a:t>
            </a:r>
            <a:r>
              <a:rPr lang="hu-HU" sz="3200" b="1" dirty="0" smtClean="0"/>
              <a:t>)</a:t>
            </a:r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hu-HU" sz="3200" b="1" dirty="0" smtClean="0"/>
              <a:t>A hozzáférés megtartása (</a:t>
            </a:r>
            <a:r>
              <a:rPr lang="hu-HU" sz="3200" b="1" dirty="0" err="1" smtClean="0"/>
              <a:t>Maintaining</a:t>
            </a:r>
            <a:r>
              <a:rPr lang="hu-HU" sz="3200" b="1" dirty="0" smtClean="0"/>
              <a:t> Access)</a:t>
            </a:r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hu-HU" sz="3200" b="1" dirty="0" smtClean="0"/>
              <a:t>A nyomok eltűntetése (</a:t>
            </a:r>
            <a:r>
              <a:rPr lang="hu-HU" sz="3200" b="1" dirty="0" err="1" smtClean="0"/>
              <a:t>Covering</a:t>
            </a:r>
            <a:r>
              <a:rPr lang="hu-HU" sz="3200" b="1" dirty="0" smtClean="0"/>
              <a:t> </a:t>
            </a:r>
            <a:r>
              <a:rPr lang="hu-HU" sz="3200" b="1" dirty="0" err="1" smtClean="0"/>
              <a:t>Tracks</a:t>
            </a:r>
            <a:r>
              <a:rPr lang="hu-HU" sz="3200" b="1" dirty="0" smtClean="0"/>
              <a:t>)</a:t>
            </a:r>
            <a:endParaRPr lang="hu-HU" dirty="0" smtClean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u-HU" sz="1200" dirty="0" smtClean="0"/>
              <a:t>Szoftverbiztonság alapjai – 2. előadás – Támadók és támadások, etikus </a:t>
            </a:r>
            <a:r>
              <a:rPr lang="hu-HU" sz="1200" dirty="0" err="1" smtClean="0"/>
              <a:t>hackelés</a:t>
            </a:r>
            <a:endParaRPr lang="hu-HU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hu-HU" sz="3600" dirty="0" smtClean="0"/>
              <a:t>Felderítés (</a:t>
            </a:r>
            <a:r>
              <a:rPr lang="hu-HU" sz="3600" dirty="0" err="1" smtClean="0"/>
              <a:t>Reconaissance</a:t>
            </a:r>
            <a:r>
              <a:rPr lang="hu-HU" sz="3600" dirty="0" smtClean="0"/>
              <a:t>) I.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27F5F56B-BA5B-4F17-B8EA-FC15DFFD0A52}" type="slidenum">
              <a:rPr lang="en-US"/>
              <a:pPr/>
              <a:t>24</a:t>
            </a:fld>
            <a:endParaRPr lang="en-US"/>
          </a:p>
        </p:txBody>
      </p:sp>
      <p:sp>
        <p:nvSpPr>
          <p:cNvPr id="17411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 eaLnBrk="1" hangingPunct="1"/>
            <a:endParaRPr lang="hu-HU" sz="2400" dirty="0" smtClean="0"/>
          </a:p>
          <a:p>
            <a:pPr marL="514350" indent="-514350" eaLnBrk="1" hangingPunct="1"/>
            <a:r>
              <a:rPr lang="hu-HU" sz="2400" dirty="0" smtClean="0"/>
              <a:t>Információgyűjtés a célpontról (</a:t>
            </a:r>
            <a:r>
              <a:rPr lang="hu-HU" sz="2400" dirty="0" err="1" smtClean="0"/>
              <a:t>Target</a:t>
            </a:r>
            <a:r>
              <a:rPr lang="hu-HU" sz="2400" dirty="0" smtClean="0"/>
              <a:t> of </a:t>
            </a:r>
            <a:r>
              <a:rPr lang="hu-HU" sz="2400" dirty="0" err="1" smtClean="0"/>
              <a:t>Evaluation</a:t>
            </a:r>
            <a:r>
              <a:rPr lang="hu-HU" sz="2400" dirty="0" smtClean="0"/>
              <a:t>, </a:t>
            </a:r>
            <a:r>
              <a:rPr lang="hu-HU" sz="2400" dirty="0" err="1" smtClean="0"/>
              <a:t>ToE</a:t>
            </a:r>
            <a:r>
              <a:rPr lang="hu-HU" sz="2400" dirty="0" smtClean="0"/>
              <a:t>) </a:t>
            </a:r>
            <a:r>
              <a:rPr lang="hu-HU" sz="2400" b="1" dirty="0" smtClean="0"/>
              <a:t>anélkül, hogy hozzáérnénk.</a:t>
            </a:r>
          </a:p>
          <a:p>
            <a:pPr marL="514350" indent="-514350" eaLnBrk="1" hangingPunct="1"/>
            <a:r>
              <a:rPr lang="hu-HU" sz="2400" dirty="0" smtClean="0"/>
              <a:t>Más néven nyomkeresés (</a:t>
            </a:r>
            <a:r>
              <a:rPr lang="hu-HU" sz="2400" dirty="0" err="1" smtClean="0"/>
              <a:t>Footprinting</a:t>
            </a:r>
            <a:r>
              <a:rPr lang="hu-HU" sz="2400" dirty="0" smtClean="0"/>
              <a:t>).</a:t>
            </a:r>
          </a:p>
          <a:p>
            <a:pPr marL="514350" indent="-514350" eaLnBrk="1" hangingPunct="1"/>
            <a:r>
              <a:rPr lang="hu-HU" sz="2400" dirty="0" smtClean="0"/>
              <a:t>Alapvetően fontos, bármennyire is vonzóbb lenne egyből nekiesni…</a:t>
            </a:r>
          </a:p>
          <a:p>
            <a:pPr marL="514350" indent="-514350" eaLnBrk="1" hangingPunct="1"/>
            <a:r>
              <a:rPr lang="hu-HU" sz="2400" dirty="0" smtClean="0"/>
              <a:t>A teljes </a:t>
            </a:r>
            <a:r>
              <a:rPr lang="hu-HU" sz="2400" dirty="0" err="1" smtClean="0"/>
              <a:t>penteszt</a:t>
            </a:r>
            <a:r>
              <a:rPr lang="hu-HU" sz="2400" dirty="0" smtClean="0"/>
              <a:t> </a:t>
            </a:r>
            <a:r>
              <a:rPr lang="hu-HU" sz="2400" b="1" dirty="0" smtClean="0"/>
              <a:t>idejének 90%</a:t>
            </a:r>
            <a:r>
              <a:rPr lang="hu-HU" sz="2400" dirty="0" smtClean="0"/>
              <a:t>-át kiteheti!</a:t>
            </a:r>
          </a:p>
          <a:p>
            <a:pPr marL="514350" indent="-514350" eaLnBrk="1" hangingPunct="1"/>
            <a:r>
              <a:rPr lang="hu-HU" sz="2400" dirty="0" smtClean="0"/>
              <a:t>A bűnözőknek, sajnos, általában bőven van idejük…</a:t>
            </a:r>
          </a:p>
        </p:txBody>
      </p:sp>
      <p:sp>
        <p:nvSpPr>
          <p:cNvPr id="7" name="Élőláb hely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u-HU" sz="1200" dirty="0" smtClean="0"/>
              <a:t>Szoftverbiztonság alapjai – 2. előadás – Támadók és támadások, etikus </a:t>
            </a:r>
            <a:r>
              <a:rPr lang="hu-HU" sz="1200" dirty="0" err="1" smtClean="0"/>
              <a:t>hackelés</a:t>
            </a:r>
            <a:endParaRPr lang="hu-HU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 smtClean="0"/>
              <a:t>Felderítés (</a:t>
            </a:r>
            <a:r>
              <a:rPr lang="hu-HU" sz="3600" dirty="0" err="1" smtClean="0"/>
              <a:t>Reconaissance</a:t>
            </a:r>
            <a:r>
              <a:rPr lang="hu-HU" sz="3600" dirty="0" smtClean="0"/>
              <a:t>) II.</a:t>
            </a:r>
            <a:endParaRPr lang="hu-HU" sz="3600" dirty="0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27F5F56B-BA5B-4F17-B8EA-FC15DFFD0A52}" type="slidenum">
              <a:rPr lang="en-US"/>
              <a:pPr/>
              <a:t>25</a:t>
            </a:fld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CÉL a tesztelt rendszer - általában egy vállalat </a:t>
            </a:r>
            <a:r>
              <a:rPr lang="hu-HU" dirty="0" err="1" smtClean="0"/>
              <a:t>-</a:t>
            </a:r>
            <a:r>
              <a:rPr lang="hu-HU" b="1" dirty="0" err="1" smtClean="0"/>
              <a:t>feltérképezése</a:t>
            </a:r>
            <a:r>
              <a:rPr lang="hu-HU" dirty="0" smtClean="0"/>
              <a:t>, </a:t>
            </a:r>
            <a:r>
              <a:rPr lang="hu-HU" b="1" dirty="0" smtClean="0"/>
              <a:t>működésének megértése.</a:t>
            </a:r>
          </a:p>
          <a:p>
            <a:pPr lvl="1"/>
            <a:r>
              <a:rPr lang="hu-HU" dirty="0" smtClean="0"/>
              <a:t>Még a támadás megkezdése </a:t>
            </a:r>
            <a:r>
              <a:rPr lang="hu-HU" b="1" dirty="0" smtClean="0"/>
              <a:t>előtt</a:t>
            </a:r>
          </a:p>
          <a:p>
            <a:pPr lvl="1"/>
            <a:r>
              <a:rPr lang="hu-HU" dirty="0" smtClean="0"/>
              <a:t>annyi </a:t>
            </a:r>
            <a:r>
              <a:rPr lang="hu-HU" b="1" dirty="0" smtClean="0"/>
              <a:t>releváns információ </a:t>
            </a:r>
            <a:r>
              <a:rPr lang="hu-HU" dirty="0" smtClean="0"/>
              <a:t>összegyűjtése, amennyi csak lehetséges</a:t>
            </a:r>
          </a:p>
          <a:p>
            <a:pPr lvl="1"/>
            <a:r>
              <a:rPr lang="hu-HU" dirty="0"/>
              <a:t>a</a:t>
            </a:r>
            <a:r>
              <a:rPr lang="hu-HU" dirty="0" smtClean="0"/>
              <a:t> feltérképezéshez és a megfelelő támadás kiválasztásához.</a:t>
            </a:r>
          </a:p>
          <a:p>
            <a:pPr lvl="1"/>
            <a:r>
              <a:rPr lang="hu-HU" dirty="0" smtClean="0"/>
              <a:t>Számos adatról a vállalat/személy/rendszer tervezője nem is gondolja, hogy az </a:t>
            </a:r>
            <a:r>
              <a:rPr lang="hu-HU" b="1" dirty="0" smtClean="0"/>
              <a:t>egy hackernek mennyire hasznos lehet</a:t>
            </a:r>
            <a:r>
              <a:rPr lang="hu-HU" dirty="0" smtClean="0"/>
              <a:t>. </a:t>
            </a:r>
          </a:p>
          <a:p>
            <a:pPr lvl="1"/>
            <a:r>
              <a:rPr lang="hu-HU" dirty="0" smtClean="0"/>
              <a:t>Pl.: </a:t>
            </a:r>
            <a:r>
              <a:rPr lang="hu-HU" dirty="0" smtClean="0">
                <a:hlinkClick r:id="rId2"/>
              </a:rPr>
              <a:t>Virág (Gergely Zoltán kisfilmje</a:t>
            </a:r>
            <a:r>
              <a:rPr lang="hu-HU" dirty="0" smtClean="0"/>
              <a:t>) -</a:t>
            </a:r>
            <a:br>
              <a:rPr lang="hu-HU" dirty="0" smtClean="0"/>
            </a:br>
            <a:r>
              <a:rPr lang="hu-HU" dirty="0" smtClean="0"/>
              <a:t> ,,Ne hagyd, hogy mindent tudjanak rólad!”</a:t>
            </a:r>
          </a:p>
          <a:p>
            <a:pPr lvl="1"/>
            <a:endParaRPr lang="hu-HU" dirty="0" smtClean="0"/>
          </a:p>
          <a:p>
            <a:pPr lvl="1"/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u-HU" sz="1200" dirty="0" smtClean="0"/>
              <a:t>Szoftverbiztonság alapjai – 2. előadás – Támadók és támadások, etikus </a:t>
            </a:r>
            <a:r>
              <a:rPr lang="hu-HU" sz="1200" dirty="0" err="1" smtClean="0"/>
              <a:t>hackelés</a:t>
            </a:r>
            <a:endParaRPr lang="hu-HU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 I.</a:t>
            </a:r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27F5F56B-BA5B-4F17-B8EA-FC15DFFD0A52}" type="slidenum">
              <a:rPr lang="en-US"/>
              <a:pPr/>
              <a:t>26</a:t>
            </a:fld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20000"/>
              </a:lnSpc>
            </a:pPr>
            <a:r>
              <a:rPr lang="hu-HU" dirty="0" smtClean="0"/>
              <a:t>A szervezet hivatalos weboldala (korábbi verziók is)</a:t>
            </a:r>
          </a:p>
          <a:p>
            <a:pPr lvl="1">
              <a:lnSpc>
                <a:spcPct val="120000"/>
              </a:lnSpc>
            </a:pPr>
            <a:r>
              <a:rPr lang="hu-HU" dirty="0" smtClean="0"/>
              <a:t>Intranet, extranet (partnerek), </a:t>
            </a:r>
            <a:r>
              <a:rPr lang="hu-HU" dirty="0" err="1" smtClean="0"/>
              <a:t>wireless</a:t>
            </a:r>
            <a:r>
              <a:rPr lang="hu-HU" dirty="0" smtClean="0"/>
              <a:t>, </a:t>
            </a:r>
            <a:r>
              <a:rPr lang="hu-HU" dirty="0" err="1" smtClean="0"/>
              <a:t>private</a:t>
            </a:r>
            <a:r>
              <a:rPr lang="hu-HU" dirty="0" smtClean="0"/>
              <a:t> internet</a:t>
            </a:r>
            <a:br>
              <a:rPr lang="hu-HU" dirty="0" smtClean="0"/>
            </a:br>
            <a:r>
              <a:rPr lang="hu-HU" dirty="0" smtClean="0"/>
              <a:t>elérhetősége, pl. </a:t>
            </a:r>
            <a:r>
              <a:rPr lang="hu-HU" b="1" dirty="0" err="1" smtClean="0"/>
              <a:t>private.</a:t>
            </a:r>
            <a:r>
              <a:rPr lang="hu-HU" dirty="0" err="1" smtClean="0"/>
              <a:t>company-url.com</a:t>
            </a:r>
            <a:endParaRPr lang="hu-HU" dirty="0" smtClean="0"/>
          </a:p>
          <a:p>
            <a:pPr lvl="1">
              <a:lnSpc>
                <a:spcPct val="120000"/>
              </a:lnSpc>
            </a:pPr>
            <a:r>
              <a:rPr lang="hu-HU" dirty="0" err="1" smtClean="0"/>
              <a:t>Social</a:t>
            </a:r>
            <a:r>
              <a:rPr lang="hu-HU" dirty="0" smtClean="0"/>
              <a:t> Media (</a:t>
            </a:r>
            <a:r>
              <a:rPr lang="hu-HU" dirty="0" err="1" smtClean="0"/>
              <a:t>Facebook</a:t>
            </a:r>
            <a:r>
              <a:rPr lang="hu-HU" dirty="0" smtClean="0"/>
              <a:t>, </a:t>
            </a:r>
            <a:r>
              <a:rPr lang="hu-HU" dirty="0" err="1" smtClean="0"/>
              <a:t>Twitter</a:t>
            </a:r>
            <a:r>
              <a:rPr lang="hu-HU" dirty="0" smtClean="0"/>
              <a:t>, stb.)</a:t>
            </a:r>
          </a:p>
          <a:p>
            <a:pPr lvl="1">
              <a:lnSpc>
                <a:spcPct val="120000"/>
              </a:lnSpc>
            </a:pPr>
            <a:r>
              <a:rPr lang="hu-HU" dirty="0" smtClean="0"/>
              <a:t>Fórumok (pl. </a:t>
            </a:r>
            <a:r>
              <a:rPr lang="hu-HU" dirty="0" err="1" smtClean="0"/>
              <a:t>Support</a:t>
            </a:r>
            <a:r>
              <a:rPr lang="hu-HU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hu-HU" dirty="0" smtClean="0"/>
              <a:t>Hírek, újságok, bejelentések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u-HU" sz="1200" dirty="0" smtClean="0"/>
              <a:t>Szoftverbiztonság alapjai – 2. előadás – Támadók és támadások, etikus </a:t>
            </a:r>
            <a:r>
              <a:rPr lang="hu-HU" sz="1200" dirty="0" err="1" smtClean="0"/>
              <a:t>hackelés</a:t>
            </a:r>
            <a:endParaRPr lang="hu-HU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 II.</a:t>
            </a:r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27F5F56B-BA5B-4F17-B8EA-FC15DFFD0A52}" type="slidenum">
              <a:rPr lang="en-US"/>
              <a:pPr/>
              <a:t>27</a:t>
            </a:fld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20000"/>
              </a:lnSpc>
            </a:pPr>
            <a:r>
              <a:rPr lang="hu-HU" dirty="0" smtClean="0"/>
              <a:t>Álláshirdetések (pl. Cisco </a:t>
            </a:r>
            <a:r>
              <a:rPr lang="hu-HU" dirty="0" err="1" smtClean="0"/>
              <a:t>routerhez</a:t>
            </a:r>
            <a:r>
              <a:rPr lang="hu-HU" dirty="0" smtClean="0"/>
              <a:t> keresnek embereket) </a:t>
            </a:r>
          </a:p>
          <a:p>
            <a:pPr lvl="1">
              <a:lnSpc>
                <a:spcPct val="120000"/>
              </a:lnSpc>
            </a:pPr>
            <a:r>
              <a:rPr lang="hu-HU" dirty="0" err="1"/>
              <a:t>Google</a:t>
            </a:r>
            <a:r>
              <a:rPr lang="hu-HU" dirty="0"/>
              <a:t> (</a:t>
            </a:r>
            <a:r>
              <a:rPr lang="hu-HU" dirty="0" err="1"/>
              <a:t>Google</a:t>
            </a:r>
            <a:r>
              <a:rPr lang="hu-HU" dirty="0"/>
              <a:t> </a:t>
            </a:r>
            <a:r>
              <a:rPr lang="hu-HU" dirty="0" err="1"/>
              <a:t>Hacking</a:t>
            </a:r>
            <a:r>
              <a:rPr lang="hu-HU" dirty="0"/>
              <a:t>)</a:t>
            </a:r>
          </a:p>
          <a:p>
            <a:pPr lvl="1">
              <a:lnSpc>
                <a:spcPct val="120000"/>
              </a:lnSpc>
            </a:pPr>
            <a:r>
              <a:rPr lang="hu-HU" dirty="0" err="1" smtClean="0"/>
              <a:t>Whois</a:t>
            </a:r>
            <a:r>
              <a:rPr lang="hu-HU" dirty="0" smtClean="0"/>
              <a:t> és társai, IP címek felderítésére</a:t>
            </a:r>
          </a:p>
          <a:p>
            <a:pPr lvl="1">
              <a:lnSpc>
                <a:spcPct val="120000"/>
              </a:lnSpc>
            </a:pPr>
            <a:r>
              <a:rPr lang="hu-HU" dirty="0" smtClean="0"/>
              <a:t>DNS kiszolgálók</a:t>
            </a:r>
          </a:p>
          <a:p>
            <a:pPr lvl="1">
              <a:lnSpc>
                <a:spcPct val="120000"/>
              </a:lnSpc>
            </a:pPr>
            <a:r>
              <a:rPr lang="hu-HU" dirty="0" smtClean="0"/>
              <a:t>Kukabúvárkodás (</a:t>
            </a:r>
            <a:r>
              <a:rPr lang="hu-HU" dirty="0" err="1" smtClean="0"/>
              <a:t>Dumpster</a:t>
            </a:r>
            <a:r>
              <a:rPr lang="hu-HU" dirty="0" smtClean="0"/>
              <a:t> </a:t>
            </a:r>
            <a:r>
              <a:rPr lang="hu-HU" dirty="0" err="1" smtClean="0"/>
              <a:t>Diving</a:t>
            </a:r>
            <a:r>
              <a:rPr lang="hu-HU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hu-HU" dirty="0" smtClean="0"/>
              <a:t>Telefon (</a:t>
            </a:r>
            <a:r>
              <a:rPr lang="hu-HU" dirty="0" err="1" smtClean="0"/>
              <a:t>Social</a:t>
            </a:r>
            <a:r>
              <a:rPr lang="hu-HU" dirty="0" smtClean="0"/>
              <a:t> </a:t>
            </a:r>
            <a:r>
              <a:rPr lang="hu-HU" dirty="0" err="1" smtClean="0"/>
              <a:t>Engineering</a:t>
            </a:r>
            <a:r>
              <a:rPr lang="hu-HU" dirty="0" smtClean="0"/>
              <a:t>), bár ez már támadó technika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u-HU" sz="1200" dirty="0" smtClean="0"/>
              <a:t>Szoftverbiztonság alapjai – 2. előadás – Támadók és támadások, etikus </a:t>
            </a:r>
            <a:r>
              <a:rPr lang="hu-HU" sz="1200" dirty="0" err="1" smtClean="0"/>
              <a:t>hackelés</a:t>
            </a:r>
            <a:endParaRPr lang="hu-HU" sz="1200" dirty="0" smtClean="0"/>
          </a:p>
        </p:txBody>
      </p:sp>
    </p:spTree>
    <p:extLst>
      <p:ext uri="{BB962C8B-B14F-4D97-AF65-F5344CB8AC3E}">
        <p14:creationId xmlns:p14="http://schemas.microsoft.com/office/powerpoint/2010/main" val="298688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600" dirty="0" err="1"/>
              <a:t>Szkennelés</a:t>
            </a:r>
            <a:r>
              <a:rPr lang="hu-HU" sz="3600" dirty="0"/>
              <a:t> </a:t>
            </a:r>
            <a:r>
              <a:rPr lang="hu-HU" sz="3600" dirty="0" smtClean="0"/>
              <a:t/>
            </a:r>
            <a:br>
              <a:rPr lang="hu-HU" sz="3600" dirty="0" smtClean="0"/>
            </a:br>
            <a:r>
              <a:rPr lang="hu-HU" sz="3600" dirty="0" smtClean="0"/>
              <a:t>(</a:t>
            </a:r>
            <a:r>
              <a:rPr lang="hu-HU" sz="3600" dirty="0" err="1"/>
              <a:t>Scanning</a:t>
            </a:r>
            <a:r>
              <a:rPr lang="hu-HU" sz="3600" dirty="0"/>
              <a:t> and </a:t>
            </a:r>
            <a:r>
              <a:rPr lang="hu-HU" sz="3600" dirty="0" err="1" smtClean="0"/>
              <a:t>Enumeration</a:t>
            </a:r>
            <a:r>
              <a:rPr lang="hu-HU" sz="3600" dirty="0" smtClean="0"/>
              <a:t>) I. </a:t>
            </a:r>
            <a:endParaRPr lang="hu-HU" sz="3600" dirty="0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27F5F56B-BA5B-4F17-B8EA-FC15DFFD0A52}" type="slidenum">
              <a:rPr lang="en-US"/>
              <a:pPr/>
              <a:t>28</a:t>
            </a:fld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</a:pPr>
            <a:r>
              <a:rPr lang="hu-HU" sz="2400" dirty="0" smtClean="0"/>
              <a:t>Technikai felderítés, ez már támadó (</a:t>
            </a:r>
            <a:r>
              <a:rPr lang="hu-HU" sz="2400" dirty="0" err="1" smtClean="0"/>
              <a:t>Intrusive</a:t>
            </a:r>
            <a:r>
              <a:rPr lang="hu-HU" sz="2400" dirty="0" smtClean="0"/>
              <a:t>) technika.</a:t>
            </a:r>
          </a:p>
          <a:p>
            <a:pPr>
              <a:lnSpc>
                <a:spcPct val="120000"/>
              </a:lnSpc>
              <a:buNone/>
            </a:pPr>
            <a:r>
              <a:rPr lang="hu-HU" sz="2400" dirty="0" smtClean="0"/>
              <a:t>CÉL: </a:t>
            </a:r>
            <a:r>
              <a:rPr lang="hu-HU" sz="2400" b="1" dirty="0" smtClean="0"/>
              <a:t>élő</a:t>
            </a:r>
            <a:r>
              <a:rPr lang="hu-HU" sz="2400" dirty="0" smtClean="0"/>
              <a:t> IP címek, hálózat, op. rendszerek, nyitott portok, felhasználók, szolgáltatások </a:t>
            </a:r>
            <a:r>
              <a:rPr lang="hu-HU" sz="2400" dirty="0" err="1" smtClean="0"/>
              <a:t>feldeírtése</a:t>
            </a:r>
            <a:r>
              <a:rPr lang="hu-HU" sz="2400" dirty="0" smtClean="0"/>
              <a:t>, összegyűjtése</a:t>
            </a:r>
          </a:p>
          <a:p>
            <a:pPr>
              <a:lnSpc>
                <a:spcPct val="120000"/>
              </a:lnSpc>
            </a:pPr>
            <a:r>
              <a:rPr lang="hu-HU" sz="2400" b="1" dirty="0" smtClean="0"/>
              <a:t>Network </a:t>
            </a:r>
            <a:r>
              <a:rPr lang="hu-HU" sz="2400" b="1" dirty="0" err="1" smtClean="0"/>
              <a:t>Scanning</a:t>
            </a:r>
            <a:r>
              <a:rPr lang="hu-HU" sz="2400" dirty="0" smtClean="0"/>
              <a:t>: (h)</a:t>
            </a:r>
            <a:r>
              <a:rPr lang="hu-HU" sz="2400" dirty="0" err="1" smtClean="0"/>
              <a:t>ping</a:t>
            </a:r>
            <a:r>
              <a:rPr lang="hu-HU" sz="2400" dirty="0" smtClean="0"/>
              <a:t>, </a:t>
            </a:r>
            <a:r>
              <a:rPr lang="hu-HU" sz="2400" dirty="0" err="1" smtClean="0"/>
              <a:t>whois</a:t>
            </a:r>
            <a:r>
              <a:rPr lang="hu-HU" sz="2400" dirty="0" smtClean="0"/>
              <a:t>, </a:t>
            </a:r>
            <a:r>
              <a:rPr lang="hu-HU" sz="2400" dirty="0" err="1" smtClean="0"/>
              <a:t>traceroot</a:t>
            </a:r>
            <a:r>
              <a:rPr lang="hu-HU" sz="2400" dirty="0" smtClean="0"/>
              <a:t>,  </a:t>
            </a:r>
            <a:r>
              <a:rPr lang="hu-HU" sz="2400" dirty="0" err="1" smtClean="0"/>
              <a:t>netscan</a:t>
            </a:r>
            <a:r>
              <a:rPr lang="hu-HU" sz="2400" dirty="0" smtClean="0"/>
              <a:t>, stb.</a:t>
            </a:r>
          </a:p>
          <a:p>
            <a:pPr>
              <a:lnSpc>
                <a:spcPct val="120000"/>
              </a:lnSpc>
            </a:pPr>
            <a:r>
              <a:rPr lang="hu-HU" sz="2400" b="1" dirty="0" smtClean="0"/>
              <a:t>Port </a:t>
            </a:r>
            <a:r>
              <a:rPr lang="hu-HU" sz="2400" b="1" dirty="0" err="1" smtClean="0"/>
              <a:t>Scanning</a:t>
            </a:r>
            <a:r>
              <a:rPr lang="hu-HU" sz="2400" dirty="0" smtClean="0"/>
              <a:t>: </a:t>
            </a:r>
            <a:r>
              <a:rPr lang="hu-HU" sz="2400" dirty="0" err="1" smtClean="0"/>
              <a:t>nmap</a:t>
            </a:r>
            <a:r>
              <a:rPr lang="hu-HU" sz="2400" dirty="0" smtClean="0"/>
              <a:t>, </a:t>
            </a:r>
            <a:r>
              <a:rPr lang="hu-HU" sz="2400" dirty="0" err="1" smtClean="0"/>
              <a:t>unicornscan</a:t>
            </a:r>
            <a:r>
              <a:rPr lang="hu-HU" sz="2400" dirty="0" smtClean="0"/>
              <a:t>(gyors), </a:t>
            </a:r>
            <a:r>
              <a:rPr lang="hu-HU" sz="2400" dirty="0" err="1" smtClean="0"/>
              <a:t>IPEye</a:t>
            </a:r>
            <a:r>
              <a:rPr lang="hu-HU" sz="2400" dirty="0" smtClean="0"/>
              <a:t> (kicsi, hordozható), stb.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u-HU" sz="1200" dirty="0" smtClean="0"/>
              <a:t>Szoftverbiztonság alapjai – 2. előadás – Támadók és támadások, etikus </a:t>
            </a:r>
            <a:r>
              <a:rPr lang="hu-HU" sz="1200" dirty="0" err="1" smtClean="0"/>
              <a:t>hackelés</a:t>
            </a:r>
            <a:endParaRPr lang="hu-HU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600" dirty="0" err="1"/>
              <a:t>Szkennelés</a:t>
            </a:r>
            <a:r>
              <a:rPr lang="hu-HU" sz="3600" dirty="0"/>
              <a:t> </a:t>
            </a:r>
            <a:r>
              <a:rPr lang="hu-HU" sz="3600" dirty="0" smtClean="0"/>
              <a:t/>
            </a:r>
            <a:br>
              <a:rPr lang="hu-HU" sz="3600" dirty="0" smtClean="0"/>
            </a:br>
            <a:r>
              <a:rPr lang="hu-HU" sz="3600" dirty="0" smtClean="0"/>
              <a:t>(</a:t>
            </a:r>
            <a:r>
              <a:rPr lang="hu-HU" sz="3600" dirty="0" err="1"/>
              <a:t>Scanning</a:t>
            </a:r>
            <a:r>
              <a:rPr lang="hu-HU" sz="3600" dirty="0"/>
              <a:t> and </a:t>
            </a:r>
            <a:r>
              <a:rPr lang="hu-HU" sz="3600" dirty="0" err="1" smtClean="0"/>
              <a:t>Enumeration</a:t>
            </a:r>
            <a:r>
              <a:rPr lang="hu-HU" sz="3600" dirty="0" smtClean="0"/>
              <a:t>) II. </a:t>
            </a:r>
            <a:endParaRPr lang="hu-HU" sz="3600" dirty="0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27F5F56B-BA5B-4F17-B8EA-FC15DFFD0A52}" type="slidenum">
              <a:rPr lang="en-US"/>
              <a:pPr/>
              <a:t>29</a:t>
            </a:fld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hu-HU" sz="2400" b="1" dirty="0" smtClean="0"/>
              <a:t>Banner </a:t>
            </a:r>
            <a:r>
              <a:rPr lang="hu-HU" sz="2400" b="1" dirty="0" err="1" smtClean="0"/>
              <a:t>Grabbing</a:t>
            </a:r>
            <a:r>
              <a:rPr lang="hu-HU" sz="2400" dirty="0" smtClean="0"/>
              <a:t>: a szolgáltatások fejléc információinak összegyűjtése, </a:t>
            </a:r>
            <a:r>
              <a:rPr lang="hu-HU" sz="2400" dirty="0" err="1" smtClean="0"/>
              <a:t>ncat</a:t>
            </a:r>
            <a:r>
              <a:rPr lang="hu-HU" sz="2400" dirty="0" smtClean="0"/>
              <a:t>, telnet</a:t>
            </a:r>
          </a:p>
          <a:p>
            <a:pPr>
              <a:lnSpc>
                <a:spcPct val="120000"/>
              </a:lnSpc>
            </a:pPr>
            <a:r>
              <a:rPr lang="hu-HU" sz="2400" b="1" dirty="0" smtClean="0"/>
              <a:t>OS </a:t>
            </a:r>
            <a:r>
              <a:rPr lang="hu-HU" sz="2400" b="1" dirty="0" err="1" smtClean="0"/>
              <a:t>Fingerprinting</a:t>
            </a:r>
            <a:r>
              <a:rPr lang="hu-HU" sz="2400" dirty="0" smtClean="0"/>
              <a:t>, pl. </a:t>
            </a:r>
            <a:r>
              <a:rPr lang="hu-HU" sz="2400" dirty="0" err="1" smtClean="0"/>
              <a:t>nmap</a:t>
            </a:r>
            <a:r>
              <a:rPr lang="hu-HU" sz="2400" dirty="0" smtClean="0"/>
              <a:t> </a:t>
            </a:r>
            <a:r>
              <a:rPr lang="hu-HU" sz="2400" dirty="0" err="1" smtClean="0"/>
              <a:t>-o</a:t>
            </a:r>
            <a:endParaRPr lang="hu-HU" sz="2400" dirty="0" smtClean="0"/>
          </a:p>
          <a:p>
            <a:pPr>
              <a:lnSpc>
                <a:spcPct val="120000"/>
              </a:lnSpc>
            </a:pPr>
            <a:r>
              <a:rPr lang="hu-HU" sz="2400" b="1" dirty="0" err="1" smtClean="0"/>
              <a:t>Wardialing</a:t>
            </a:r>
            <a:r>
              <a:rPr lang="hu-HU" sz="2400" dirty="0" smtClean="0"/>
              <a:t>: programmal telefonszámokon modem keresése</a:t>
            </a:r>
          </a:p>
          <a:p>
            <a:pPr>
              <a:lnSpc>
                <a:spcPct val="120000"/>
              </a:lnSpc>
            </a:pPr>
            <a:r>
              <a:rPr lang="hu-HU" sz="2400" b="1" dirty="0" smtClean="0"/>
              <a:t>VPN </a:t>
            </a:r>
            <a:r>
              <a:rPr lang="hu-HU" sz="2400" b="1" dirty="0" err="1" smtClean="0"/>
              <a:t>Scan</a:t>
            </a:r>
            <a:r>
              <a:rPr lang="hu-HU" sz="2400" dirty="0" smtClean="0"/>
              <a:t>, </a:t>
            </a:r>
            <a:r>
              <a:rPr lang="hu-HU" sz="2400" b="1" dirty="0" smtClean="0"/>
              <a:t>IP </a:t>
            </a:r>
            <a:r>
              <a:rPr lang="hu-HU" sz="2400" b="1" dirty="0" err="1" smtClean="0"/>
              <a:t>Phone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Scan</a:t>
            </a:r>
            <a:r>
              <a:rPr lang="hu-HU" sz="2400" dirty="0" smtClean="0"/>
              <a:t>, és még sokan mások … </a:t>
            </a:r>
            <a:endParaRPr lang="hu-HU" sz="240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u-HU" sz="1200" dirty="0" smtClean="0"/>
              <a:t>Szoftverbiztonság alapjai – 2. előadás – Támadók és támadások, etikus </a:t>
            </a:r>
            <a:r>
              <a:rPr lang="hu-HU" sz="1200" dirty="0" err="1" smtClean="0"/>
              <a:t>hackelés</a:t>
            </a:r>
            <a:endParaRPr lang="hu-HU" sz="1200" dirty="0" smtClean="0"/>
          </a:p>
        </p:txBody>
      </p:sp>
    </p:spTree>
    <p:extLst>
      <p:ext uri="{BB962C8B-B14F-4D97-AF65-F5344CB8AC3E}">
        <p14:creationId xmlns:p14="http://schemas.microsoft.com/office/powerpoint/2010/main" val="184517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sz="3000" dirty="0" smtClean="0"/>
              <a:t>Ismétlés I. - </a:t>
            </a:r>
            <a:br>
              <a:rPr lang="hu-HU" sz="3000" dirty="0" smtClean="0"/>
            </a:br>
            <a:r>
              <a:rPr lang="hu-HU" sz="3000" dirty="0" smtClean="0"/>
              <a:t>Az informatikai biztonság alapvető céljai </a:t>
            </a:r>
            <a:endParaRPr lang="en-AU" sz="3000" dirty="0"/>
          </a:p>
        </p:txBody>
      </p:sp>
      <p:sp>
        <p:nvSpPr>
          <p:cNvPr id="16387" name="Dia számának helye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27F5F56B-BA5B-4F17-B8EA-FC15DFFD0A52}" type="slidenum">
              <a:rPr lang="en-US"/>
              <a:pPr/>
              <a:t>3</a:t>
            </a:fld>
            <a:endParaRPr lang="en-US"/>
          </a:p>
        </p:txBody>
      </p:sp>
      <p:sp>
        <p:nvSpPr>
          <p:cNvPr id="1638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381000" indent="-381000" eaLnBrk="1" hangingPunct="1">
              <a:lnSpc>
                <a:spcPct val="120000"/>
              </a:lnSpc>
              <a:buFont typeface="Wingdings" pitchFamily="2" charset="2"/>
              <a:buAutoNum type="arabicPeriod"/>
            </a:pPr>
            <a:r>
              <a:rPr lang="hu-HU" b="1" dirty="0" smtClean="0"/>
              <a:t>C = </a:t>
            </a:r>
            <a:r>
              <a:rPr lang="hu-HU" b="1" dirty="0" err="1" smtClean="0"/>
              <a:t>Confidentiality</a:t>
            </a:r>
            <a:r>
              <a:rPr lang="hu-HU" b="1" dirty="0" smtClean="0"/>
              <a:t> (bizalmasság)</a:t>
            </a:r>
            <a:r>
              <a:rPr lang="hu-HU" dirty="0" smtClean="0"/>
              <a:t> </a:t>
            </a:r>
            <a:br>
              <a:rPr lang="hu-HU" dirty="0" smtClean="0"/>
            </a:br>
            <a:r>
              <a:rPr lang="hu-HU" dirty="0" smtClean="0"/>
              <a:t>Csak azok érhessék el az információt, akik arra jogosultak. Pl. titkosított adattovábbítás és tárolás.</a:t>
            </a:r>
          </a:p>
          <a:p>
            <a:pPr marL="381000" indent="-381000" eaLnBrk="1" hangingPunct="1">
              <a:lnSpc>
                <a:spcPct val="120000"/>
              </a:lnSpc>
              <a:buFont typeface="Wingdings" pitchFamily="2" charset="2"/>
              <a:buAutoNum type="arabicPeriod"/>
            </a:pPr>
            <a:r>
              <a:rPr lang="hu-HU" b="1" dirty="0" smtClean="0"/>
              <a:t>I = </a:t>
            </a:r>
            <a:r>
              <a:rPr lang="hu-HU" b="1" dirty="0" err="1" smtClean="0"/>
              <a:t>Integrity</a:t>
            </a:r>
            <a:r>
              <a:rPr lang="hu-HU" b="1" dirty="0" smtClean="0"/>
              <a:t> (sértetlenség)</a:t>
            </a:r>
            <a:r>
              <a:rPr lang="hu-HU" dirty="0" smtClean="0"/>
              <a:t> </a:t>
            </a:r>
            <a:br>
              <a:rPr lang="hu-HU" dirty="0" smtClean="0"/>
            </a:br>
            <a:r>
              <a:rPr lang="hu-HU" dirty="0" smtClean="0"/>
              <a:t>Védelem az adatok jogosulatlan módosítása ellen. Pl. beszúrás, törlés, helyettesítés </a:t>
            </a:r>
            <a:r>
              <a:rPr lang="hu-HU" dirty="0" err="1" smtClean="0"/>
              <a:t>adatbáziskezelés</a:t>
            </a:r>
            <a:r>
              <a:rPr lang="hu-HU" dirty="0" smtClean="0"/>
              <a:t>,</a:t>
            </a:r>
            <a:br>
              <a:rPr lang="hu-HU" dirty="0" smtClean="0"/>
            </a:br>
            <a:r>
              <a:rPr lang="hu-HU" dirty="0" smtClean="0"/>
              <a:t>pénzügyi tranzakciók lebonyolítása során.</a:t>
            </a:r>
          </a:p>
          <a:p>
            <a:pPr marL="381000" indent="-381000" eaLnBrk="1" hangingPunct="1">
              <a:lnSpc>
                <a:spcPct val="120000"/>
              </a:lnSpc>
              <a:buFont typeface="Arial" charset="0"/>
              <a:buAutoNum type="arabicPeriod"/>
            </a:pPr>
            <a:r>
              <a:rPr lang="hu-HU" b="1" dirty="0" smtClean="0"/>
              <a:t>A = </a:t>
            </a:r>
            <a:r>
              <a:rPr lang="hu-HU" b="1" dirty="0" err="1" smtClean="0"/>
              <a:t>Avalability</a:t>
            </a:r>
            <a:r>
              <a:rPr lang="hu-HU" b="1" dirty="0" smtClean="0"/>
              <a:t> (rendelkezésre állás)</a:t>
            </a:r>
          </a:p>
          <a:p>
            <a:pPr marL="381000" indent="-381000" eaLnBrk="1" hangingPunct="1">
              <a:lnSpc>
                <a:spcPct val="120000"/>
              </a:lnSpc>
              <a:buFont typeface="Wingdings 2" pitchFamily="18" charset="2"/>
              <a:buNone/>
            </a:pPr>
            <a:r>
              <a:rPr lang="hu-HU" b="1" dirty="0" smtClean="0"/>
              <a:t>    </a:t>
            </a:r>
            <a:r>
              <a:rPr lang="hu-HU" dirty="0" smtClean="0"/>
              <a:t> Az adat vagy szolgáltatás garantált elérhetőségét biztosítja. Pl. IDS/IPS, </a:t>
            </a:r>
            <a:r>
              <a:rPr lang="hu-HU" dirty="0" err="1" smtClean="0"/>
              <a:t>webserver</a:t>
            </a:r>
            <a:r>
              <a:rPr lang="hu-HU" dirty="0" smtClean="0"/>
              <a:t> terheléselosztás, naplózás.</a:t>
            </a:r>
          </a:p>
          <a:p>
            <a:pPr marL="381000" indent="-381000" algn="ctr" eaLnBrk="1" hangingPunct="1">
              <a:lnSpc>
                <a:spcPct val="120000"/>
              </a:lnSpc>
              <a:buFont typeface="Wingdings 2" pitchFamily="18" charset="2"/>
              <a:buNone/>
            </a:pPr>
            <a:r>
              <a:rPr lang="hu-HU" b="1" dirty="0" smtClean="0"/>
              <a:t>E három legalapvetőbb cél elérése és fenntartása</a:t>
            </a:r>
            <a:br>
              <a:rPr lang="hu-HU" b="1" dirty="0" smtClean="0"/>
            </a:br>
            <a:r>
              <a:rPr lang="hu-HU" b="1" dirty="0" smtClean="0"/>
              <a:t>jelenti az informatikai biztonságot.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u-HU" sz="1200" dirty="0" smtClean="0"/>
              <a:t>Szoftverbiztonság alapjai – 2. előadás – Támadók és támadások, etikus </a:t>
            </a:r>
            <a:r>
              <a:rPr lang="hu-HU" sz="1200" dirty="0" err="1" smtClean="0"/>
              <a:t>hackelés</a:t>
            </a:r>
            <a:endParaRPr lang="hu-HU" sz="1200" dirty="0" smtClean="0"/>
          </a:p>
        </p:txBody>
      </p:sp>
    </p:spTree>
    <p:extLst>
      <p:ext uri="{BB962C8B-B14F-4D97-AF65-F5344CB8AC3E}">
        <p14:creationId xmlns:p14="http://schemas.microsoft.com/office/powerpoint/2010/main" val="104832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600" dirty="0"/>
              <a:t>A hozzáférés megszerzése</a:t>
            </a:r>
            <a:br>
              <a:rPr lang="hu-HU" sz="3600" dirty="0"/>
            </a:br>
            <a:r>
              <a:rPr lang="hu-HU" sz="3600" dirty="0"/>
              <a:t>(</a:t>
            </a:r>
            <a:r>
              <a:rPr lang="hu-HU" sz="3600" dirty="0" err="1"/>
              <a:t>Gaining</a:t>
            </a:r>
            <a:r>
              <a:rPr lang="hu-HU" sz="3600" dirty="0"/>
              <a:t> </a:t>
            </a:r>
            <a:r>
              <a:rPr lang="hu-HU" sz="3600" dirty="0" smtClean="0"/>
              <a:t>Access)</a:t>
            </a:r>
            <a:endParaRPr lang="hu-HU" sz="3600" dirty="0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27F5F56B-BA5B-4F17-B8EA-FC15DFFD0A52}" type="slidenum">
              <a:rPr lang="en-US"/>
              <a:pPr/>
              <a:t>30</a:t>
            </a:fld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 sérülékenységek azonosítása, </a:t>
            </a:r>
            <a:r>
              <a:rPr lang="hu-HU" dirty="0" err="1" smtClean="0"/>
              <a:t>pl</a:t>
            </a:r>
            <a:r>
              <a:rPr lang="hu-HU" dirty="0" smtClean="0"/>
              <a:t>:</a:t>
            </a:r>
          </a:p>
          <a:p>
            <a:pPr marL="788988" lvl="1" indent="-514350"/>
            <a:r>
              <a:rPr lang="hu-HU" dirty="0" smtClean="0"/>
              <a:t>gyenge jelszavak, konfigurációs beállítások</a:t>
            </a:r>
          </a:p>
          <a:p>
            <a:pPr marL="788988" lvl="1" indent="-514350"/>
            <a:r>
              <a:rPr lang="hu-HU" dirty="0" smtClean="0"/>
              <a:t>megkerülhető hozzáférés-vezérlés</a:t>
            </a:r>
          </a:p>
          <a:p>
            <a:pPr marL="788988" lvl="1" indent="-514350"/>
            <a:r>
              <a:rPr lang="hu-HU" dirty="0" smtClean="0"/>
              <a:t>kihasználható programozási hibák</a:t>
            </a:r>
          </a:p>
          <a:p>
            <a:pPr marL="788988" lvl="1" indent="-514350"/>
            <a:r>
              <a:rPr lang="hu-HU" dirty="0" smtClean="0"/>
              <a:t>sérülékeny szolgáltatások/op. rendszer verziók, stb.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 sérülékenységek kihasználása</a:t>
            </a:r>
          </a:p>
          <a:p>
            <a:pPr lvl="1"/>
            <a:r>
              <a:rPr lang="hu-HU" dirty="0" smtClean="0"/>
              <a:t>behatolás</a:t>
            </a:r>
            <a:endParaRPr lang="hu-HU" dirty="0"/>
          </a:p>
          <a:p>
            <a:pPr lvl="1"/>
            <a:r>
              <a:rPr lang="hu-HU" dirty="0" smtClean="0"/>
              <a:t>jogosultság kiterjesztés (</a:t>
            </a:r>
            <a:r>
              <a:rPr lang="hu-HU" dirty="0" err="1" smtClean="0"/>
              <a:t>privilege</a:t>
            </a:r>
            <a:r>
              <a:rPr lang="hu-HU" dirty="0" smtClean="0"/>
              <a:t> </a:t>
            </a:r>
            <a:r>
              <a:rPr lang="hu-HU" dirty="0" err="1" smtClean="0"/>
              <a:t>escalation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szolgáltatás bénítás: </a:t>
            </a:r>
            <a:r>
              <a:rPr lang="hu-HU" dirty="0" err="1" smtClean="0"/>
              <a:t>DoS</a:t>
            </a:r>
            <a:r>
              <a:rPr lang="hu-HU" dirty="0" smtClean="0"/>
              <a:t>, </a:t>
            </a:r>
            <a:r>
              <a:rPr lang="hu-HU" dirty="0" err="1" smtClean="0"/>
              <a:t>DDoS</a:t>
            </a:r>
            <a:r>
              <a:rPr lang="hu-HU" dirty="0" smtClean="0"/>
              <a:t> ,</a:t>
            </a:r>
            <a:r>
              <a:rPr lang="hu-HU" dirty="0" err="1" smtClean="0"/>
              <a:t>RDDoS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u-HU" sz="1200" dirty="0" smtClean="0"/>
              <a:t>Szoftverbiztonság alapjai – 2. előadás – Támadók és támadások, etikus </a:t>
            </a:r>
            <a:r>
              <a:rPr lang="hu-HU" sz="1200" dirty="0" err="1" smtClean="0"/>
              <a:t>hackelés</a:t>
            </a:r>
            <a:endParaRPr lang="hu-HU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 eaLnBrk="1" hangingPunct="1"/>
            <a:r>
              <a:rPr lang="hu-HU" dirty="0" smtClean="0"/>
              <a:t>A hozzáférés megtartása (</a:t>
            </a:r>
            <a:r>
              <a:rPr lang="hu-HU" dirty="0" err="1" smtClean="0"/>
              <a:t>Maintaining</a:t>
            </a:r>
            <a:r>
              <a:rPr lang="hu-HU" dirty="0" smtClean="0"/>
              <a:t> Access) I.</a:t>
            </a:r>
            <a:endParaRPr lang="hu-HU" dirty="0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27F5F56B-BA5B-4F17-B8EA-FC15DFFD0A52}" type="slidenum">
              <a:rPr lang="en-US"/>
              <a:pPr/>
              <a:t>31</a:t>
            </a:fld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hu-HU" dirty="0" smtClean="0"/>
              <a:t>A sikerrel támadott rendszer további támadások alapja lehet.</a:t>
            </a:r>
          </a:p>
          <a:p>
            <a:pPr>
              <a:lnSpc>
                <a:spcPct val="110000"/>
              </a:lnSpc>
            </a:pPr>
            <a:r>
              <a:rPr lang="hu-HU" dirty="0"/>
              <a:t>L</a:t>
            </a:r>
            <a:r>
              <a:rPr lang="hu-HU" dirty="0" smtClean="0"/>
              <a:t>ehallgatás</a:t>
            </a:r>
          </a:p>
          <a:p>
            <a:pPr lvl="1">
              <a:lnSpc>
                <a:spcPct val="110000"/>
              </a:lnSpc>
            </a:pPr>
            <a:r>
              <a:rPr lang="hu-HU" dirty="0" smtClean="0"/>
              <a:t>hálózati forgalom,</a:t>
            </a:r>
          </a:p>
          <a:p>
            <a:pPr lvl="1">
              <a:lnSpc>
                <a:spcPct val="110000"/>
              </a:lnSpc>
            </a:pPr>
            <a:r>
              <a:rPr lang="hu-HU" dirty="0"/>
              <a:t>j</a:t>
            </a:r>
            <a:r>
              <a:rPr lang="hu-HU" dirty="0" smtClean="0"/>
              <a:t>elszavak.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u-HU" sz="1200" dirty="0" smtClean="0"/>
              <a:t>Szoftverbiztonság alapjai – 2. előadás – Támadók és támadások, etikus </a:t>
            </a:r>
            <a:r>
              <a:rPr lang="hu-HU" sz="1200" dirty="0" err="1" smtClean="0"/>
              <a:t>hackelés</a:t>
            </a:r>
            <a:endParaRPr lang="hu-HU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 eaLnBrk="1" hangingPunct="1"/>
            <a:r>
              <a:rPr lang="hu-HU" dirty="0" smtClean="0"/>
              <a:t>A hozzáférés megtartása (</a:t>
            </a:r>
            <a:r>
              <a:rPr lang="hu-HU" dirty="0" err="1" smtClean="0"/>
              <a:t>Maintaining</a:t>
            </a:r>
            <a:r>
              <a:rPr lang="hu-HU" dirty="0" smtClean="0"/>
              <a:t> Access) II.</a:t>
            </a:r>
            <a:endParaRPr lang="hu-HU" dirty="0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27F5F56B-BA5B-4F17-B8EA-FC15DFFD0A52}" type="slidenum">
              <a:rPr lang="en-US"/>
              <a:pPr/>
              <a:t>32</a:t>
            </a:fld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hu-HU" dirty="0" smtClean="0"/>
              <a:t>Programok telepítése, hogy felfedezés esetén ismét hozzá tudjon férni a rendszerhez:</a:t>
            </a:r>
          </a:p>
          <a:p>
            <a:pPr lvl="1">
              <a:lnSpc>
                <a:spcPct val="110000"/>
              </a:lnSpc>
            </a:pPr>
            <a:r>
              <a:rPr lang="hu-HU" dirty="0" err="1" smtClean="0"/>
              <a:t>Backdoors</a:t>
            </a:r>
            <a:r>
              <a:rPr lang="hu-HU" dirty="0" smtClean="0"/>
              <a:t> (hátsó ajtók),</a:t>
            </a:r>
          </a:p>
          <a:p>
            <a:pPr lvl="1">
              <a:lnSpc>
                <a:spcPct val="110000"/>
              </a:lnSpc>
            </a:pPr>
            <a:r>
              <a:rPr lang="hu-HU" dirty="0" err="1" smtClean="0"/>
              <a:t>Rootkitek</a:t>
            </a:r>
            <a:r>
              <a:rPr lang="hu-HU" dirty="0" smtClean="0"/>
              <a:t> (rendszer szintű kártékony programok),</a:t>
            </a:r>
          </a:p>
          <a:p>
            <a:pPr lvl="1">
              <a:lnSpc>
                <a:spcPct val="110000"/>
              </a:lnSpc>
            </a:pPr>
            <a:r>
              <a:rPr lang="hu-HU" dirty="0" smtClean="0"/>
              <a:t>Trójaiak (alkalmazás szintű),</a:t>
            </a:r>
          </a:p>
          <a:p>
            <a:pPr lvl="1">
              <a:lnSpc>
                <a:spcPct val="110000"/>
              </a:lnSpc>
            </a:pPr>
            <a:r>
              <a:rPr lang="hu-HU" dirty="0"/>
              <a:t>v</a:t>
            </a:r>
            <a:r>
              <a:rPr lang="hu-HU" dirty="0" smtClean="0"/>
              <a:t>édekezés: csapdák (</a:t>
            </a:r>
            <a:r>
              <a:rPr lang="hu-HU" dirty="0" err="1" smtClean="0"/>
              <a:t>Honeypots</a:t>
            </a:r>
            <a:r>
              <a:rPr lang="hu-HU" dirty="0" smtClean="0"/>
              <a:t>, </a:t>
            </a:r>
            <a:r>
              <a:rPr lang="hu-HU" dirty="0" err="1" smtClean="0"/>
              <a:t>Honeynets</a:t>
            </a:r>
            <a:r>
              <a:rPr lang="hu-HU" dirty="0" smtClean="0"/>
              <a:t>).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u-HU" sz="1200" dirty="0" smtClean="0"/>
              <a:t>Szoftverbiztonság alapjai – 2. előadás – Támadók és támadások, etikus </a:t>
            </a:r>
            <a:r>
              <a:rPr lang="hu-HU" sz="1200" dirty="0" err="1" smtClean="0"/>
              <a:t>hackelés</a:t>
            </a:r>
            <a:endParaRPr lang="hu-HU" sz="1200" dirty="0" smtClean="0"/>
          </a:p>
        </p:txBody>
      </p:sp>
    </p:spTree>
    <p:extLst>
      <p:ext uri="{BB962C8B-B14F-4D97-AF65-F5344CB8AC3E}">
        <p14:creationId xmlns:p14="http://schemas.microsoft.com/office/powerpoint/2010/main" val="7557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600" dirty="0"/>
              <a:t>A nyomok eltüntetése</a:t>
            </a:r>
            <a:br>
              <a:rPr lang="hu-HU" sz="3600" dirty="0"/>
            </a:br>
            <a:r>
              <a:rPr lang="hu-HU" sz="3600" dirty="0"/>
              <a:t>(</a:t>
            </a:r>
            <a:r>
              <a:rPr lang="hu-HU" sz="3600" dirty="0" err="1"/>
              <a:t>Covering</a:t>
            </a:r>
            <a:r>
              <a:rPr lang="hu-HU" sz="3600" dirty="0"/>
              <a:t> </a:t>
            </a:r>
            <a:r>
              <a:rPr lang="hu-HU" sz="3600" dirty="0" err="1" smtClean="0"/>
              <a:t>Tracks</a:t>
            </a:r>
            <a:r>
              <a:rPr lang="hu-HU" sz="3600" dirty="0" smtClean="0"/>
              <a:t>) I.</a:t>
            </a:r>
            <a:endParaRPr lang="hu-HU" sz="3600" dirty="0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27F5F56B-BA5B-4F17-B8EA-FC15DFFD0A52}" type="slidenum">
              <a:rPr lang="en-US"/>
              <a:pPr/>
              <a:t>33</a:t>
            </a:fld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hu-HU" dirty="0" smtClean="0"/>
              <a:t>A rosszindulatú támadók általános célja.</a:t>
            </a:r>
          </a:p>
          <a:p>
            <a:pPr>
              <a:lnSpc>
                <a:spcPct val="120000"/>
              </a:lnSpc>
            </a:pPr>
            <a:r>
              <a:rPr lang="hu-HU" dirty="0" smtClean="0"/>
              <a:t>Bejelentkezési (login) és egyéb naplók (</a:t>
            </a:r>
            <a:r>
              <a:rPr lang="hu-HU" dirty="0" err="1" smtClean="0"/>
              <a:t>logok</a:t>
            </a:r>
            <a:r>
              <a:rPr lang="hu-HU" dirty="0" smtClean="0"/>
              <a:t>) törlése.</a:t>
            </a:r>
          </a:p>
          <a:p>
            <a:pPr>
              <a:lnSpc>
                <a:spcPct val="120000"/>
              </a:lnSpc>
            </a:pPr>
            <a:r>
              <a:rPr lang="hu-HU" dirty="0"/>
              <a:t>A</a:t>
            </a:r>
            <a:r>
              <a:rPr lang="hu-HU" dirty="0" smtClean="0"/>
              <a:t> támadás során keletkezett hibaüzenetek törlése.</a:t>
            </a:r>
          </a:p>
          <a:p>
            <a:pPr>
              <a:lnSpc>
                <a:spcPct val="120000"/>
              </a:lnSpc>
            </a:pPr>
            <a:r>
              <a:rPr lang="hu-HU" dirty="0"/>
              <a:t>A</a:t>
            </a:r>
            <a:r>
              <a:rPr lang="hu-HU" dirty="0" smtClean="0"/>
              <a:t> rendszer naplózás kikapcsolása, vagy manipulálása.</a:t>
            </a:r>
          </a:p>
          <a:p>
            <a:pPr>
              <a:lnSpc>
                <a:spcPct val="120000"/>
              </a:lnSpc>
            </a:pPr>
            <a:r>
              <a:rPr lang="hu-HU" dirty="0"/>
              <a:t>E</a:t>
            </a:r>
            <a:r>
              <a:rPr lang="hu-HU" dirty="0" smtClean="0"/>
              <a:t>setenként </a:t>
            </a:r>
            <a:r>
              <a:rPr lang="hu-HU" b="1" dirty="0" smtClean="0"/>
              <a:t>szteganográfia</a:t>
            </a:r>
            <a:r>
              <a:rPr lang="hu-HU" dirty="0" smtClean="0"/>
              <a:t>:</a:t>
            </a:r>
          </a:p>
          <a:p>
            <a:pPr marL="319088" lvl="1" indent="0">
              <a:lnSpc>
                <a:spcPct val="120000"/>
              </a:lnSpc>
              <a:buNone/>
            </a:pPr>
            <a:r>
              <a:rPr lang="hu-HU" dirty="0"/>
              <a:t>	</a:t>
            </a:r>
            <a:r>
              <a:rPr lang="hu-HU" dirty="0" smtClean="0"/>
              <a:t>adatrejtés, pl. kép vagy jangfájlokba.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u-HU" sz="1200" dirty="0" smtClean="0"/>
              <a:t>Szoftverbiztonság alapjai – 2. előadás – Támadók és támadások, etikus </a:t>
            </a:r>
            <a:r>
              <a:rPr lang="hu-HU" sz="1200" dirty="0" err="1" smtClean="0"/>
              <a:t>hackelés</a:t>
            </a:r>
            <a:endParaRPr lang="hu-HU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600" dirty="0"/>
              <a:t>A nyomok eltüntetése</a:t>
            </a:r>
            <a:br>
              <a:rPr lang="hu-HU" sz="3600" dirty="0"/>
            </a:br>
            <a:r>
              <a:rPr lang="hu-HU" sz="3600" dirty="0"/>
              <a:t>(</a:t>
            </a:r>
            <a:r>
              <a:rPr lang="hu-HU" sz="3600" dirty="0" err="1"/>
              <a:t>Covering</a:t>
            </a:r>
            <a:r>
              <a:rPr lang="hu-HU" sz="3600" dirty="0"/>
              <a:t> </a:t>
            </a:r>
            <a:r>
              <a:rPr lang="hu-HU" sz="3600" dirty="0" err="1" smtClean="0"/>
              <a:t>Tracks</a:t>
            </a:r>
            <a:r>
              <a:rPr lang="hu-HU" sz="3600" dirty="0" smtClean="0"/>
              <a:t>) II.</a:t>
            </a:r>
            <a:endParaRPr lang="hu-HU" sz="3600" dirty="0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27F5F56B-BA5B-4F17-B8EA-FC15DFFD0A52}" type="slidenum">
              <a:rPr lang="en-US"/>
              <a:pPr/>
              <a:t>34</a:t>
            </a:fld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hu-HU" b="1" dirty="0" err="1" smtClean="0"/>
              <a:t>Tunneling</a:t>
            </a:r>
            <a:r>
              <a:rPr lang="hu-HU" b="1" dirty="0" smtClean="0"/>
              <a:t>:</a:t>
            </a:r>
            <a:br>
              <a:rPr lang="hu-HU" b="1" dirty="0" smtClean="0"/>
            </a:br>
            <a:r>
              <a:rPr lang="hu-HU" b="1" dirty="0" smtClean="0"/>
              <a:t>	</a:t>
            </a:r>
            <a:r>
              <a:rPr lang="hu-HU" dirty="0" smtClean="0"/>
              <a:t>rejtett csatornákon, adattovábbítás.</a:t>
            </a:r>
          </a:p>
          <a:p>
            <a:pPr>
              <a:lnSpc>
                <a:spcPct val="120000"/>
              </a:lnSpc>
            </a:pPr>
            <a:r>
              <a:rPr lang="hu-HU" b="1" dirty="0" err="1" smtClean="0"/>
              <a:t>Forensic</a:t>
            </a:r>
            <a:r>
              <a:rPr lang="hu-HU" dirty="0" smtClean="0"/>
              <a:t> (számítógépes kriminalisztika)</a:t>
            </a:r>
            <a:br>
              <a:rPr lang="hu-HU" dirty="0" smtClean="0"/>
            </a:br>
            <a:r>
              <a:rPr lang="hu-HU" dirty="0" smtClean="0"/>
              <a:t>és </a:t>
            </a:r>
            <a:r>
              <a:rPr lang="hu-HU" b="1" dirty="0" err="1" smtClean="0"/>
              <a:t>Antiforensic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u-HU" sz="1200" dirty="0" smtClean="0"/>
              <a:t>Szoftverbiztonság alapjai – 2. előadás – Támadók és támadások, etikus </a:t>
            </a:r>
            <a:r>
              <a:rPr lang="hu-HU" sz="1200" dirty="0" err="1" smtClean="0"/>
              <a:t>hackelés</a:t>
            </a:r>
            <a:endParaRPr lang="hu-HU" sz="1200" dirty="0" smtClean="0"/>
          </a:p>
        </p:txBody>
      </p:sp>
    </p:spTree>
    <p:extLst>
      <p:ext uri="{BB962C8B-B14F-4D97-AF65-F5344CB8AC3E}">
        <p14:creationId xmlns:p14="http://schemas.microsoft.com/office/powerpoint/2010/main" val="225809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Összefoglalás I.</a:t>
            </a:r>
            <a:endParaRPr lang="hu-HU" dirty="0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27F5F56B-BA5B-4F17-B8EA-FC15DFFD0A52}" type="slidenum">
              <a:rPr lang="en-US"/>
              <a:pPr/>
              <a:t>35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hu-HU" sz="2400" dirty="0" smtClean="0"/>
              <a:t>A sérülékenységek összegyűjtése az informatikai biztonság egyik alapfeladata.</a:t>
            </a:r>
          </a:p>
          <a:p>
            <a:pPr>
              <a:lnSpc>
                <a:spcPct val="110000"/>
              </a:lnSpc>
            </a:pPr>
            <a:r>
              <a:rPr lang="hu-HU" sz="2400" dirty="0" smtClean="0"/>
              <a:t>Ennek eszközei:</a:t>
            </a:r>
          </a:p>
          <a:p>
            <a:pPr lvl="2">
              <a:lnSpc>
                <a:spcPct val="110000"/>
              </a:lnSpc>
            </a:pPr>
            <a:r>
              <a:rPr lang="hu-HU" sz="2400" dirty="0" err="1" smtClean="0"/>
              <a:t>Vulnerability</a:t>
            </a:r>
            <a:r>
              <a:rPr lang="hu-HU" sz="2400" dirty="0" smtClean="0"/>
              <a:t> </a:t>
            </a:r>
            <a:r>
              <a:rPr lang="hu-HU" sz="2400" dirty="0" err="1" smtClean="0"/>
              <a:t>Assesment</a:t>
            </a:r>
            <a:r>
              <a:rPr lang="hu-HU" sz="2400" dirty="0" smtClean="0"/>
              <a:t>,</a:t>
            </a:r>
          </a:p>
          <a:p>
            <a:pPr lvl="2">
              <a:lnSpc>
                <a:spcPct val="110000"/>
              </a:lnSpc>
            </a:pPr>
            <a:r>
              <a:rPr lang="hu-HU" sz="2400" dirty="0" err="1" smtClean="0"/>
              <a:t>Vulnerability</a:t>
            </a:r>
            <a:r>
              <a:rPr lang="hu-HU" sz="2400" dirty="0" smtClean="0"/>
              <a:t> </a:t>
            </a:r>
            <a:r>
              <a:rPr lang="hu-HU" sz="2400" dirty="0" err="1" smtClean="0"/>
              <a:t>Scanning</a:t>
            </a:r>
            <a:r>
              <a:rPr lang="hu-HU" sz="2400" dirty="0" smtClean="0"/>
              <a:t>,</a:t>
            </a:r>
          </a:p>
          <a:p>
            <a:pPr lvl="2">
              <a:lnSpc>
                <a:spcPct val="110000"/>
              </a:lnSpc>
            </a:pPr>
            <a:r>
              <a:rPr lang="hu-HU" sz="2400" dirty="0" err="1" smtClean="0"/>
              <a:t>Penetration</a:t>
            </a:r>
            <a:r>
              <a:rPr lang="hu-HU" sz="2400" dirty="0" smtClean="0"/>
              <a:t> Testing.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u-HU" sz="1200" dirty="0" smtClean="0"/>
              <a:t>Szoftverbiztonság alapjai – 2. előadás – Támadók és támadások, etikus </a:t>
            </a:r>
            <a:r>
              <a:rPr lang="hu-HU" sz="1200" dirty="0" err="1" smtClean="0"/>
              <a:t>hackelés</a:t>
            </a:r>
            <a:endParaRPr lang="hu-HU" sz="1200" dirty="0" smtClean="0"/>
          </a:p>
        </p:txBody>
      </p:sp>
    </p:spTree>
    <p:extLst>
      <p:ext uri="{BB962C8B-B14F-4D97-AF65-F5344CB8AC3E}">
        <p14:creationId xmlns:p14="http://schemas.microsoft.com/office/powerpoint/2010/main" val="142205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Összefoglalás II.</a:t>
            </a:r>
            <a:endParaRPr lang="hu-HU" dirty="0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27F5F56B-BA5B-4F17-B8EA-FC15DFFD0A52}" type="slidenum">
              <a:rPr lang="en-US"/>
              <a:pPr/>
              <a:t>36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hu-HU" sz="2400" dirty="0" smtClean="0"/>
              <a:t>Ezek eltérő módszerek, és jól kiegészítik egymást.</a:t>
            </a:r>
          </a:p>
          <a:p>
            <a:pPr>
              <a:lnSpc>
                <a:spcPct val="110000"/>
              </a:lnSpc>
            </a:pPr>
            <a:r>
              <a:rPr lang="hu-HU" sz="2400" dirty="0" smtClean="0"/>
              <a:t>Az etikus hacker a </a:t>
            </a:r>
            <a:r>
              <a:rPr lang="hu-HU" sz="2400" dirty="0" err="1" smtClean="0"/>
              <a:t>behatolásteszt</a:t>
            </a:r>
            <a:r>
              <a:rPr lang="hu-HU" sz="2400" dirty="0" smtClean="0"/>
              <a:t> során valódi</a:t>
            </a:r>
            <a:br>
              <a:rPr lang="hu-HU" sz="2400" dirty="0" smtClean="0"/>
            </a:br>
            <a:r>
              <a:rPr lang="hu-HU" sz="2400" dirty="0" smtClean="0"/>
              <a:t>támadást szimulál, így ellenőrzött körülmények között győződhetünk meg a rendszer biztonságáról.</a:t>
            </a:r>
            <a:endParaRPr lang="hu-HU" sz="240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u-HU" sz="1200" dirty="0" smtClean="0"/>
              <a:t>Szoftverbiztonság alapjai – 2. előadás – Támadók és támadások, etikus </a:t>
            </a:r>
            <a:r>
              <a:rPr lang="hu-HU" sz="1200" dirty="0" err="1" smtClean="0"/>
              <a:t>hackelés</a:t>
            </a:r>
            <a:endParaRPr lang="hu-HU" sz="1200" dirty="0" smtClean="0"/>
          </a:p>
        </p:txBody>
      </p:sp>
    </p:spTree>
    <p:extLst>
      <p:ext uri="{BB962C8B-B14F-4D97-AF65-F5344CB8AC3E}">
        <p14:creationId xmlns:p14="http://schemas.microsoft.com/office/powerpoint/2010/main" val="199585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Összefoglalás III.</a:t>
            </a:r>
            <a:endParaRPr lang="hu-HU" dirty="0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27F5F56B-BA5B-4F17-B8EA-FC15DFFD0A52}" type="slidenum">
              <a:rPr lang="en-US"/>
              <a:pPr/>
              <a:t>37</a:t>
            </a:fld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Bármely módszerrel is térképezzük fel a sérülékenységeket, ezután a belőlük fakadó kockázatokat mérlegelnünk kell.</a:t>
            </a:r>
          </a:p>
          <a:p>
            <a:r>
              <a:rPr lang="hu-HU" dirty="0" smtClean="0"/>
              <a:t>Majd megfelelő biztonsági ellenintézkedésekkel a kockázatokat csillapítanunk kell.</a:t>
            </a:r>
          </a:p>
          <a:p>
            <a:r>
              <a:rPr lang="hu-HU" dirty="0" smtClean="0"/>
              <a:t>Végül a csillapítás sikerességéről a teszt megismétlésével kell meggyőződnünk.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u-HU" sz="1200" dirty="0" smtClean="0"/>
              <a:t>Szoftverbiztonság alapjai – 2. előadás – Támadók és támadások, etikus </a:t>
            </a:r>
            <a:r>
              <a:rPr lang="hu-HU" sz="1200" dirty="0" err="1" smtClean="0"/>
              <a:t>hackelés</a:t>
            </a:r>
            <a:endParaRPr lang="hu-HU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Hivatkozások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27F5F56B-BA5B-4F17-B8EA-FC15DFFD0A52}" type="slidenum">
              <a:rPr lang="en-US"/>
              <a:pPr/>
              <a:t>38</a:t>
            </a:fld>
            <a:endParaRPr lang="en-US"/>
          </a:p>
        </p:txBody>
      </p:sp>
      <p:sp>
        <p:nvSpPr>
          <p:cNvPr id="6349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u-HU" dirty="0" smtClean="0"/>
              <a:t>M. Walker, </a:t>
            </a:r>
            <a:r>
              <a:rPr lang="en-US" i="1" dirty="0" err="1" smtClean="0"/>
              <a:t>CEH</a:t>
            </a:r>
            <a:r>
              <a:rPr lang="en-US" i="1" dirty="0" smtClean="0"/>
              <a:t> Certified Ethical Hacker All-in-One Exam Guide</a:t>
            </a:r>
            <a:r>
              <a:rPr lang="hu-HU" dirty="0" smtClean="0"/>
              <a:t>, </a:t>
            </a:r>
            <a:r>
              <a:rPr lang="en-US" dirty="0" smtClean="0"/>
              <a:t>McGraw-Hill Osborne</a:t>
            </a:r>
            <a:r>
              <a:rPr lang="hu-HU" dirty="0" smtClean="0"/>
              <a:t>, </a:t>
            </a:r>
            <a:r>
              <a:rPr lang="en-US" dirty="0" smtClean="0"/>
              <a:t>2011</a:t>
            </a:r>
            <a:endParaRPr lang="hu-HU" dirty="0" smtClean="0"/>
          </a:p>
          <a:p>
            <a:pPr eaLnBrk="1" hangingPunct="1"/>
            <a:r>
              <a:rPr lang="hu-HU" dirty="0" err="1" smtClean="0"/>
              <a:t>EC-Council</a:t>
            </a:r>
            <a:r>
              <a:rPr lang="hu-HU" dirty="0" smtClean="0"/>
              <a:t>, </a:t>
            </a:r>
            <a:r>
              <a:rPr lang="en-US" i="1" dirty="0" smtClean="0"/>
              <a:t>Ethical Hacking and Countermeasures to Become Certified Ethical Hacker</a:t>
            </a:r>
            <a:r>
              <a:rPr lang="hu-HU" dirty="0" smtClean="0"/>
              <a:t>, </a:t>
            </a:r>
            <a:r>
              <a:rPr lang="hu-HU" dirty="0" smtClean="0">
                <a:hlinkClick r:id="rId3"/>
              </a:rPr>
              <a:t>http://www.eccouncil.org/Certification/certified-ethical-hacker</a:t>
            </a:r>
            <a:r>
              <a:rPr lang="hu-HU" dirty="0" smtClean="0"/>
              <a:t>.</a:t>
            </a:r>
          </a:p>
          <a:p>
            <a:pPr eaLnBrk="1" hangingPunct="1"/>
            <a:r>
              <a:rPr lang="hu-HU" i="1" dirty="0" smtClean="0"/>
              <a:t>Virág</a:t>
            </a:r>
            <a:r>
              <a:rPr lang="hu-HU" dirty="0" smtClean="0"/>
              <a:t>, rövidfilm, rendezte: Gergely Zoltán</a:t>
            </a:r>
          </a:p>
          <a:p>
            <a:pPr eaLnBrk="1" hangingPunct="1">
              <a:buNone/>
            </a:pPr>
            <a:r>
              <a:rPr lang="hu-HU" dirty="0" smtClean="0"/>
              <a:t>	</a:t>
            </a:r>
            <a:r>
              <a:rPr lang="hu-HU" dirty="0" smtClean="0">
                <a:hlinkClick r:id="rId4"/>
              </a:rPr>
              <a:t>https://saferinternet.hu/videok/2013/04/15/virag/</a:t>
            </a:r>
            <a:r>
              <a:rPr lang="hu-HU" dirty="0" smtClean="0"/>
              <a:t>.</a:t>
            </a:r>
          </a:p>
        </p:txBody>
      </p:sp>
      <p:sp>
        <p:nvSpPr>
          <p:cNvPr id="7" name="Élőláb hely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u-HU" sz="1200" dirty="0" smtClean="0"/>
              <a:t>Szoftverbiztonság alapjai – 2. előadás – Támadók és támadások, etikus </a:t>
            </a:r>
            <a:r>
              <a:rPr lang="hu-HU" sz="1200" dirty="0" err="1" smtClean="0"/>
              <a:t>hackelés</a:t>
            </a:r>
            <a:endParaRPr lang="hu-HU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sz="3600" dirty="0" smtClean="0"/>
              <a:t>Ismétlés II</a:t>
            </a:r>
            <a:r>
              <a:rPr lang="hu-HU" sz="3600" dirty="0"/>
              <a:t>.</a:t>
            </a:r>
            <a:endParaRPr lang="en-AU" sz="3600" dirty="0"/>
          </a:p>
        </p:txBody>
      </p:sp>
      <p:sp>
        <p:nvSpPr>
          <p:cNvPr id="16387" name="Dia számának helye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27F5F56B-BA5B-4F17-B8EA-FC15DFFD0A52}" type="slidenum">
              <a:rPr lang="en-US"/>
              <a:pPr/>
              <a:t>4</a:t>
            </a:fld>
            <a:endParaRPr lang="en-US"/>
          </a:p>
        </p:txBody>
      </p:sp>
      <p:sp>
        <p:nvSpPr>
          <p:cNvPr id="1638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381000" indent="-381000" eaLnBrk="1" hangingPunct="1"/>
            <a:r>
              <a:rPr lang="hu-HU" sz="2800" dirty="0" smtClean="0"/>
              <a:t>Kockázatok (</a:t>
            </a:r>
            <a:r>
              <a:rPr lang="hu-HU" sz="2800" dirty="0" err="1" smtClean="0"/>
              <a:t>Risks</a:t>
            </a:r>
            <a:r>
              <a:rPr lang="hu-HU" sz="2800" dirty="0" smtClean="0"/>
              <a:t>)</a:t>
            </a:r>
          </a:p>
          <a:p>
            <a:pPr marL="381000" indent="-381000" eaLnBrk="1" hangingPunct="1"/>
            <a:r>
              <a:rPr lang="hu-HU" sz="2800" dirty="0" smtClean="0"/>
              <a:t>Sérülékenységek (</a:t>
            </a:r>
            <a:r>
              <a:rPr lang="hu-HU" sz="2800" dirty="0" err="1" smtClean="0"/>
              <a:t>Vulnerabilities</a:t>
            </a:r>
            <a:r>
              <a:rPr lang="hu-HU" sz="2800" dirty="0" smtClean="0"/>
              <a:t>)</a:t>
            </a:r>
          </a:p>
          <a:p>
            <a:pPr marL="381000" indent="-381000" eaLnBrk="1" hangingPunct="1"/>
            <a:r>
              <a:rPr lang="hu-HU" sz="2800" dirty="0" smtClean="0"/>
              <a:t>Kihasználások (</a:t>
            </a:r>
            <a:r>
              <a:rPr lang="hu-HU" sz="2800" dirty="0" err="1" smtClean="0"/>
              <a:t>Exploits</a:t>
            </a:r>
            <a:r>
              <a:rPr lang="hu-HU" sz="2800" dirty="0" smtClean="0"/>
              <a:t>)</a:t>
            </a:r>
          </a:p>
          <a:p>
            <a:pPr marL="381000" indent="-381000" eaLnBrk="1" hangingPunct="1"/>
            <a:r>
              <a:rPr lang="hu-HU" sz="2800" dirty="0" smtClean="0"/>
              <a:t>Incidens (</a:t>
            </a:r>
            <a:r>
              <a:rPr lang="hu-HU" sz="2800" dirty="0" err="1" smtClean="0"/>
              <a:t>Incidents</a:t>
            </a:r>
            <a:r>
              <a:rPr lang="hu-HU" sz="2800" dirty="0" smtClean="0"/>
              <a:t>)</a:t>
            </a:r>
          </a:p>
          <a:p>
            <a:pPr marL="381000" indent="-381000" eaLnBrk="1" hangingPunct="1"/>
            <a:r>
              <a:rPr lang="hu-HU" sz="2800" dirty="0" smtClean="0"/>
              <a:t>Védelmi mechanizmusok (</a:t>
            </a:r>
            <a:r>
              <a:rPr lang="hu-HU" sz="2800" dirty="0" err="1" smtClean="0"/>
              <a:t>Security</a:t>
            </a:r>
            <a:r>
              <a:rPr lang="hu-HU" sz="2800" dirty="0" smtClean="0"/>
              <a:t> </a:t>
            </a:r>
            <a:r>
              <a:rPr lang="hu-HU" sz="2800" dirty="0" err="1" smtClean="0"/>
              <a:t>Controls</a:t>
            </a:r>
            <a:r>
              <a:rPr lang="hu-HU" sz="2800" dirty="0" smtClean="0"/>
              <a:t>)</a:t>
            </a:r>
          </a:p>
          <a:p>
            <a:pPr marL="381318" indent="-381000"/>
            <a:r>
              <a:rPr lang="hu-HU" sz="3000" dirty="0" smtClean="0"/>
              <a:t>Biztonsági szabályzatok</a:t>
            </a:r>
          </a:p>
          <a:p>
            <a:pPr marL="381318" indent="-381000"/>
            <a:r>
              <a:rPr lang="hu-HU" sz="3000" dirty="0" smtClean="0"/>
              <a:t>Biztonság – kényelem – funkcionalitás</a:t>
            </a:r>
          </a:p>
          <a:p>
            <a:pPr marL="381318" indent="-381000"/>
            <a:r>
              <a:rPr lang="hu-HU" sz="3000" dirty="0" smtClean="0"/>
              <a:t>Fizikai – logikai – adminisztratív védelem</a:t>
            </a:r>
          </a:p>
          <a:p>
            <a:pPr marL="381318" indent="-381000"/>
            <a:r>
              <a:rPr lang="hu-HU" sz="3000" dirty="0" err="1" smtClean="0"/>
              <a:t>Prevention</a:t>
            </a:r>
            <a:r>
              <a:rPr lang="hu-HU" sz="3000" dirty="0" smtClean="0"/>
              <a:t> – </a:t>
            </a:r>
            <a:r>
              <a:rPr lang="hu-HU" sz="3000" dirty="0" err="1" smtClean="0"/>
              <a:t>Detection</a:t>
            </a:r>
            <a:r>
              <a:rPr lang="hu-HU" sz="3000" dirty="0" smtClean="0"/>
              <a:t> – </a:t>
            </a:r>
            <a:r>
              <a:rPr lang="hu-HU" sz="3000" dirty="0" err="1" smtClean="0"/>
              <a:t>Correction</a:t>
            </a:r>
            <a:endParaRPr lang="hu-HU" sz="3000" dirty="0" smtClean="0"/>
          </a:p>
          <a:p>
            <a:pPr marL="381000" indent="-381000" eaLnBrk="1" hangingPunct="1"/>
            <a:endParaRPr lang="hu-HU" sz="2800" b="1" dirty="0" smtClean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u-HU" sz="1200" dirty="0" smtClean="0"/>
              <a:t>Szoftverbiztonság alapjai – 2. előadás – Támadók és támadások, etikus </a:t>
            </a:r>
            <a:r>
              <a:rPr lang="hu-HU" sz="1200" dirty="0" err="1" smtClean="0"/>
              <a:t>hackelés</a:t>
            </a:r>
            <a:endParaRPr lang="hu-HU" sz="1200" dirty="0" smtClean="0"/>
          </a:p>
        </p:txBody>
      </p:sp>
    </p:spTree>
    <p:extLst>
      <p:ext uri="{BB962C8B-B14F-4D97-AF65-F5344CB8AC3E}">
        <p14:creationId xmlns:p14="http://schemas.microsoft.com/office/powerpoint/2010/main" val="104832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Sérülékenységek keresése</a:t>
            </a:r>
            <a:endParaRPr lang="hu-HU" dirty="0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27F5F56B-BA5B-4F17-B8EA-FC15DFFD0A52}" type="slidenum">
              <a:rPr lang="en-US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sz="3200" dirty="0" smtClean="0"/>
              <a:t>A sérülékenység-keresés eszközei:</a:t>
            </a:r>
          </a:p>
          <a:p>
            <a:pPr marL="1108075" lvl="2" indent="-514350">
              <a:buFont typeface="+mj-lt"/>
              <a:buAutoNum type="arabicPeriod"/>
            </a:pPr>
            <a:r>
              <a:rPr lang="hu-HU" sz="2800" dirty="0" err="1" smtClean="0"/>
              <a:t>Vulnerability</a:t>
            </a:r>
            <a:r>
              <a:rPr lang="hu-HU" sz="2800" dirty="0" smtClean="0"/>
              <a:t> </a:t>
            </a:r>
            <a:r>
              <a:rPr lang="hu-HU" sz="2800" dirty="0" err="1" smtClean="0"/>
              <a:t>Assesment</a:t>
            </a:r>
            <a:r>
              <a:rPr lang="hu-HU" sz="2800" dirty="0" smtClean="0"/>
              <a:t> </a:t>
            </a:r>
            <a:br>
              <a:rPr lang="hu-HU" sz="2800" dirty="0" smtClean="0"/>
            </a:br>
            <a:r>
              <a:rPr lang="hu-HU" sz="2800" dirty="0" smtClean="0"/>
              <a:t>(Sérülékenységek felmérése)</a:t>
            </a:r>
          </a:p>
          <a:p>
            <a:pPr marL="1108075" lvl="2" indent="-514350">
              <a:buFont typeface="+mj-lt"/>
              <a:buAutoNum type="arabicPeriod"/>
            </a:pPr>
            <a:r>
              <a:rPr lang="hu-HU" sz="2800" dirty="0" err="1" smtClean="0"/>
              <a:t>Vulnerability</a:t>
            </a:r>
            <a:r>
              <a:rPr lang="hu-HU" sz="2800" dirty="0" smtClean="0"/>
              <a:t> </a:t>
            </a:r>
            <a:r>
              <a:rPr lang="hu-HU" sz="2800" dirty="0" err="1" smtClean="0"/>
              <a:t>Scanning</a:t>
            </a:r>
            <a:r>
              <a:rPr lang="hu-HU" sz="2800" dirty="0" smtClean="0"/>
              <a:t>  </a:t>
            </a:r>
            <a:br>
              <a:rPr lang="hu-HU" sz="2800" dirty="0" smtClean="0"/>
            </a:br>
            <a:r>
              <a:rPr lang="hu-HU" sz="2800" dirty="0" smtClean="0"/>
              <a:t>(Sérülékenységek </a:t>
            </a:r>
            <a:r>
              <a:rPr lang="hu-HU" sz="2800" dirty="0" err="1" smtClean="0"/>
              <a:t>szkennelése</a:t>
            </a:r>
            <a:r>
              <a:rPr lang="hu-HU" sz="2800" dirty="0" smtClean="0"/>
              <a:t>)</a:t>
            </a:r>
          </a:p>
          <a:p>
            <a:pPr marL="1108075" lvl="2" indent="-514350">
              <a:buFont typeface="+mj-lt"/>
              <a:buAutoNum type="arabicPeriod"/>
            </a:pPr>
            <a:r>
              <a:rPr lang="hu-HU" sz="2800" dirty="0" err="1" smtClean="0"/>
              <a:t>Penetration</a:t>
            </a:r>
            <a:r>
              <a:rPr lang="hu-HU" sz="2800" dirty="0" smtClean="0"/>
              <a:t> Testing  </a:t>
            </a:r>
            <a:br>
              <a:rPr lang="hu-HU" sz="2800" dirty="0" smtClean="0"/>
            </a:br>
            <a:r>
              <a:rPr lang="hu-HU" sz="2800" dirty="0" smtClean="0"/>
              <a:t>(</a:t>
            </a:r>
            <a:r>
              <a:rPr lang="hu-HU" sz="2800" dirty="0" err="1" smtClean="0"/>
              <a:t>Behatolásteszt</a:t>
            </a:r>
            <a:r>
              <a:rPr lang="hu-HU" sz="2800" dirty="0" smtClean="0"/>
              <a:t>, Etikus </a:t>
            </a:r>
            <a:r>
              <a:rPr lang="hu-HU" sz="2800" dirty="0" err="1" smtClean="0"/>
              <a:t>hackelés</a:t>
            </a:r>
            <a:r>
              <a:rPr lang="hu-HU" sz="2800" dirty="0" smtClean="0"/>
              <a:t>)</a:t>
            </a:r>
          </a:p>
          <a:p>
            <a:endParaRPr lang="hu-HU" sz="320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u-HU" sz="1200" dirty="0" smtClean="0"/>
              <a:t>Szoftverbiztonság alapjai – 2. előadás – Támadók és támadások, etikus </a:t>
            </a:r>
            <a:r>
              <a:rPr lang="hu-HU" sz="1200" dirty="0" err="1" smtClean="0"/>
              <a:t>hackelés</a:t>
            </a:r>
            <a:endParaRPr lang="hu-HU" sz="1200" dirty="0" smtClean="0"/>
          </a:p>
        </p:txBody>
      </p:sp>
    </p:spTree>
    <p:extLst>
      <p:ext uri="{BB962C8B-B14F-4D97-AF65-F5344CB8AC3E}">
        <p14:creationId xmlns:p14="http://schemas.microsoft.com/office/powerpoint/2010/main" val="142205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27F5F56B-BA5B-4F17-B8EA-FC15DFFD0A52}" type="slidenum">
              <a:rPr lang="en-US"/>
              <a:pPr/>
              <a:t>6</a:t>
            </a:fld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hu-HU" sz="2800" dirty="0" smtClean="0"/>
              <a:t>A sérülékenységek kezdeti és rendszeres </a:t>
            </a:r>
            <a:r>
              <a:rPr lang="hu-HU" sz="2800" b="1" dirty="0" smtClean="0"/>
              <a:t>felmérése</a:t>
            </a:r>
          </a:p>
          <a:p>
            <a:pPr lvl="1">
              <a:lnSpc>
                <a:spcPct val="110000"/>
              </a:lnSpc>
            </a:pPr>
            <a:r>
              <a:rPr lang="hu-HU" dirty="0" smtClean="0"/>
              <a:t>rendszer, hálózat vagy a szervezet működését illetően.</a:t>
            </a:r>
          </a:p>
          <a:p>
            <a:pPr>
              <a:lnSpc>
                <a:spcPct val="110000"/>
              </a:lnSpc>
            </a:pPr>
            <a:r>
              <a:rPr lang="hu-HU" dirty="0"/>
              <a:t>E</a:t>
            </a:r>
            <a:r>
              <a:rPr lang="hu-HU" dirty="0" smtClean="0"/>
              <a:t>lengedhetetlen része az általánosabb kockázatelemzési tervnek.</a:t>
            </a:r>
          </a:p>
          <a:p>
            <a:pPr>
              <a:lnSpc>
                <a:spcPct val="110000"/>
              </a:lnSpc>
            </a:pPr>
            <a:r>
              <a:rPr lang="hu-HU" dirty="0"/>
              <a:t>A</a:t>
            </a:r>
            <a:r>
              <a:rPr lang="hu-HU" dirty="0" smtClean="0"/>
              <a:t>lapja a tervek, dokumentációk, folyamatok áttekintése, pl.</a:t>
            </a:r>
          </a:p>
          <a:p>
            <a:pPr lvl="1">
              <a:lnSpc>
                <a:spcPct val="110000"/>
              </a:lnSpc>
            </a:pPr>
            <a:r>
              <a:rPr lang="hu-HU" dirty="0"/>
              <a:t>b</a:t>
            </a:r>
            <a:r>
              <a:rPr lang="hu-HU" dirty="0" smtClean="0"/>
              <a:t>iztonsági szabályzatok,</a:t>
            </a:r>
          </a:p>
          <a:p>
            <a:pPr lvl="1">
              <a:lnSpc>
                <a:spcPct val="110000"/>
              </a:lnSpc>
            </a:pPr>
            <a:r>
              <a:rPr lang="hu-HU" dirty="0" smtClean="0"/>
              <a:t>napló bejegyzések,</a:t>
            </a:r>
          </a:p>
          <a:p>
            <a:pPr lvl="1">
              <a:lnSpc>
                <a:spcPct val="110000"/>
              </a:lnSpc>
            </a:pPr>
            <a:r>
              <a:rPr lang="hu-HU" dirty="0"/>
              <a:t>b</a:t>
            </a:r>
            <a:r>
              <a:rPr lang="hu-HU" dirty="0" smtClean="0"/>
              <a:t>eszerzési, bevezetési, tesztelési folyamatok,</a:t>
            </a:r>
          </a:p>
          <a:p>
            <a:pPr lvl="1">
              <a:lnSpc>
                <a:spcPct val="110000"/>
              </a:lnSpc>
            </a:pPr>
            <a:r>
              <a:rPr lang="hu-HU" dirty="0"/>
              <a:t>i</a:t>
            </a:r>
            <a:r>
              <a:rPr lang="hu-HU" dirty="0" smtClean="0"/>
              <a:t>nterjúk a személyzettel.</a:t>
            </a:r>
          </a:p>
          <a:p>
            <a:pPr>
              <a:lnSpc>
                <a:spcPct val="110000"/>
              </a:lnSpc>
            </a:pPr>
            <a:r>
              <a:rPr lang="hu-HU" dirty="0" smtClean="0"/>
              <a:t>Általában belső vizsgálat és manuális tevékenység,</a:t>
            </a:r>
          </a:p>
          <a:p>
            <a:pPr>
              <a:lnSpc>
                <a:spcPct val="110000"/>
              </a:lnSpc>
            </a:pPr>
            <a:r>
              <a:rPr lang="hu-HU" dirty="0"/>
              <a:t>b</a:t>
            </a:r>
            <a:r>
              <a:rPr lang="hu-HU" dirty="0" smtClean="0"/>
              <a:t>ár külső szakértők és automatikus eszközök segíthetik.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u-HU" sz="1200" dirty="0" smtClean="0"/>
              <a:t>Szoftverbiztonság alapjai – 2. előadás – Támadók és támadások, etikus </a:t>
            </a:r>
            <a:r>
              <a:rPr lang="hu-HU" sz="1200" dirty="0" err="1" smtClean="0"/>
              <a:t>hackelés</a:t>
            </a:r>
            <a:endParaRPr lang="hu-HU" sz="12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99592" y="346646"/>
            <a:ext cx="7772400" cy="994122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lvl="0" fontAlgn="auto">
              <a:spcAft>
                <a:spcPts val="0"/>
              </a:spcAft>
            </a:pPr>
            <a:r>
              <a:rPr lang="hu-HU" sz="4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Vulnerability</a:t>
            </a:r>
            <a:r>
              <a:rPr lang="hu-HU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4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Assesment</a:t>
            </a:r>
            <a:endParaRPr kumimoji="0" lang="hu-HU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27F5F56B-BA5B-4F17-B8EA-FC15DFFD0A52}" type="slidenum">
              <a:rPr lang="en-US"/>
              <a:pPr/>
              <a:t>7</a:t>
            </a:fld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hu-HU" sz="2800" dirty="0" smtClean="0"/>
              <a:t>Automatikus sérülékenység-keresők </a:t>
            </a:r>
            <a:r>
              <a:rPr lang="hu-HU" sz="2800" dirty="0"/>
              <a:t>(</a:t>
            </a:r>
            <a:r>
              <a:rPr lang="hu-HU" sz="2800" dirty="0" err="1" smtClean="0"/>
              <a:t>vulnerability</a:t>
            </a:r>
            <a:r>
              <a:rPr lang="hu-HU" sz="2800" dirty="0" smtClean="0"/>
              <a:t> </a:t>
            </a:r>
            <a:r>
              <a:rPr lang="hu-HU" sz="2800" dirty="0" err="1" smtClean="0"/>
              <a:t>scanners</a:t>
            </a:r>
            <a:r>
              <a:rPr lang="hu-HU" sz="2800" dirty="0" smtClean="0"/>
              <a:t>) segítségével, pl.</a:t>
            </a:r>
          </a:p>
          <a:p>
            <a:pPr marL="319088" lvl="1" indent="0">
              <a:lnSpc>
                <a:spcPct val="120000"/>
              </a:lnSpc>
              <a:buNone/>
            </a:pPr>
            <a:r>
              <a:rPr lang="hu-HU" dirty="0" err="1" smtClean="0"/>
              <a:t>Nessus</a:t>
            </a:r>
            <a:r>
              <a:rPr lang="hu-HU" dirty="0"/>
              <a:t>, </a:t>
            </a:r>
            <a:r>
              <a:rPr lang="hu-HU" dirty="0" err="1" smtClean="0"/>
              <a:t>Nmap</a:t>
            </a:r>
            <a:r>
              <a:rPr lang="hu-HU" dirty="0" smtClean="0"/>
              <a:t>, </a:t>
            </a:r>
            <a:r>
              <a:rPr lang="hu-HU" dirty="0" err="1" smtClean="0"/>
              <a:t>Nikto</a:t>
            </a:r>
            <a:r>
              <a:rPr lang="hu-HU" dirty="0" smtClean="0"/>
              <a:t>, </a:t>
            </a:r>
            <a:r>
              <a:rPr lang="hu-HU" dirty="0" err="1" smtClean="0"/>
              <a:t>OpenVAS</a:t>
            </a:r>
            <a:r>
              <a:rPr lang="hu-HU" dirty="0" smtClean="0"/>
              <a:t>, </a:t>
            </a:r>
            <a:r>
              <a:rPr lang="hu-HU" dirty="0" err="1" smtClean="0"/>
              <a:t>CoreInpact</a:t>
            </a:r>
            <a:r>
              <a:rPr lang="hu-HU" dirty="0" smtClean="0"/>
              <a:t>, </a:t>
            </a:r>
            <a:br>
              <a:rPr lang="hu-HU" dirty="0" smtClean="0"/>
            </a:br>
            <a:r>
              <a:rPr lang="hu-HU" dirty="0" err="1" smtClean="0"/>
              <a:t>Nexpose</a:t>
            </a:r>
            <a:r>
              <a:rPr lang="hu-HU" dirty="0" smtClean="0"/>
              <a:t>, Retina, SAINTS, </a:t>
            </a:r>
            <a:r>
              <a:rPr lang="hu-HU" dirty="0" err="1" smtClean="0"/>
              <a:t>Acunetix</a:t>
            </a:r>
            <a:r>
              <a:rPr lang="hu-HU" dirty="0" smtClean="0"/>
              <a:t>, </a:t>
            </a:r>
            <a:r>
              <a:rPr lang="hu-HU" dirty="0" err="1" smtClean="0"/>
              <a:t>AppScan</a:t>
            </a:r>
            <a:r>
              <a:rPr lang="hu-HU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hu-HU" sz="2800" dirty="0" smtClean="0"/>
              <a:t>Passzív módszer, </a:t>
            </a:r>
            <a:r>
              <a:rPr lang="hu-HU" sz="2800" b="1" dirty="0" smtClean="0"/>
              <a:t>csak a sérülékenységek összegyűjtése a célja, nem a kihasználásuk.</a:t>
            </a:r>
          </a:p>
          <a:p>
            <a:pPr>
              <a:lnSpc>
                <a:spcPct val="120000"/>
              </a:lnSpc>
            </a:pPr>
            <a:r>
              <a:rPr lang="hu-HU" sz="2800" dirty="0"/>
              <a:t>S</a:t>
            </a:r>
            <a:r>
              <a:rPr lang="hu-HU" sz="2800" dirty="0" smtClean="0"/>
              <a:t>ok téves riasztást (</a:t>
            </a:r>
            <a:r>
              <a:rPr lang="hu-HU" sz="2800" dirty="0" err="1" smtClean="0"/>
              <a:t>False</a:t>
            </a:r>
            <a:r>
              <a:rPr lang="hu-HU" sz="2800" dirty="0" smtClean="0"/>
              <a:t> </a:t>
            </a:r>
            <a:r>
              <a:rPr lang="hu-HU" sz="2800" dirty="0" err="1" smtClean="0"/>
              <a:t>Positive</a:t>
            </a:r>
            <a:r>
              <a:rPr lang="hu-HU" sz="2800" dirty="0" smtClean="0"/>
              <a:t>) adhat, </a:t>
            </a:r>
          </a:p>
          <a:p>
            <a:pPr>
              <a:lnSpc>
                <a:spcPct val="120000"/>
              </a:lnSpc>
            </a:pPr>
            <a:r>
              <a:rPr lang="hu-HU" sz="2800" dirty="0" smtClean="0"/>
              <a:t>melyeket ellenőrizni kell.</a:t>
            </a:r>
          </a:p>
          <a:p>
            <a:pPr>
              <a:lnSpc>
                <a:spcPct val="120000"/>
              </a:lnSpc>
            </a:pPr>
            <a:r>
              <a:rPr lang="hu-HU" sz="2800" dirty="0"/>
              <a:t>A</a:t>
            </a:r>
            <a:r>
              <a:rPr lang="hu-HU" sz="2800" dirty="0" smtClean="0"/>
              <a:t>lkalmazása</a:t>
            </a:r>
            <a:r>
              <a:rPr lang="hu-HU" sz="2800" dirty="0"/>
              <a:t>: </a:t>
            </a:r>
          </a:p>
          <a:p>
            <a:pPr lvl="1">
              <a:lnSpc>
                <a:spcPct val="120000"/>
              </a:lnSpc>
            </a:pPr>
            <a:r>
              <a:rPr lang="hu-HU" dirty="0"/>
              <a:t>rendszeresen (pl. negyedévente</a:t>
            </a:r>
            <a:r>
              <a:rPr lang="hu-HU" dirty="0" smtClean="0"/>
              <a:t>),</a:t>
            </a:r>
            <a:endParaRPr lang="hu-HU" dirty="0"/>
          </a:p>
          <a:p>
            <a:pPr lvl="1">
              <a:lnSpc>
                <a:spcPct val="120000"/>
              </a:lnSpc>
            </a:pPr>
            <a:r>
              <a:rPr lang="hu-HU" dirty="0"/>
              <a:t>változtatások bevezetése </a:t>
            </a:r>
            <a:r>
              <a:rPr lang="hu-HU" dirty="0" smtClean="0"/>
              <a:t>után.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u-HU" sz="1200" dirty="0" smtClean="0"/>
              <a:t>Szoftverbiztonság alapjai – 2. előadás – Támadók és támadások, etikus </a:t>
            </a:r>
            <a:r>
              <a:rPr lang="hu-HU" sz="1200" dirty="0" err="1" smtClean="0"/>
              <a:t>hackelés</a:t>
            </a:r>
            <a:endParaRPr lang="hu-HU" sz="12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84734" y="342181"/>
            <a:ext cx="7772400" cy="994122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lvl="0" fontAlgn="auto">
              <a:spcAft>
                <a:spcPts val="0"/>
              </a:spcAft>
            </a:pPr>
            <a:r>
              <a:rPr lang="hu-HU" sz="4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Vulnerability</a:t>
            </a:r>
            <a:r>
              <a:rPr lang="hu-HU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4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Scanning</a:t>
            </a:r>
            <a:r>
              <a:rPr lang="hu-HU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I.</a:t>
            </a:r>
            <a:endParaRPr kumimoji="0" lang="hu-HU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Vulnerability</a:t>
            </a:r>
            <a:r>
              <a:rPr lang="hu-HU" dirty="0"/>
              <a:t> </a:t>
            </a:r>
            <a:r>
              <a:rPr lang="hu-HU" dirty="0" err="1" smtClean="0"/>
              <a:t>Scanning</a:t>
            </a:r>
            <a:r>
              <a:rPr lang="hu-HU" dirty="0" smtClean="0"/>
              <a:t> II.</a:t>
            </a:r>
            <a:endParaRPr lang="hu-HU" dirty="0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27F5F56B-BA5B-4F17-B8EA-FC15DFFD0A52}" type="slidenum">
              <a:rPr lang="en-US"/>
              <a:pPr/>
              <a:t>8</a:t>
            </a:fld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hu-HU" dirty="0" smtClean="0"/>
              <a:t>Általában jó kiindulási alapot nyújt a sérülékenység keresés másik két módszeréhez (felmérés, </a:t>
            </a:r>
            <a:r>
              <a:rPr lang="hu-HU" dirty="0" err="1" smtClean="0"/>
              <a:t>penteszt</a:t>
            </a:r>
            <a:r>
              <a:rPr lang="hu-HU" dirty="0" smtClean="0"/>
              <a:t>) is.</a:t>
            </a:r>
          </a:p>
          <a:p>
            <a:pPr>
              <a:lnSpc>
                <a:spcPct val="110000"/>
              </a:lnSpc>
            </a:pPr>
            <a:r>
              <a:rPr lang="hu-HU" dirty="0" smtClean="0"/>
              <a:t>A rendszerek nagy mérete nem akadály.</a:t>
            </a:r>
          </a:p>
          <a:p>
            <a:pPr>
              <a:lnSpc>
                <a:spcPct val="110000"/>
              </a:lnSpc>
            </a:pPr>
            <a:r>
              <a:rPr lang="hu-HU" dirty="0" smtClean="0"/>
              <a:t>Bizonyos, könnyen azonosítható sérülékenységek kiszűrésére ideális, pl.:</a:t>
            </a:r>
          </a:p>
          <a:p>
            <a:pPr lvl="1">
              <a:lnSpc>
                <a:spcPct val="110000"/>
              </a:lnSpc>
            </a:pPr>
            <a:r>
              <a:rPr lang="hu-HU" dirty="0"/>
              <a:t>n</a:t>
            </a:r>
            <a:r>
              <a:rPr lang="hu-HU" dirty="0" smtClean="0"/>
              <a:t>yitott portok azonosítása,</a:t>
            </a:r>
          </a:p>
          <a:p>
            <a:pPr lvl="1">
              <a:lnSpc>
                <a:spcPct val="110000"/>
              </a:lnSpc>
            </a:pPr>
            <a:r>
              <a:rPr lang="hu-HU" dirty="0"/>
              <a:t>f</a:t>
            </a:r>
            <a:r>
              <a:rPr lang="hu-HU" dirty="0" smtClean="0"/>
              <a:t>rissítések és foltozások (</a:t>
            </a:r>
            <a:r>
              <a:rPr lang="hu-HU" dirty="0" err="1" smtClean="0"/>
              <a:t>Updates</a:t>
            </a:r>
            <a:r>
              <a:rPr lang="hu-HU" dirty="0" smtClean="0"/>
              <a:t> and Patches) naprakészségének ellenőrzése,</a:t>
            </a:r>
          </a:p>
          <a:p>
            <a:pPr lvl="1">
              <a:lnSpc>
                <a:spcPct val="110000"/>
              </a:lnSpc>
            </a:pPr>
            <a:r>
              <a:rPr lang="hu-HU" dirty="0" smtClean="0"/>
              <a:t>(gyári) alapbeállítások használatának kiszűrése,</a:t>
            </a:r>
          </a:p>
          <a:p>
            <a:pPr lvl="1">
              <a:lnSpc>
                <a:spcPct val="110000"/>
              </a:lnSpc>
            </a:pPr>
            <a:r>
              <a:rPr lang="hu-HU" dirty="0"/>
              <a:t>g</a:t>
            </a:r>
            <a:r>
              <a:rPr lang="hu-HU" dirty="0" smtClean="0"/>
              <a:t>yenge jelszavak kiszűrése,</a:t>
            </a:r>
          </a:p>
          <a:p>
            <a:pPr lvl="1">
              <a:lnSpc>
                <a:spcPct val="110000"/>
              </a:lnSpc>
            </a:pPr>
            <a:r>
              <a:rPr lang="hu-HU" dirty="0"/>
              <a:t>k</a:t>
            </a:r>
            <a:r>
              <a:rPr lang="hu-HU" dirty="0" smtClean="0"/>
              <a:t>ívülről hozzáférhető érzékeny adatok keresése,</a:t>
            </a:r>
          </a:p>
          <a:p>
            <a:pPr lvl="1">
              <a:lnSpc>
                <a:spcPct val="110000"/>
              </a:lnSpc>
            </a:pPr>
            <a:r>
              <a:rPr lang="hu-HU" dirty="0"/>
              <a:t>h</a:t>
            </a:r>
            <a:r>
              <a:rPr lang="hu-HU" dirty="0" smtClean="0"/>
              <a:t>elytelen biztonsági beállítások, konfigurációs </a:t>
            </a:r>
            <a:r>
              <a:rPr lang="hu-HU" dirty="0"/>
              <a:t>hibák, </a:t>
            </a:r>
            <a:r>
              <a:rPr lang="hu-HU" dirty="0" smtClean="0"/>
              <a:t>stb. </a:t>
            </a:r>
            <a:r>
              <a:rPr lang="hu-HU" dirty="0"/>
              <a:t>felkutatása.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u-HU" sz="1200" dirty="0" smtClean="0"/>
              <a:t>Szoftverbiztonság alapjai – 2. előadás – Támadók és támadások, etikus </a:t>
            </a:r>
            <a:r>
              <a:rPr lang="hu-HU" sz="1200" dirty="0" err="1" smtClean="0"/>
              <a:t>hackelés</a:t>
            </a:r>
            <a:endParaRPr lang="hu-HU" sz="1200" dirty="0" smtClean="0"/>
          </a:p>
        </p:txBody>
      </p:sp>
    </p:spTree>
    <p:extLst>
      <p:ext uri="{BB962C8B-B14F-4D97-AF65-F5344CB8AC3E}">
        <p14:creationId xmlns:p14="http://schemas.microsoft.com/office/powerpoint/2010/main" val="349005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27F5F56B-BA5B-4F17-B8EA-FC15DFFD0A52}" type="slidenum">
              <a:rPr lang="en-US"/>
              <a:pPr/>
              <a:t>9</a:t>
            </a:fld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hu-HU" sz="2800" dirty="0" err="1" smtClean="0"/>
              <a:t>Behatolásteszt</a:t>
            </a:r>
            <a:r>
              <a:rPr lang="hu-HU" sz="2800" dirty="0" smtClean="0"/>
              <a:t> = Etikus </a:t>
            </a:r>
            <a:r>
              <a:rPr lang="hu-HU" sz="2800" dirty="0" err="1" smtClean="0"/>
              <a:t>hackelés</a:t>
            </a:r>
            <a:r>
              <a:rPr lang="hu-HU" sz="28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hu-HU" sz="2800" dirty="0" smtClean="0"/>
              <a:t>Aktív technika, célja a sérülékenységek összegyűjtésén túl, azok </a:t>
            </a:r>
            <a:r>
              <a:rPr lang="hu-HU" sz="2800" b="1" dirty="0" smtClean="0"/>
              <a:t>kihasználhatóságának bizonyítása is.</a:t>
            </a:r>
          </a:p>
          <a:p>
            <a:pPr>
              <a:lnSpc>
                <a:spcPct val="120000"/>
              </a:lnSpc>
            </a:pPr>
            <a:r>
              <a:rPr lang="hu-HU" sz="2800" dirty="0" smtClean="0"/>
              <a:t>A támadó gondolkodásmódját és eszközeit követve</a:t>
            </a:r>
            <a:br>
              <a:rPr lang="hu-HU" sz="2800" dirty="0" smtClean="0"/>
            </a:br>
            <a:r>
              <a:rPr lang="hu-HU" sz="2800" dirty="0" smtClean="0"/>
              <a:t>pontosabb képet kapunk </a:t>
            </a:r>
          </a:p>
          <a:p>
            <a:pPr lvl="1">
              <a:lnSpc>
                <a:spcPct val="120000"/>
              </a:lnSpc>
            </a:pPr>
            <a:r>
              <a:rPr lang="hu-HU" dirty="0" smtClean="0"/>
              <a:t>a rendszer tényleges biztonságáról, </a:t>
            </a:r>
          </a:p>
          <a:p>
            <a:pPr lvl="1">
              <a:lnSpc>
                <a:spcPct val="120000"/>
              </a:lnSpc>
            </a:pPr>
            <a:r>
              <a:rPr lang="hu-HU" dirty="0" smtClean="0"/>
              <a:t>a sérülékenységek egymásra épüléséről és</a:t>
            </a:r>
          </a:p>
          <a:p>
            <a:pPr lvl="1">
              <a:lnSpc>
                <a:spcPct val="120000"/>
              </a:lnSpc>
            </a:pPr>
            <a:r>
              <a:rPr lang="hu-HU" dirty="0" smtClean="0"/>
              <a:t>azok hatásáról (</a:t>
            </a:r>
            <a:r>
              <a:rPr lang="hu-HU" dirty="0" err="1" smtClean="0"/>
              <a:t>Impact</a:t>
            </a:r>
            <a:r>
              <a:rPr lang="hu-HU" dirty="0" smtClean="0"/>
              <a:t>).</a:t>
            </a:r>
            <a:endParaRPr lang="hu-HU" sz="2800" dirty="0" smtClean="0"/>
          </a:p>
          <a:p>
            <a:pPr>
              <a:lnSpc>
                <a:spcPct val="120000"/>
              </a:lnSpc>
            </a:pPr>
            <a:r>
              <a:rPr lang="hu-HU" dirty="0" smtClean="0"/>
              <a:t>Segítségével tesztelhető a szervezet támadásra adott reagálása (</a:t>
            </a:r>
            <a:r>
              <a:rPr lang="hu-HU" dirty="0" err="1" smtClean="0"/>
              <a:t>Incident</a:t>
            </a:r>
            <a:r>
              <a:rPr lang="hu-HU" dirty="0" smtClean="0"/>
              <a:t> </a:t>
            </a:r>
            <a:r>
              <a:rPr lang="hu-HU" dirty="0" err="1" smtClean="0"/>
              <a:t>Response</a:t>
            </a:r>
            <a:r>
              <a:rPr lang="hu-HU" dirty="0" smtClean="0"/>
              <a:t>) is.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hu-HU" sz="1200" dirty="0" smtClean="0"/>
              <a:t>Szoftverbiztonság alapjai – 2. előadás – Támadók és támadások, etikus </a:t>
            </a:r>
            <a:r>
              <a:rPr lang="hu-HU" sz="1200" dirty="0" err="1" smtClean="0"/>
              <a:t>hackelés</a:t>
            </a:r>
            <a:endParaRPr lang="hu-HU" sz="12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99592" y="346646"/>
            <a:ext cx="7772400" cy="994122"/>
          </a:xfrm>
          <a:prstGeom prst="rect">
            <a:avLst/>
          </a:prstGeom>
        </p:spPr>
        <p:txBody>
          <a:bodyPr bIns="91440" anchor="b" anchorCtr="0">
            <a:normAutofit fontScale="85000" lnSpcReduction="20000"/>
          </a:bodyPr>
          <a:lstStyle/>
          <a:p>
            <a:pPr lvl="0" fontAlgn="auto">
              <a:spcAft>
                <a:spcPts val="0"/>
              </a:spcAft>
            </a:pPr>
            <a:r>
              <a:rPr lang="hu-HU" sz="4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Penetration</a:t>
            </a:r>
            <a:r>
              <a:rPr lang="hu-HU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Testing I.</a:t>
            </a:r>
            <a:r>
              <a:rPr lang="hu-HU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– </a:t>
            </a:r>
            <a:br>
              <a:rPr lang="hu-HU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hu-HU" sz="4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Ethical</a:t>
            </a:r>
            <a:r>
              <a:rPr lang="hu-HU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4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Hacking</a:t>
            </a:r>
            <a:endParaRPr kumimoji="0" lang="hu-HU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mop">
  <a:themeElements>
    <a:clrScheme name="Részvén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ndület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Részvén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tamop</Template>
  <TotalTime>0</TotalTime>
  <Words>1986</Words>
  <Application>Microsoft Office PowerPoint</Application>
  <PresentationFormat>Diavetítés a képernyőre (4:3 oldalarány)</PresentationFormat>
  <Paragraphs>321</Paragraphs>
  <Slides>38</Slides>
  <Notes>13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38</vt:i4>
      </vt:variant>
    </vt:vector>
  </HeadingPairs>
  <TitlesOfParts>
    <vt:vector size="45" baseType="lpstr">
      <vt:lpstr>Arial</vt:lpstr>
      <vt:lpstr>Calibri</vt:lpstr>
      <vt:lpstr>Century Gothic</vt:lpstr>
      <vt:lpstr>Wingdings</vt:lpstr>
      <vt:lpstr>Times New Roman</vt:lpstr>
      <vt:lpstr>Wingdings 2</vt:lpstr>
      <vt:lpstr>tamop</vt:lpstr>
      <vt:lpstr>PowerPoint bemutató</vt:lpstr>
      <vt:lpstr>A sérülékenységek  felkutatátásának módszerei</vt:lpstr>
      <vt:lpstr>Ismétlés I. -  Az informatikai biztonság alapvető céljai </vt:lpstr>
      <vt:lpstr>Ismétlés II.</vt:lpstr>
      <vt:lpstr>Sérülékenységek keresése</vt:lpstr>
      <vt:lpstr>PowerPoint bemutató</vt:lpstr>
      <vt:lpstr>PowerPoint bemutató</vt:lpstr>
      <vt:lpstr>Vulnerability Scanning II.</vt:lpstr>
      <vt:lpstr>PowerPoint bemutató</vt:lpstr>
      <vt:lpstr>PowerPoint bemutató</vt:lpstr>
      <vt:lpstr>Ki a hacker?</vt:lpstr>
      <vt:lpstr>Hackerek</vt:lpstr>
      <vt:lpstr>A hackerek megkülönböztetése I.</vt:lpstr>
      <vt:lpstr>A hackerek megkülönböztetése II.</vt:lpstr>
      <vt:lpstr>Etikus hackelés</vt:lpstr>
      <vt:lpstr>De honnan jön az elnevezés?</vt:lpstr>
      <vt:lpstr>Mi a baj a gray hat kategóriával? I.</vt:lpstr>
      <vt:lpstr>Mi a baj a gray hat kategóriával? II.</vt:lpstr>
      <vt:lpstr>A hackelés motivációi I.</vt:lpstr>
      <vt:lpstr>A hackelés motivációi II.</vt:lpstr>
      <vt:lpstr>A hackelés fázisai I. </vt:lpstr>
      <vt:lpstr>A hackelés fázisai II. </vt:lpstr>
      <vt:lpstr>A felmérés 5 lépése</vt:lpstr>
      <vt:lpstr>Felderítés (Reconaissance) I. </vt:lpstr>
      <vt:lpstr>Felderítés (Reconaissance) II.</vt:lpstr>
      <vt:lpstr>FORRÁSOK I.</vt:lpstr>
      <vt:lpstr>FORRÁSOK II.</vt:lpstr>
      <vt:lpstr>Szkennelés  (Scanning and Enumeration) I. </vt:lpstr>
      <vt:lpstr>Szkennelés  (Scanning and Enumeration) II. </vt:lpstr>
      <vt:lpstr>A hozzáférés megszerzése (Gaining Access)</vt:lpstr>
      <vt:lpstr>A hozzáférés megtartása (Maintaining Access) I.</vt:lpstr>
      <vt:lpstr>A hozzáférés megtartása (Maintaining Access) II.</vt:lpstr>
      <vt:lpstr>A nyomok eltüntetése (Covering Tracks) I.</vt:lpstr>
      <vt:lpstr>A nyomok eltüntetése (Covering Tracks) II.</vt:lpstr>
      <vt:lpstr>Összefoglalás I.</vt:lpstr>
      <vt:lpstr>Összefoglalás II.</vt:lpstr>
      <vt:lpstr>Összefoglalás III.</vt:lpstr>
      <vt:lpstr>Hivatkozások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2011-03-18T07:57:01Z</dcterms:created>
  <dcterms:modified xsi:type="dcterms:W3CDTF">2015-01-14T15:14:51Z</dcterms:modified>
</cp:coreProperties>
</file>