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3.xml" ContentType="application/vnd.openxmlformats-officedocument.presentationml.notesSlide+xml"/>
  <Override PartName="/ppt/tags/tag8.xml" ContentType="application/vnd.openxmlformats-officedocument.presentationml.tags+xml"/>
  <Override PartName="/ppt/notesSlides/notesSlide24.xml" ContentType="application/vnd.openxmlformats-officedocument.presentationml.notesSlide+xml"/>
  <Override PartName="/ppt/tags/tag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85"/>
  </p:notesMasterIdLst>
  <p:handoutMasterIdLst>
    <p:handoutMasterId r:id="rId86"/>
  </p:handoutMasterIdLst>
  <p:sldIdLst>
    <p:sldId id="388" r:id="rId2"/>
    <p:sldId id="638" r:id="rId3"/>
    <p:sldId id="645" r:id="rId4"/>
    <p:sldId id="639" r:id="rId5"/>
    <p:sldId id="649" r:id="rId6"/>
    <p:sldId id="650" r:id="rId7"/>
    <p:sldId id="642" r:id="rId8"/>
    <p:sldId id="643" r:id="rId9"/>
    <p:sldId id="651" r:id="rId10"/>
    <p:sldId id="652" r:id="rId11"/>
    <p:sldId id="653" r:id="rId12"/>
    <p:sldId id="672" r:id="rId13"/>
    <p:sldId id="673" r:id="rId14"/>
    <p:sldId id="674" r:id="rId15"/>
    <p:sldId id="675" r:id="rId16"/>
    <p:sldId id="676" r:id="rId17"/>
    <p:sldId id="677" r:id="rId18"/>
    <p:sldId id="678" r:id="rId19"/>
    <p:sldId id="679" r:id="rId20"/>
    <p:sldId id="680" r:id="rId21"/>
    <p:sldId id="681" r:id="rId22"/>
    <p:sldId id="682" r:id="rId23"/>
    <p:sldId id="683" r:id="rId24"/>
    <p:sldId id="684" r:id="rId25"/>
    <p:sldId id="685" r:id="rId26"/>
    <p:sldId id="686" r:id="rId27"/>
    <p:sldId id="687" r:id="rId28"/>
    <p:sldId id="688" r:id="rId29"/>
    <p:sldId id="664" r:id="rId30"/>
    <p:sldId id="665" r:id="rId31"/>
    <p:sldId id="666" r:id="rId32"/>
    <p:sldId id="689" r:id="rId33"/>
    <p:sldId id="690" r:id="rId34"/>
    <p:sldId id="691" r:id="rId35"/>
    <p:sldId id="692" r:id="rId36"/>
    <p:sldId id="693" r:id="rId37"/>
    <p:sldId id="694" r:id="rId38"/>
    <p:sldId id="711" r:id="rId39"/>
    <p:sldId id="695" r:id="rId40"/>
    <p:sldId id="696" r:id="rId41"/>
    <p:sldId id="697" r:id="rId42"/>
    <p:sldId id="698" r:id="rId43"/>
    <p:sldId id="699" r:id="rId44"/>
    <p:sldId id="700" r:id="rId45"/>
    <p:sldId id="701" r:id="rId46"/>
    <p:sldId id="702" r:id="rId47"/>
    <p:sldId id="703" r:id="rId48"/>
    <p:sldId id="704" r:id="rId49"/>
    <p:sldId id="705" r:id="rId50"/>
    <p:sldId id="706" r:id="rId51"/>
    <p:sldId id="707" r:id="rId52"/>
    <p:sldId id="708" r:id="rId53"/>
    <p:sldId id="709" r:id="rId54"/>
    <p:sldId id="710" r:id="rId55"/>
    <p:sldId id="500" r:id="rId56"/>
    <p:sldId id="392" r:id="rId57"/>
    <p:sldId id="393" r:id="rId58"/>
    <p:sldId id="394" r:id="rId59"/>
    <p:sldId id="395" r:id="rId60"/>
    <p:sldId id="398" r:id="rId61"/>
    <p:sldId id="399" r:id="rId62"/>
    <p:sldId id="400" r:id="rId63"/>
    <p:sldId id="401" r:id="rId64"/>
    <p:sldId id="447" r:id="rId65"/>
    <p:sldId id="404" r:id="rId66"/>
    <p:sldId id="405" r:id="rId67"/>
    <p:sldId id="402" r:id="rId68"/>
    <p:sldId id="403" r:id="rId69"/>
    <p:sldId id="406" r:id="rId70"/>
    <p:sldId id="448" r:id="rId71"/>
    <p:sldId id="407" r:id="rId72"/>
    <p:sldId id="408" r:id="rId73"/>
    <p:sldId id="425" r:id="rId74"/>
    <p:sldId id="426" r:id="rId75"/>
    <p:sldId id="409" r:id="rId76"/>
    <p:sldId id="410" r:id="rId77"/>
    <p:sldId id="422" r:id="rId78"/>
    <p:sldId id="420" r:id="rId79"/>
    <p:sldId id="411" r:id="rId80"/>
    <p:sldId id="412" r:id="rId81"/>
    <p:sldId id="413" r:id="rId82"/>
    <p:sldId id="414" r:id="rId83"/>
    <p:sldId id="459" r:id="rId8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38"/>
            <p14:sldId id="645"/>
            <p14:sldId id="639"/>
            <p14:sldId id="649"/>
            <p14:sldId id="650"/>
            <p14:sldId id="642"/>
            <p14:sldId id="643"/>
            <p14:sldId id="651"/>
            <p14:sldId id="652"/>
            <p14:sldId id="653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64"/>
            <p14:sldId id="665"/>
            <p14:sldId id="666"/>
            <p14:sldId id="689"/>
            <p14:sldId id="690"/>
            <p14:sldId id="691"/>
            <p14:sldId id="692"/>
            <p14:sldId id="693"/>
            <p14:sldId id="694"/>
            <p14:sldId id="711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500"/>
            <p14:sldId id="392"/>
            <p14:sldId id="393"/>
            <p14:sldId id="394"/>
            <p14:sldId id="395"/>
            <p14:sldId id="398"/>
            <p14:sldId id="399"/>
            <p14:sldId id="400"/>
            <p14:sldId id="401"/>
            <p14:sldId id="447"/>
            <p14:sldId id="404"/>
            <p14:sldId id="405"/>
            <p14:sldId id="402"/>
            <p14:sldId id="403"/>
            <p14:sldId id="406"/>
            <p14:sldId id="448"/>
            <p14:sldId id="407"/>
            <p14:sldId id="408"/>
            <p14:sldId id="425"/>
            <p14:sldId id="426"/>
            <p14:sldId id="409"/>
            <p14:sldId id="410"/>
            <p14:sldId id="422"/>
            <p14:sldId id="420"/>
            <p14:sldId id="411"/>
            <p14:sldId id="412"/>
            <p14:sldId id="413"/>
            <p14:sldId id="414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59067" autoAdjust="0"/>
  </p:normalViewPr>
  <p:slideViewPr>
    <p:cSldViewPr snapToGrid="0">
      <p:cViewPr varScale="1">
        <p:scale>
          <a:sx n="42" d="100"/>
          <a:sy n="42" d="100"/>
        </p:scale>
        <p:origin x="19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o_operation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o_operation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94663-E366-43AA-BC90-00D6B84E8C04}" type="slidenum">
              <a:rPr lang="en-US"/>
              <a:pPr/>
              <a:t>22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18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25028-F571-4BEC-B2E8-17C782D8A09A}" type="slidenum">
              <a:rPr lang="en-US"/>
              <a:pPr/>
              <a:t>23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33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24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4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30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24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33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1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TCP sequence number, i.e.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 cookie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computed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odulo operation"/>
              </a:rPr>
              <a:t>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 3 bits: an encoded value representing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24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(Note: since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encoded using 3 bits, the server is restricted to sending up to 8 unique values for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SYN cookies are in use.)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client sends back a TCP ACK packet to the server in response to the server's SYN+ACK packet, the client MUST (according to the TCP spec) use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packet's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Acknowledgement number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initial sequence number sent by the server. The server then subtracts 1 from the acknowledgement number to reveal the SYN cookie sent to the client.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then performs the following operations.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against the current time to see if the connection has expired.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Recomputes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determine whether this is, indeed, a valid SYN cookie.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3-bit encoding in the SYN cookie, which it then can use to reconstruct the SYN queue entry.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point forward, the connection proceeds as normal.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TCP sequence number, i.e.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 cookie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computed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odulo operation"/>
              </a:rPr>
              <a:t>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 3 bits: an encoded value representing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24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(Note: since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encoded using 3 bits, the server is restricted to sending up to 8 unique values for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SYN cookies are in use.)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client sends back a TCP ACK packet to the server in response to the server's SYN+ACK packet, the client MUST (according to the TCP spec) use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packet's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Acknowledgement number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initial sequence number sent by the server. The server then subtracts 1 from the acknowledgement number to reveal the SYN cookie sent to the client.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then performs the following operations.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against the current time to see if the connection has expired.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Recomputes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determine whether this is, indeed, a valid SYN cookie.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3-bit encoding in the SYN cookie, which it then can use to reconstruct the SYN queue entry.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point forward, the connection proceeds as normal.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2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7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7D7ECF-B719-4590-9F20-AC362BD66F5F}" type="slidenum">
              <a:rPr lang="en-US" altLang="hu-HU"/>
              <a:pPr/>
              <a:t>40</a:t>
            </a:fld>
            <a:endParaRPr lang="en-US" altLang="hu-HU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75069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0AD3D-7B84-4B50-97F3-D29E2320EE24}" type="slidenum">
              <a:rPr lang="en-US" altLang="hu-HU"/>
              <a:pPr/>
              <a:t>41</a:t>
            </a:fld>
            <a:endParaRPr lang="en-US" altLang="hu-HU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73157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Innen kezdjük </a:t>
            </a:r>
            <a:r>
              <a:rPr lang="hu-HU" dirty="0" err="1"/>
              <a:t>jövőhéten</a:t>
            </a:r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1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BE715-0F0D-4701-9E5E-A619D84C9DA7}" type="slidenum">
              <a:rPr lang="en-US" altLang="hu-HU"/>
              <a:pPr/>
              <a:t>42</a:t>
            </a:fld>
            <a:endParaRPr lang="en-US" altLang="hu-HU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465155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BCCA48-511A-4B6F-80BE-82579B08B6B1}" type="slidenum">
              <a:rPr lang="en-US" altLang="hu-HU"/>
              <a:pPr/>
              <a:t>43</a:t>
            </a:fld>
            <a:endParaRPr lang="en-US" altLang="hu-HU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495398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50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DCTCP is based on the existing Explicit Congestion Notification framework in TCP.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61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4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very simple marking mechanism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not all the tunings other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aqms</a:t>
            </a:r>
            <a:r>
              <a:rPr lang="en-US" dirty="0">
                <a:ea typeface="ＭＳ Ｐゴシック" charset="-128"/>
                <a:cs typeface="ＭＳ Ｐゴシック" charset="-128"/>
              </a:rPr>
              <a:t> have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on the source side, the source is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tryign</a:t>
            </a:r>
            <a:r>
              <a:rPr lang="en-US" dirty="0">
                <a:ea typeface="ＭＳ Ｐゴシック" charset="-128"/>
                <a:cs typeface="ＭＳ Ｐゴシック" charset="-128"/>
              </a:rPr>
              <a:t> to estimate the fraction of packets getting marked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using the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obs</a:t>
            </a:r>
            <a:r>
              <a:rPr lang="en-US" dirty="0">
                <a:ea typeface="ＭＳ Ｐゴシック" charset="-128"/>
                <a:cs typeface="ＭＳ Ｐゴシック" charset="-128"/>
              </a:rPr>
              <a:t> that there is a stream of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ecn</a:t>
            </a:r>
            <a:r>
              <a:rPr lang="en-US" dirty="0">
                <a:ea typeface="ＭＳ Ｐゴシック" charset="-128"/>
                <a:cs typeface="ＭＳ Ｐゴシック" charset="-128"/>
              </a:rPr>
              <a:t> marks coming back – more info in the stream than in any single bit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trying to maintain smooth rate variations to operate well even when using shallow buffers, and only a few flows (no stat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mux</a:t>
            </a:r>
            <a:r>
              <a:rPr lang="en-US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F over the last RTT.  In TCP there is always a way to get the next RTT from the window size.  Comes from the self-clocking of TCP.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Only changing the decrease.  Simplest version – makes a lot of sense.  So generic could apply it to any algorithm – CTCP, CUBIC – how to cut its window leaving increase part to what it already does.   Have to be careful here.  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4A6DD6-72AA-A648-96C7-19F688F76A4D}" type="slidenum">
              <a:rPr lang="en-US">
                <a:latin typeface="Calibri" charset="0"/>
                <a:ea typeface="Arial" charset="0"/>
                <a:cs typeface="Arial" charset="0"/>
              </a:rPr>
              <a:pPr/>
              <a:t>54</a:t>
            </a:fld>
            <a:endParaRPr lang="en-US">
              <a:latin typeface="Calibri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1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1998</a:t>
            </a:r>
            <a:r>
              <a:rPr lang="hu-HU" baseline="0" dirty="0"/>
              <a:t>-tól van az ICANN </a:t>
            </a:r>
            <a:endParaRPr lang="hu-HU" dirty="0"/>
          </a:p>
          <a:p>
            <a:r>
              <a:rPr lang="hu-HU" dirty="0"/>
              <a:t>Központi kezelésbe tartoznak</a:t>
            </a:r>
            <a:r>
              <a:rPr lang="hu-HU" baseline="0" dirty="0"/>
              <a:t> a </a:t>
            </a:r>
            <a:r>
              <a:rPr lang="hu-HU" baseline="0" dirty="0" err="1"/>
              <a:t>TLD-ek</a:t>
            </a:r>
            <a:r>
              <a:rPr lang="hu-HU" baseline="0" dirty="0"/>
              <a:t>. (</a:t>
            </a:r>
            <a:r>
              <a:rPr lang="hu-HU" i="1" baseline="0" dirty="0"/>
              <a:t>.net </a:t>
            </a:r>
            <a:r>
              <a:rPr lang="hu-HU" i="1" baseline="0" dirty="0" err="1"/>
              <a:t>infrastuktúra</a:t>
            </a:r>
            <a:r>
              <a:rPr lang="hu-HU" i="1" baseline="0" dirty="0"/>
              <a:t> technológiai üzemeltetők</a:t>
            </a:r>
            <a:r>
              <a:rPr lang="hu-HU" baseline="0" dirty="0"/>
              <a:t>)</a:t>
            </a:r>
          </a:p>
          <a:p>
            <a:endParaRPr lang="hu-HU" baseline="0" dirty="0"/>
          </a:p>
          <a:p>
            <a:r>
              <a:rPr lang="hu-HU" dirty="0"/>
              <a:t>Tuvalu egy kicsiny</a:t>
            </a:r>
            <a:r>
              <a:rPr lang="hu-HU" baseline="0" dirty="0"/>
              <a:t> sziget az </a:t>
            </a:r>
            <a:r>
              <a:rPr lang="hu-HU" baseline="0" dirty="0" err="1"/>
              <a:t>oceánon</a:t>
            </a:r>
            <a:r>
              <a:rPr lang="hu-HU" baseline="0" dirty="0"/>
              <a:t>, eladták a jogokat a </a:t>
            </a:r>
            <a:r>
              <a:rPr lang="hu-HU" baseline="0" dirty="0" err="1"/>
              <a:t>verisign-nak</a:t>
            </a:r>
            <a:r>
              <a:rPr lang="hu-HU" baseline="0" dirty="0"/>
              <a:t>. Vagy a .</a:t>
            </a:r>
            <a:r>
              <a:rPr lang="hu-HU" baseline="0" dirty="0" err="1"/>
              <a:t>fm</a:t>
            </a:r>
            <a:r>
              <a:rPr lang="hu-HU" baseline="0" dirty="0"/>
              <a:t> (</a:t>
            </a:r>
            <a:r>
              <a:rPr lang="hu-HU" baseline="0" dirty="0" err="1"/>
              <a:t>micronéziai</a:t>
            </a:r>
            <a:r>
              <a:rPr lang="hu-HU" baseline="0" dirty="0"/>
              <a:t> szövetségi államok).</a:t>
            </a:r>
          </a:p>
          <a:p>
            <a:r>
              <a:rPr lang="hu-HU" b="1" baseline="0" dirty="0"/>
              <a:t>DOMAIN HACK amikor </a:t>
            </a:r>
            <a:r>
              <a:rPr lang="hu-HU" b="1" baseline="0" dirty="0" err="1"/>
              <a:t>eljátszák</a:t>
            </a:r>
            <a:r>
              <a:rPr lang="hu-HU" b="1" baseline="0" dirty="0"/>
              <a:t> egy ország kódjával egy </a:t>
            </a:r>
            <a:r>
              <a:rPr lang="hu-HU" b="1" baseline="0" dirty="0" err="1"/>
              <a:t>konkatenációval</a:t>
            </a:r>
            <a:r>
              <a:rPr lang="hu-HU" b="1" baseline="0" dirty="0"/>
              <a:t> a nevet.</a:t>
            </a:r>
          </a:p>
          <a:p>
            <a:pPr defTabSz="924458">
              <a:defRPr/>
            </a:pPr>
            <a:endParaRPr lang="hu-HU" baseline="0" dirty="0"/>
          </a:p>
          <a:p>
            <a:pPr defTabSz="924458">
              <a:defRPr/>
            </a:pPr>
            <a:r>
              <a:rPr lang="hu-HU" baseline="0" dirty="0" err="1"/>
              <a:t>Instagram</a:t>
            </a:r>
            <a:r>
              <a:rPr lang="hu-HU" baseline="0" dirty="0"/>
              <a:t> </a:t>
            </a:r>
            <a:r>
              <a:rPr lang="hu-HU" baseline="0" dirty="0" err="1"/>
              <a:t>mobilos</a:t>
            </a:r>
            <a:r>
              <a:rPr lang="hu-HU" baseline="0" dirty="0"/>
              <a:t> fotó szolgáltatás. (am - </a:t>
            </a:r>
            <a:r>
              <a:rPr lang="hu-HU" baseline="0" dirty="0" err="1"/>
              <a:t>Armenia</a:t>
            </a:r>
            <a:r>
              <a:rPr lang="hu-HU" baseline="0" dirty="0"/>
              <a:t>)</a:t>
            </a:r>
          </a:p>
          <a:p>
            <a:r>
              <a:rPr lang="hu-HU" baseline="0" dirty="0"/>
              <a:t>2009-ben a </a:t>
            </a:r>
            <a:r>
              <a:rPr lang="hu-HU" baseline="0" dirty="0" err="1"/>
              <a:t>google</a:t>
            </a:r>
            <a:r>
              <a:rPr lang="hu-HU" baseline="0" dirty="0"/>
              <a:t> </a:t>
            </a:r>
            <a:r>
              <a:rPr lang="hu-HU" baseline="0" dirty="0" err="1"/>
              <a:t>release-elt</a:t>
            </a:r>
            <a:r>
              <a:rPr lang="hu-HU" baseline="0" dirty="0"/>
              <a:t> egy URL rövidítőt ezen a címen. (</a:t>
            </a:r>
            <a:r>
              <a:rPr lang="hu-HU" baseline="0" dirty="0" err="1"/>
              <a:t>gl</a:t>
            </a:r>
            <a:r>
              <a:rPr lang="hu-HU" baseline="0" dirty="0"/>
              <a:t> - </a:t>
            </a:r>
            <a:r>
              <a:rPr lang="hu-HU" baseline="0" dirty="0" err="1"/>
              <a:t>Greenland</a:t>
            </a:r>
            <a:r>
              <a:rPr lang="hu-HU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0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(REK) Lokális névszerver</a:t>
            </a:r>
            <a:r>
              <a:rPr lang="hu-HU" baseline="0" dirty="0"/>
              <a:t> rekurzívan elvégzi a névfeloldást</a:t>
            </a:r>
          </a:p>
          <a:p>
            <a:r>
              <a:rPr lang="hu-HU" baseline="0" dirty="0"/>
              <a:t>(ITE) Lokális névszerver </a:t>
            </a:r>
            <a:r>
              <a:rPr lang="hu-HU" baseline="0" dirty="0">
                <a:sym typeface="Wingdings" panose="05000000000000000000" pitchFamily="2" charset="2"/>
              </a:rPr>
              <a:t> többi névszerver </a:t>
            </a:r>
          </a:p>
          <a:p>
            <a:r>
              <a:rPr lang="hu-HU" baseline="0" dirty="0">
                <a:sym typeface="Wingdings" panose="05000000000000000000" pitchFamily="2" charset="2"/>
              </a:rPr>
              <a:t>Néhány iteratív lekérdezéssel válaszolható meg a rekurzív. </a:t>
            </a:r>
          </a:p>
          <a:p>
            <a:endParaRPr lang="hu-HU" baseline="0" dirty="0">
              <a:sym typeface="Wingdings" panose="05000000000000000000" pitchFamily="2" charset="2"/>
            </a:endParaRPr>
          </a:p>
          <a:p>
            <a:r>
              <a:rPr lang="hu-HU" baseline="0" dirty="0">
                <a:sym typeface="Wingdings" panose="05000000000000000000" pitchFamily="2" charset="2"/>
              </a:rPr>
              <a:t>(ITE JELL) gondoljunk a ROOT szerverekre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1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4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10 EA vége!!!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9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ECBF1-7F58-4ABA-8C2A-C70BDBCB9639}" type="slidenum">
              <a:rPr lang="en-US"/>
              <a:pPr/>
              <a:t>12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Got to here.</a:t>
            </a:r>
          </a:p>
        </p:txBody>
      </p:sp>
    </p:spTree>
    <p:extLst>
      <p:ext uri="{BB962C8B-B14F-4D97-AF65-F5344CB8AC3E}">
        <p14:creationId xmlns:p14="http://schemas.microsoft.com/office/powerpoint/2010/main" val="2776977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58A8A-913E-4F2E-9483-F1130BC05372}" type="slidenum">
              <a:rPr lang="en-US"/>
              <a:pPr/>
              <a:t>13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E80D0-BBC6-47C2-AA3F-B32621B7119A}" type="slidenum">
              <a:rPr lang="en-US"/>
              <a:pPr/>
              <a:t>14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86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050F4-C8C3-4856-B0AB-A976C547CAA8}" type="slidenum">
              <a:rPr lang="en-US"/>
              <a:pPr/>
              <a:t>15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9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68C31-0294-47BB-936C-1FEB1C71E0DD}" type="slidenum">
              <a:rPr lang="en-US"/>
              <a:pPr/>
              <a:t>17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0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7.gif"/><Relationship Id="rId5" Type="http://schemas.openxmlformats.org/officeDocument/2006/relationships/image" Target="../media/image11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1.jpeg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1.jpeg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rtheastern.edu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bar.mysite.com" TargetMode="External"/><Relationship Id="rId2" Type="http://schemas.openxmlformats.org/officeDocument/2006/relationships/hyperlink" Target="foo.mysit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amber.ccs.neu.edu" TargetMode="External"/><Relationship Id="rId4" Type="http://schemas.openxmlformats.org/officeDocument/2006/relationships/hyperlink" Target="http://www.ccs.neu.edu/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ccs.neu.edu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nkofamerica.com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10.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Szállítói réteg++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 fő komponens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Torlódás detektálás</a:t>
            </a:r>
            <a:endParaRPr lang="en-US" dirty="0"/>
          </a:p>
          <a:p>
            <a:pPr marL="834390" lvl="1" indent="-514350"/>
            <a:r>
              <a:rPr lang="hu-HU" dirty="0"/>
              <a:t>Eldobott csomag egy megbízható jel</a:t>
            </a:r>
            <a:endParaRPr lang="en-US" dirty="0"/>
          </a:p>
          <a:p>
            <a:pPr marL="1108710" lvl="2" indent="-514350"/>
            <a:r>
              <a:rPr lang="hu-HU" dirty="0"/>
              <a:t>Késleltetés alapú megoldások – nehéz és kockázatos</a:t>
            </a:r>
            <a:endParaRPr lang="en-US" dirty="0"/>
          </a:p>
          <a:p>
            <a:pPr marL="834390" lvl="1" indent="-514350"/>
            <a:r>
              <a:rPr lang="hu-HU" dirty="0"/>
              <a:t>Hogyan detektáljuk a csomag eldobását</a:t>
            </a:r>
            <a:r>
              <a:rPr lang="en-US" dirty="0"/>
              <a:t>? </a:t>
            </a:r>
            <a:r>
              <a:rPr lang="hu-HU" dirty="0"/>
              <a:t>Nyugtával</a:t>
            </a:r>
            <a:endParaRPr lang="en-US" dirty="0"/>
          </a:p>
          <a:p>
            <a:pPr marL="1108710" lvl="2" indent="-514350"/>
            <a:r>
              <a:rPr lang="hu-HU" dirty="0"/>
              <a:t>Időkorlát lejár ACK fogadása nélkül</a:t>
            </a:r>
            <a:endParaRPr lang="en-US" dirty="0"/>
          </a:p>
          <a:p>
            <a:pPr marL="1108710" lvl="2" indent="-514350"/>
            <a:r>
              <a:rPr lang="hu-HU" dirty="0"/>
              <a:t>Számos duplikált</a:t>
            </a:r>
            <a:r>
              <a:rPr lang="en-US" dirty="0"/>
              <a:t> ACK </a:t>
            </a:r>
            <a:r>
              <a:rPr lang="hu-HU" dirty="0"/>
              <a:t>jön be sorban (később lesz róla szó)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Ráta beállító algoritmus</a:t>
            </a:r>
            <a:endParaRPr lang="en-US" dirty="0"/>
          </a:p>
          <a:p>
            <a:pPr marL="834390" lvl="1" indent="-514350"/>
            <a:r>
              <a:rPr lang="hu-HU" i="1" dirty="0"/>
              <a:t>c</a:t>
            </a:r>
            <a:r>
              <a:rPr lang="en-US" i="1" dirty="0" err="1"/>
              <a:t>wnd</a:t>
            </a:r>
            <a:r>
              <a:rPr lang="hu-HU" i="1" dirty="0"/>
              <a:t> módosítása</a:t>
            </a:r>
            <a:endParaRPr lang="en-US" i="1" dirty="0"/>
          </a:p>
          <a:p>
            <a:pPr marL="834390" lvl="1" indent="-514350"/>
            <a:r>
              <a:rPr lang="hu-HU" dirty="0"/>
              <a:t>Sávszélesség próba</a:t>
            </a:r>
            <a:endParaRPr lang="en-US" dirty="0"/>
          </a:p>
          <a:p>
            <a:pPr marL="834390" lvl="1" indent="-514350"/>
            <a:r>
              <a:rPr lang="hu-HU" dirty="0"/>
              <a:t>Válasz lépés a torlódásra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3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Ráta 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Tudjuk, hogy a </a:t>
            </a:r>
            <a:r>
              <a:rPr lang="en-US" dirty="0"/>
              <a:t>TCP ACK </a:t>
            </a:r>
            <a:r>
              <a:rPr lang="hu-HU" dirty="0"/>
              <a:t>ütemezett</a:t>
            </a:r>
            <a:endParaRPr lang="en-US" dirty="0"/>
          </a:p>
          <a:p>
            <a:pPr lvl="1"/>
            <a:r>
              <a:rPr lang="hu-HU" dirty="0"/>
              <a:t>Torlódás</a:t>
            </a:r>
            <a:r>
              <a:rPr lang="en-US" dirty="0"/>
              <a:t> = </a:t>
            </a:r>
            <a:r>
              <a:rPr lang="hu-HU" dirty="0"/>
              <a:t>késleltetés</a:t>
            </a:r>
            <a:r>
              <a:rPr lang="en-US" dirty="0"/>
              <a:t> = </a:t>
            </a:r>
            <a:r>
              <a:rPr lang="hu-HU" dirty="0"/>
              <a:t>hosszú várakozás</a:t>
            </a:r>
            <a:r>
              <a:rPr lang="en-US" dirty="0"/>
              <a:t> </a:t>
            </a:r>
            <a:r>
              <a:rPr lang="hu-HU" dirty="0"/>
              <a:t>a nyugták között</a:t>
            </a:r>
            <a:endParaRPr lang="en-US" dirty="0"/>
          </a:p>
          <a:p>
            <a:pPr lvl="1"/>
            <a:r>
              <a:rPr lang="hu-HU" dirty="0"/>
              <a:t>Nincs torlódás</a:t>
            </a:r>
            <a:r>
              <a:rPr lang="en-US" dirty="0"/>
              <a:t> = </a:t>
            </a:r>
            <a:r>
              <a:rPr lang="hu-HU" dirty="0"/>
              <a:t>alacsony késleltetés</a:t>
            </a:r>
            <a:r>
              <a:rPr lang="en-US" dirty="0"/>
              <a:t> = </a:t>
            </a:r>
            <a:r>
              <a:rPr lang="hu-HU" dirty="0"/>
              <a:t>gyors </a:t>
            </a:r>
            <a:r>
              <a:rPr lang="en-US" dirty="0"/>
              <a:t>ACK</a:t>
            </a:r>
          </a:p>
          <a:p>
            <a:r>
              <a:rPr lang="hu-HU" dirty="0"/>
              <a:t>Alapvető algoritmus</a:t>
            </a:r>
            <a:endParaRPr lang="en-US" dirty="0"/>
          </a:p>
          <a:p>
            <a:pPr lvl="1"/>
            <a:r>
              <a:rPr lang="en-US" dirty="0"/>
              <a:t>ACK</a:t>
            </a:r>
            <a:r>
              <a:rPr lang="hu-HU" dirty="0"/>
              <a:t> fogadása esetén</a:t>
            </a:r>
            <a:r>
              <a:rPr lang="en-US" dirty="0"/>
              <a:t>: </a:t>
            </a:r>
            <a:r>
              <a:rPr lang="hu-HU" dirty="0"/>
              <a:t>növeljük a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hu-HU" dirty="0"/>
              <a:t> ablakot</a:t>
            </a:r>
            <a:endParaRPr lang="en-US" dirty="0"/>
          </a:p>
          <a:p>
            <a:pPr lvl="2"/>
            <a:r>
              <a:rPr lang="hu-HU" dirty="0"/>
              <a:t>Adat leszállítva, valószínűleg gyorsabban is küldhetünk</a:t>
            </a:r>
            <a:endParaRPr lang="en-US" dirty="0"/>
          </a:p>
          <a:p>
            <a:pPr lvl="2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növekedése arányos az </a:t>
            </a:r>
            <a:r>
              <a:rPr lang="hu-HU" dirty="0" err="1"/>
              <a:t>RTT-vel</a:t>
            </a:r>
            <a:endParaRPr lang="en-US" i="1" dirty="0"/>
          </a:p>
          <a:p>
            <a:pPr lvl="1"/>
            <a:r>
              <a:rPr lang="hu-HU" dirty="0"/>
              <a:t>Csomagvesztés esetén</a:t>
            </a:r>
            <a:r>
              <a:rPr lang="en-US" dirty="0"/>
              <a:t>: </a:t>
            </a:r>
            <a:r>
              <a:rPr lang="hu-HU" dirty="0"/>
              <a:t>csökkentsük a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hu-HU" dirty="0"/>
              <a:t> ablakot</a:t>
            </a:r>
            <a:endParaRPr lang="en-US" dirty="0"/>
          </a:p>
          <a:p>
            <a:pPr lvl="2"/>
            <a:r>
              <a:rPr lang="hu-HU" dirty="0"/>
              <a:t>Adat elveszett, torlódásnak kell lennie a hálózatban</a:t>
            </a:r>
            <a:endParaRPr lang="en-US" dirty="0"/>
          </a:p>
          <a:p>
            <a:r>
              <a:rPr lang="hu-HU" dirty="0"/>
              <a:t>Kérdés: milyen függvényt használjuk a növeléshez és csökkentéshez</a:t>
            </a:r>
            <a:r>
              <a:rPr lang="en-US" dirty="0"/>
              <a:t>?</a:t>
            </a:r>
            <a:r>
              <a:rPr lang="hu-HU" dirty="0"/>
              <a:t> 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vezérlés megvalósítása</a:t>
            </a:r>
            <a:endParaRPr lang="en-US" dirty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Három változót kell nyilvántartani: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:  </a:t>
            </a:r>
            <a:r>
              <a:rPr lang="hu-HU" dirty="0"/>
              <a:t>torlódási ablak</a:t>
            </a:r>
            <a:endParaRPr lang="en-US" dirty="0"/>
          </a:p>
          <a:p>
            <a:pPr lvl="1"/>
            <a:r>
              <a:rPr lang="en-US" i="1" dirty="0" err="1"/>
              <a:t>adv_wnd</a:t>
            </a:r>
            <a:r>
              <a:rPr lang="en-US" dirty="0"/>
              <a:t>: </a:t>
            </a:r>
            <a:r>
              <a:rPr lang="hu-HU" dirty="0"/>
              <a:t>a fogadó meghirdetett ablaka</a:t>
            </a:r>
            <a:endParaRPr lang="en-US" dirty="0"/>
          </a:p>
          <a:p>
            <a:pPr lvl="1"/>
            <a:r>
              <a:rPr lang="en-US" i="1" dirty="0" err="1"/>
              <a:t>ssthresh</a:t>
            </a:r>
            <a:r>
              <a:rPr lang="en-US" dirty="0"/>
              <a:t>:  </a:t>
            </a:r>
            <a:r>
              <a:rPr lang="hu-HU" dirty="0"/>
              <a:t>vágási érték</a:t>
            </a:r>
            <a:r>
              <a:rPr lang="en-US" dirty="0"/>
              <a:t> (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hu-HU" dirty="0"/>
              <a:t> frissítésére használjuk</a:t>
            </a:r>
            <a:r>
              <a:rPr lang="en-US" dirty="0"/>
              <a:t>)</a:t>
            </a:r>
          </a:p>
          <a:p>
            <a:r>
              <a:rPr lang="hu-HU" dirty="0"/>
              <a:t>Küldésnél használjuk</a:t>
            </a:r>
            <a:r>
              <a:rPr lang="en-US" dirty="0"/>
              <a:t>: </a:t>
            </a:r>
            <a:r>
              <a:rPr lang="en-US" i="1" dirty="0" err="1"/>
              <a:t>wnd</a:t>
            </a:r>
            <a:r>
              <a:rPr lang="en-US" dirty="0"/>
              <a:t> = </a:t>
            </a:r>
            <a:r>
              <a:rPr lang="en-US" i="1" dirty="0"/>
              <a:t>min(</a:t>
            </a:r>
            <a:r>
              <a:rPr lang="en-US" i="1" dirty="0" err="1"/>
              <a:t>cwnd</a:t>
            </a:r>
            <a:r>
              <a:rPr lang="en-US" i="1" dirty="0"/>
              <a:t>, </a:t>
            </a:r>
            <a:r>
              <a:rPr lang="en-US" i="1" dirty="0" err="1"/>
              <a:t>adv_wnd</a:t>
            </a:r>
            <a:r>
              <a:rPr lang="en-US" dirty="0"/>
              <a:t>)</a:t>
            </a:r>
          </a:p>
          <a:p>
            <a:r>
              <a:rPr lang="hu-HU" dirty="0"/>
              <a:t>A torlódás vezérlés két fázisa: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Lassú indulás („</a:t>
            </a:r>
            <a:r>
              <a:rPr lang="en-US" dirty="0"/>
              <a:t>Slow start</a:t>
            </a:r>
            <a:r>
              <a:rPr lang="hu-HU" dirty="0"/>
              <a:t>”)</a:t>
            </a:r>
            <a:r>
              <a:rPr lang="en-US" dirty="0"/>
              <a:t> (</a:t>
            </a:r>
            <a:r>
              <a:rPr lang="en-US" i="1" dirty="0" err="1"/>
              <a:t>cwnd</a:t>
            </a:r>
            <a:r>
              <a:rPr lang="en-US" dirty="0"/>
              <a:t> &lt; </a:t>
            </a:r>
            <a:r>
              <a:rPr lang="en-US" i="1" dirty="0" err="1"/>
              <a:t>ssthresh</a:t>
            </a:r>
            <a:r>
              <a:rPr lang="en-US" dirty="0"/>
              <a:t>)</a:t>
            </a:r>
          </a:p>
          <a:p>
            <a:pPr marL="1154430" lvl="2" indent="-514350"/>
            <a:r>
              <a:rPr lang="hu-HU" dirty="0"/>
              <a:t>Az ún. </a:t>
            </a:r>
            <a:r>
              <a:rPr lang="hu-HU" dirty="0" err="1"/>
              <a:t>bottleneck</a:t>
            </a:r>
            <a:r>
              <a:rPr lang="hu-HU" dirty="0"/>
              <a:t> (legszűkebb) sávszélesség meghatározása a cél. 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Torlódás elkerülés</a:t>
            </a:r>
            <a:r>
              <a:rPr lang="en-US" dirty="0"/>
              <a:t> (</a:t>
            </a:r>
            <a:r>
              <a:rPr lang="en-US" i="1" dirty="0" err="1"/>
              <a:t>cwnd</a:t>
            </a:r>
            <a:r>
              <a:rPr lang="en-US" dirty="0"/>
              <a:t> &gt;= </a:t>
            </a:r>
            <a:r>
              <a:rPr lang="en-US" i="1" dirty="0" err="1"/>
              <a:t>ssthresh</a:t>
            </a:r>
            <a:r>
              <a:rPr lang="en-US" dirty="0"/>
              <a:t>)</a:t>
            </a:r>
          </a:p>
          <a:p>
            <a:pPr marL="1154430" lvl="2" indent="-514350"/>
            <a:r>
              <a:rPr lang="en-US" dirty="0"/>
              <a:t>AIMD</a:t>
            </a:r>
            <a:r>
              <a:rPr lang="hu-HU" dirty="0"/>
              <a:t> – </a:t>
            </a:r>
            <a:r>
              <a:rPr lang="hu-HU" dirty="0" err="1"/>
              <a:t>Additive</a:t>
            </a:r>
            <a:r>
              <a:rPr lang="hu-HU" dirty="0"/>
              <a:t> </a:t>
            </a:r>
            <a:r>
              <a:rPr lang="hu-HU" dirty="0" err="1"/>
              <a:t>Increase</a:t>
            </a:r>
            <a:r>
              <a:rPr lang="hu-HU" dirty="0"/>
              <a:t> </a:t>
            </a:r>
            <a:r>
              <a:rPr lang="hu-HU" dirty="0" err="1"/>
              <a:t>Multiplicative</a:t>
            </a:r>
            <a:r>
              <a:rPr lang="hu-HU" dirty="0"/>
              <a:t> </a:t>
            </a:r>
            <a:r>
              <a:rPr lang="hu-HU" dirty="0" err="1"/>
              <a:t>Decrease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Lassú indulás - </a:t>
            </a:r>
            <a:r>
              <a:rPr lang="en-US" dirty="0"/>
              <a:t>Slow Start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6887378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Cél, hogy gyorsan elérjük a könyök pontot</a:t>
            </a:r>
            <a:endParaRPr lang="en-US" dirty="0"/>
          </a:p>
          <a:p>
            <a:r>
              <a:rPr lang="hu-HU" dirty="0"/>
              <a:t>Egy kapcsolat kezdetén</a:t>
            </a:r>
            <a:r>
              <a:rPr lang="en-US" dirty="0"/>
              <a:t> (</a:t>
            </a:r>
            <a:r>
              <a:rPr lang="hu-HU" dirty="0"/>
              <a:t>vagy újraindításakor)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=1</a:t>
            </a:r>
          </a:p>
          <a:p>
            <a:pPr lvl="1"/>
            <a:r>
              <a:rPr lang="en-US" i="1" dirty="0" err="1"/>
              <a:t>ssthresh</a:t>
            </a:r>
            <a:r>
              <a:rPr lang="en-US" dirty="0"/>
              <a:t> = </a:t>
            </a:r>
            <a:r>
              <a:rPr lang="en-US" i="1" dirty="0" err="1"/>
              <a:t>adv_wnd</a:t>
            </a:r>
            <a:endParaRPr lang="en-US" i="1" dirty="0"/>
          </a:p>
          <a:p>
            <a:pPr lvl="1"/>
            <a:r>
              <a:rPr lang="hu-HU" dirty="0"/>
              <a:t>Minden nyugtázott szegmensre: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++</a:t>
            </a:r>
          </a:p>
          <a:p>
            <a:r>
              <a:rPr lang="hu-HU" dirty="0"/>
              <a:t>Egészen addig amíg</a:t>
            </a:r>
          </a:p>
          <a:p>
            <a:pPr lvl="1"/>
            <a:r>
              <a:rPr lang="hu-HU" dirty="0"/>
              <a:t>El nem érjük az </a:t>
            </a:r>
            <a:r>
              <a:rPr lang="en-US" i="1" dirty="0" err="1"/>
              <a:t>ssthresh</a:t>
            </a:r>
            <a:r>
              <a:rPr lang="en-US" dirty="0"/>
              <a:t> </a:t>
            </a:r>
            <a:r>
              <a:rPr lang="hu-HU" dirty="0"/>
              <a:t>értéket</a:t>
            </a:r>
            <a:endParaRPr lang="en-US" dirty="0"/>
          </a:p>
          <a:p>
            <a:pPr lvl="1"/>
            <a:r>
              <a:rPr lang="hu-HU" dirty="0"/>
              <a:t>Vagy csomagvesztés nem történik</a:t>
            </a:r>
            <a:endParaRPr lang="en-US" dirty="0"/>
          </a:p>
          <a:p>
            <a:r>
              <a:rPr lang="hu-HU" dirty="0"/>
              <a:t>A </a:t>
            </a:r>
            <a:r>
              <a:rPr lang="en-US" dirty="0"/>
              <a:t>Slow Start </a:t>
            </a:r>
            <a:r>
              <a:rPr lang="hu-HU" dirty="0"/>
              <a:t>valójában nem lassú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exponenciálisan nő</a:t>
            </a:r>
            <a:endParaRPr lang="en-US" i="1" dirty="0">
              <a:solidFill>
                <a:schemeClr val="folHlink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833106" y="4134286"/>
            <a:ext cx="3021340" cy="2347777"/>
            <a:chOff x="5495841" y="1359038"/>
            <a:chExt cx="3778618" cy="2936233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0259" y="1968500"/>
              <a:ext cx="2514600" cy="1771650"/>
            </a:xfrm>
            <a:custGeom>
              <a:avLst/>
              <a:gdLst/>
              <a:ahLst/>
              <a:cxnLst>
                <a:cxn ang="0">
                  <a:pos x="0" y="1212"/>
                </a:cxn>
                <a:cxn ang="0">
                  <a:pos x="0" y="1170"/>
                </a:cxn>
                <a:cxn ang="0">
                  <a:pos x="96" y="768"/>
                </a:cxn>
                <a:cxn ang="0">
                  <a:pos x="240" y="480"/>
                </a:cxn>
                <a:cxn ang="0">
                  <a:pos x="480" y="192"/>
                </a:cxn>
                <a:cxn ang="0">
                  <a:pos x="816" y="48"/>
                </a:cxn>
                <a:cxn ang="0">
                  <a:pos x="1104" y="0"/>
                </a:cxn>
                <a:cxn ang="0">
                  <a:pos x="1344" y="0"/>
                </a:cxn>
                <a:cxn ang="0">
                  <a:pos x="1392" y="480"/>
                </a:cxn>
                <a:cxn ang="0">
                  <a:pos x="1488" y="1008"/>
                </a:cxn>
                <a:cxn ang="0">
                  <a:pos x="1536" y="1152"/>
                </a:cxn>
                <a:cxn ang="0">
                  <a:pos x="1584" y="1200"/>
                </a:cxn>
              </a:cxnLst>
              <a:rect l="0" t="0" r="r" b="b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6150259" y="1816100"/>
              <a:ext cx="0" cy="1905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150259" y="3721100"/>
              <a:ext cx="3124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2838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9122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912259" y="19685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95273" y="3721100"/>
              <a:ext cx="1452748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Terhelés</a:t>
              </a:r>
              <a:endParaRPr lang="en-US" sz="2400" dirty="0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 rot="16200000">
              <a:off x="5183494" y="2715748"/>
              <a:ext cx="1198863" cy="5741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Átvitel</a:t>
              </a:r>
              <a:endParaRPr lang="en-US" sz="2400" dirty="0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6425162" y="1359038"/>
              <a:ext cx="1324602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Könyök</a:t>
              </a:r>
              <a:endParaRPr lang="en-US" sz="2400" dirty="0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7957101" y="1359038"/>
              <a:ext cx="913862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Szírt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390774" y="510807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2290108" cy="552330"/>
            <a:chOff x="2850395" y="3694550"/>
            <a:chExt cx="4810245" cy="55233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789170" y="6325985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sp>
        <p:nvSpPr>
          <p:cNvPr id="99" name="Content Placeholder 3"/>
          <p:cNvSpPr txBox="1">
            <a:spLocks/>
          </p:cNvSpPr>
          <p:nvPr/>
        </p:nvSpPr>
        <p:spPr>
          <a:xfrm>
            <a:off x="152400" y="1782032"/>
            <a:ext cx="4221296" cy="4923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gyorsan nő</a:t>
            </a:r>
            <a:endParaRPr lang="en-US" dirty="0"/>
          </a:p>
          <a:p>
            <a:r>
              <a:rPr lang="hu-HU" dirty="0"/>
              <a:t>Lelassul, amikor</a:t>
            </a:r>
            <a:r>
              <a:rPr lang="en-US" dirty="0"/>
              <a:t>…</a:t>
            </a:r>
          </a:p>
          <a:p>
            <a:pPr lvl="1"/>
            <a:r>
              <a:rPr lang="en-US" i="1" dirty="0" err="1"/>
              <a:t>cwnd</a:t>
            </a:r>
            <a:r>
              <a:rPr lang="en-US" i="1" dirty="0"/>
              <a:t> &gt;= </a:t>
            </a:r>
            <a:r>
              <a:rPr lang="en-US" i="1" dirty="0" err="1"/>
              <a:t>ssthresh</a:t>
            </a:r>
            <a:endParaRPr lang="en-US" i="1" dirty="0"/>
          </a:p>
          <a:p>
            <a:pPr lvl="1"/>
            <a:r>
              <a:rPr lang="hu-HU" dirty="0"/>
              <a:t>Vagy csomagvesztés történik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5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8" grpId="0"/>
      <p:bldP spid="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elkerülés</a:t>
            </a:r>
            <a:endParaRPr lang="en-US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Math3" pitchFamily="2" charset="2"/>
              </a:rPr>
              <a:t>Additive Increase Multiplicative Decrease (AIMD) m</a:t>
            </a:r>
            <a:r>
              <a:rPr lang="hu-HU" dirty="0">
                <a:sym typeface="Math3" pitchFamily="2" charset="2"/>
              </a:rPr>
              <a:t>ód</a:t>
            </a:r>
            <a:endParaRPr lang="en-US" dirty="0">
              <a:sym typeface="Math3" pitchFamily="2" charset="2"/>
            </a:endParaRPr>
          </a:p>
          <a:p>
            <a:r>
              <a:rPr lang="en-US" i="1" dirty="0" err="1">
                <a:sym typeface="Math3" pitchFamily="2" charset="2"/>
              </a:rPr>
              <a:t>ssthresh</a:t>
            </a:r>
            <a:r>
              <a:rPr lang="en-US" dirty="0">
                <a:sym typeface="Math3" pitchFamily="2" charset="2"/>
              </a:rPr>
              <a:t> </a:t>
            </a:r>
            <a:r>
              <a:rPr lang="hu-HU" dirty="0">
                <a:sym typeface="Math3" pitchFamily="2" charset="2"/>
              </a:rPr>
              <a:t>valójában egy alsóbecslés a könyök pontra</a:t>
            </a:r>
            <a:endParaRPr lang="en-US" dirty="0">
              <a:sym typeface="Math3" pitchFamily="2" charset="2"/>
            </a:endParaRPr>
          </a:p>
          <a:p>
            <a:r>
              <a:rPr lang="hu-HU" b="1" dirty="0">
                <a:sym typeface="Math3" pitchFamily="2" charset="2"/>
              </a:rPr>
              <a:t>Ha</a:t>
            </a:r>
            <a:r>
              <a:rPr lang="en-US" dirty="0">
                <a:sym typeface="Math3" pitchFamily="2" charset="2"/>
              </a:rPr>
              <a:t>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i="1" dirty="0">
                <a:sym typeface="Math3" pitchFamily="2" charset="2"/>
              </a:rPr>
              <a:t> &gt;= </a:t>
            </a:r>
            <a:r>
              <a:rPr lang="en-US" i="1" dirty="0" err="1">
                <a:sym typeface="Math3" pitchFamily="2" charset="2"/>
              </a:rPr>
              <a:t>ssthresh</a:t>
            </a:r>
            <a:r>
              <a:rPr lang="en-US" i="1" dirty="0">
                <a:sym typeface="Math3" pitchFamily="2" charset="2"/>
              </a:rPr>
              <a:t> </a:t>
            </a:r>
            <a:r>
              <a:rPr lang="hu-HU" b="1" dirty="0">
                <a:sym typeface="Math3" pitchFamily="2" charset="2"/>
              </a:rPr>
              <a:t>akkor</a:t>
            </a:r>
            <a:r>
              <a:rPr lang="en-US" dirty="0">
                <a:sym typeface="Math3" pitchFamily="2" charset="2"/>
              </a:rPr>
              <a:t> </a:t>
            </a:r>
            <a:br>
              <a:rPr lang="en-US" dirty="0">
                <a:sym typeface="Math3" pitchFamily="2" charset="2"/>
              </a:rPr>
            </a:br>
            <a:r>
              <a:rPr lang="en-US" dirty="0">
                <a:sym typeface="Math3" pitchFamily="2" charset="2"/>
              </a:rPr>
              <a:t>	</a:t>
            </a:r>
            <a:r>
              <a:rPr lang="hu-HU" dirty="0"/>
              <a:t>Minden nyugtázott szegmens alkalmával</a:t>
            </a:r>
            <a:br>
              <a:rPr lang="en-US" dirty="0"/>
            </a:br>
            <a:r>
              <a:rPr lang="en-US" dirty="0"/>
              <a:t>	</a:t>
            </a:r>
            <a:r>
              <a:rPr lang="hu-HU" dirty="0"/>
              <a:t>növeljük a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i="1" dirty="0"/>
              <a:t> </a:t>
            </a:r>
            <a:r>
              <a:rPr lang="hu-HU" i="1" dirty="0"/>
              <a:t>értékét</a:t>
            </a:r>
            <a:r>
              <a:rPr lang="en-US" i="1" dirty="0"/>
              <a:t> </a:t>
            </a:r>
            <a:r>
              <a:rPr lang="hu-HU" i="1" dirty="0"/>
              <a:t>(</a:t>
            </a:r>
            <a:r>
              <a:rPr lang="en-US" i="1" dirty="0"/>
              <a:t>1/</a:t>
            </a:r>
            <a:r>
              <a:rPr lang="en-US" i="1" dirty="0" err="1"/>
              <a:t>cwnd</a:t>
            </a:r>
            <a:r>
              <a:rPr lang="en-US" i="1" dirty="0"/>
              <a:t> </a:t>
            </a:r>
            <a:r>
              <a:rPr lang="hu-HU" i="1" dirty="0"/>
              <a:t>)</a:t>
            </a:r>
            <a:r>
              <a:rPr lang="hu-HU" i="1" dirty="0" err="1"/>
              <a:t>-vel</a:t>
            </a:r>
            <a:r>
              <a:rPr lang="en-US" i="1" dirty="0"/>
              <a:t> </a:t>
            </a:r>
            <a:br>
              <a:rPr lang="hu-HU" i="1" dirty="0"/>
            </a:br>
            <a:r>
              <a:rPr lang="hu-HU" i="1" dirty="0"/>
              <a:t>	</a:t>
            </a:r>
            <a:r>
              <a:rPr lang="en-US" i="1" dirty="0"/>
              <a:t>(</a:t>
            </a:r>
            <a:r>
              <a:rPr lang="hu-HU" i="1" dirty="0"/>
              <a:t>azaz </a:t>
            </a:r>
            <a:r>
              <a:rPr lang="en-US" i="1" dirty="0" err="1"/>
              <a:t>cwnd</a:t>
            </a:r>
            <a:r>
              <a:rPr lang="en-US" i="1" dirty="0"/>
              <a:t> += 1/cwnd).</a:t>
            </a:r>
            <a:endParaRPr lang="en-US" dirty="0"/>
          </a:p>
          <a:p>
            <a:r>
              <a:rPr lang="hu-HU" dirty="0">
                <a:sym typeface="Math3" pitchFamily="2" charset="2"/>
              </a:rPr>
              <a:t>Azaz a</a:t>
            </a:r>
            <a:r>
              <a:rPr lang="en-US" dirty="0">
                <a:sym typeface="Math3" pitchFamily="2" charset="2"/>
              </a:rPr>
              <a:t>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dirty="0">
                <a:sym typeface="Math3" pitchFamily="2" charset="2"/>
              </a:rPr>
              <a:t> </a:t>
            </a:r>
            <a:r>
              <a:rPr lang="hu-HU" dirty="0">
                <a:sym typeface="Math3" pitchFamily="2" charset="2"/>
              </a:rPr>
              <a:t> eggyel nő, ha minden csomag nyugtázva lett.</a:t>
            </a:r>
            <a:endParaRPr lang="en-US" sz="2000" dirty="0">
              <a:sym typeface="Math3" pitchFamily="2" charset="2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60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elkerülés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/>
          </p:nvPr>
        </p:nvGraphicFramePr>
        <p:xfrm>
          <a:off x="263824" y="2561022"/>
          <a:ext cx="3751262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Chart" r:id="rId3" imgW="3552936" imgH="3648222" progId="MSGraph.Chart.8">
                  <p:embed followColorScheme="full"/>
                </p:oleObj>
              </mc:Choice>
              <mc:Fallback>
                <p:oleObj name="Chart" r:id="rId3" imgW="3552936" imgH="3648222" progId="MSGraph.Chart.8">
                  <p:embed followColorScheme="full"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24" y="2561022"/>
                        <a:ext cx="3751262" cy="386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54295" y="6321982"/>
            <a:ext cx="2706478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dirty="0"/>
              <a:t>Round Trip Times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-5400000">
            <a:off x="-1319548" y="4038343"/>
            <a:ext cx="3207326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i="1" dirty="0" err="1"/>
              <a:t>Cwnd</a:t>
            </a:r>
            <a:r>
              <a:rPr lang="hu-HU" sz="2400" dirty="0"/>
              <a:t> (</a:t>
            </a:r>
            <a:r>
              <a:rPr lang="en-US" sz="2400" dirty="0"/>
              <a:t>s</a:t>
            </a:r>
            <a:r>
              <a:rPr lang="hu-HU" sz="2400" dirty="0"/>
              <a:t>z</a:t>
            </a:r>
            <a:r>
              <a:rPr lang="en-US" sz="2400" dirty="0" err="1"/>
              <a:t>egmens</a:t>
            </a:r>
            <a:r>
              <a:rPr lang="hu-HU" sz="2400" dirty="0" err="1"/>
              <a:t>ek</a:t>
            </a:r>
            <a:r>
              <a:rPr lang="en-US" sz="2400" dirty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 flipH="1">
            <a:off x="2410351" y="4579483"/>
            <a:ext cx="1197034" cy="953399"/>
            <a:chOff x="1191443" y="4863146"/>
            <a:chExt cx="5209363" cy="1398648"/>
          </a:xfrm>
        </p:grpSpPr>
        <p:sp>
          <p:nvSpPr>
            <p:cNvPr id="13" name="Rectangular Callout 12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80228"/>
                <a:gd name="adj2" fmla="val -306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9" y="4863146"/>
              <a:ext cx="5181597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Slow Start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835922" y="2307036"/>
            <a:ext cx="3148857" cy="556781"/>
            <a:chOff x="1191443" y="4863146"/>
            <a:chExt cx="5209363" cy="1398648"/>
          </a:xfrm>
        </p:grpSpPr>
        <p:sp>
          <p:nvSpPr>
            <p:cNvPr id="16" name="Rectangular Callout 15"/>
            <p:cNvSpPr/>
            <p:nvPr/>
          </p:nvSpPr>
          <p:spPr>
            <a:xfrm>
              <a:off x="1191443" y="4876799"/>
              <a:ext cx="5181603" cy="1384995"/>
            </a:xfrm>
            <a:prstGeom prst="wedgeRectCallout">
              <a:avLst>
                <a:gd name="adj1" fmla="val -23986"/>
                <a:gd name="adj2" fmla="val 1729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8" y="4863146"/>
              <a:ext cx="5181598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kern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&gt;= </a:t>
              </a:r>
              <a:r>
                <a:rPr lang="en-US" sz="2800" i="1" kern="0" dirty="0" err="1">
                  <a:solidFill>
                    <a:sysClr val="window" lastClr="FFFFFF"/>
                  </a:solidFill>
                </a:rPr>
                <a:t>ssthresh</a:t>
              </a:r>
              <a:endPara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6656494" y="201286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13962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048901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86894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86894" y="214427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86894" y="3039999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86894" y="456760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646245" y="2732814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646245" y="3840361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86894" y="590634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9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6646245" y="25096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647013" y="320512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646245" y="341741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656494" y="36284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6656494" y="495331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657262" y="431807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656494" y="453036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6666743" y="474142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6656494" y="577493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657262" y="513969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656494" y="535198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666743" y="55630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645477" y="64811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655726" y="626924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99026" y="17685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677760" y="22844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677760" y="249198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88777" y="297095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688777" y="31784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688777" y="33920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88777" y="359952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688777" y="410082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88777" y="43083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688777" y="45219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688777" y="47293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688777" y="492770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688777" y="51351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88777" y="53487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688777" y="555627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689545" y="6050894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689545" y="6258379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10093" y="4137968"/>
            <a:ext cx="295790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82038" y="3860332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ssthresh</a:t>
            </a:r>
            <a:r>
              <a:rPr lang="en-US" sz="2400" i="1" dirty="0"/>
              <a:t> </a:t>
            </a:r>
            <a:r>
              <a:rPr lang="en-US" sz="2400" dirty="0"/>
              <a:t>= 8</a:t>
            </a:r>
          </a:p>
        </p:txBody>
      </p:sp>
    </p:spTree>
    <p:extLst>
      <p:ext uri="{BB962C8B-B14F-4D97-AF65-F5344CB8AC3E}">
        <p14:creationId xmlns:p14="http://schemas.microsoft.com/office/powerpoint/2010/main" val="422441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65890" y="2959369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>
            <a:off x="2995700" y="4966275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5" name="Line 15"/>
          <p:cNvSpPr>
            <a:spLocks noChangeShapeType="1"/>
          </p:cNvSpPr>
          <p:nvPr/>
        </p:nvSpPr>
        <p:spPr bwMode="auto">
          <a:xfrm>
            <a:off x="5807046" y="5307044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teljes kép – TCP </a:t>
            </a:r>
            <a:r>
              <a:rPr lang="hu-HU" dirty="0" err="1"/>
              <a:t>Tahoe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					(az eredeti TCP)</a:t>
            </a:r>
            <a:endParaRPr lang="en-US" dirty="0"/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4397825" y="6073775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 rot="16200000">
            <a:off x="152601" y="4138774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670738" name="Rectangle 18"/>
          <p:cNvSpPr>
            <a:spLocks noChangeArrowheads="1"/>
          </p:cNvSpPr>
          <p:nvPr/>
        </p:nvSpPr>
        <p:spPr bwMode="auto">
          <a:xfrm>
            <a:off x="2231221" y="3543215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1040545" y="4664153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670740" name="Rectangle 20"/>
          <p:cNvSpPr>
            <a:spLocks noChangeArrowheads="1"/>
          </p:cNvSpPr>
          <p:nvPr/>
        </p:nvSpPr>
        <p:spPr bwMode="auto">
          <a:xfrm>
            <a:off x="3772462" y="3989372"/>
            <a:ext cx="200920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Torlódás elkerülés</a:t>
            </a:r>
            <a:endParaRPr lang="en-US" sz="2000" dirty="0"/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70727" name="Arc 7"/>
          <p:cNvSpPr>
            <a:spLocks/>
          </p:cNvSpPr>
          <p:nvPr/>
        </p:nvSpPr>
        <p:spPr bwMode="auto">
          <a:xfrm>
            <a:off x="865891" y="3943967"/>
            <a:ext cx="1703846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8" name="Line 8"/>
          <p:cNvSpPr>
            <a:spLocks noChangeShapeType="1"/>
          </p:cNvSpPr>
          <p:nvPr/>
        </p:nvSpPr>
        <p:spPr bwMode="auto">
          <a:xfrm>
            <a:off x="2569737" y="3943967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9" name="Line 9"/>
          <p:cNvSpPr>
            <a:spLocks noChangeShapeType="1"/>
          </p:cNvSpPr>
          <p:nvPr/>
        </p:nvSpPr>
        <p:spPr bwMode="auto">
          <a:xfrm>
            <a:off x="2995699" y="3943967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1" name="Arc 11"/>
          <p:cNvSpPr>
            <a:spLocks/>
          </p:cNvSpPr>
          <p:nvPr/>
        </p:nvSpPr>
        <p:spPr bwMode="auto">
          <a:xfrm>
            <a:off x="2995699" y="4966275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2" name="Line 12"/>
          <p:cNvSpPr>
            <a:spLocks noChangeShapeType="1"/>
          </p:cNvSpPr>
          <p:nvPr/>
        </p:nvSpPr>
        <p:spPr bwMode="auto">
          <a:xfrm flipV="1">
            <a:off x="4103199" y="4540313"/>
            <a:ext cx="1277885" cy="4259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3" name="Line 13"/>
          <p:cNvSpPr>
            <a:spLocks noChangeShapeType="1"/>
          </p:cNvSpPr>
          <p:nvPr/>
        </p:nvSpPr>
        <p:spPr bwMode="auto">
          <a:xfrm>
            <a:off x="5381084" y="4540313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4" name="Line 14"/>
          <p:cNvSpPr>
            <a:spLocks noChangeShapeType="1"/>
          </p:cNvSpPr>
          <p:nvPr/>
        </p:nvSpPr>
        <p:spPr bwMode="auto">
          <a:xfrm>
            <a:off x="5807046" y="4540313"/>
            <a:ext cx="0" cy="15334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6" name="Arc 16"/>
          <p:cNvSpPr>
            <a:spLocks/>
          </p:cNvSpPr>
          <p:nvPr/>
        </p:nvSpPr>
        <p:spPr bwMode="auto">
          <a:xfrm>
            <a:off x="5807046" y="5307044"/>
            <a:ext cx="1022308" cy="76673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7" name="Line 17"/>
          <p:cNvSpPr>
            <a:spLocks noChangeShapeType="1"/>
          </p:cNvSpPr>
          <p:nvPr/>
        </p:nvSpPr>
        <p:spPr bwMode="auto">
          <a:xfrm flipV="1">
            <a:off x="6829354" y="4795890"/>
            <a:ext cx="1533462" cy="51115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3" name="Line 3"/>
          <p:cNvSpPr>
            <a:spLocks noChangeShapeType="1"/>
          </p:cNvSpPr>
          <p:nvPr/>
        </p:nvSpPr>
        <p:spPr bwMode="auto">
          <a:xfrm>
            <a:off x="865891" y="2666082"/>
            <a:ext cx="0" cy="34076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4" name="Line 4"/>
          <p:cNvSpPr>
            <a:spLocks noChangeShapeType="1"/>
          </p:cNvSpPr>
          <p:nvPr/>
        </p:nvSpPr>
        <p:spPr bwMode="auto">
          <a:xfrm>
            <a:off x="865891" y="6073775"/>
            <a:ext cx="792288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368280" y="2545692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ssthresh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2445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0" grpId="0" animBg="1"/>
      <p:bldP spid="670735" grpId="0" animBg="1"/>
      <p:bldP spid="670738" grpId="0"/>
      <p:bldP spid="670739" grpId="0"/>
      <p:bldP spid="670740" grpId="0"/>
      <p:bldP spid="670727" grpId="0" animBg="1"/>
      <p:bldP spid="670728" grpId="0" animBg="1"/>
      <p:bldP spid="670729" grpId="0" animBg="1"/>
      <p:bldP spid="670731" grpId="0" animBg="1"/>
      <p:bldP spid="670732" grpId="0" animBg="1"/>
      <p:bldP spid="670733" grpId="0" animBg="1"/>
      <p:bldP spid="670734" grpId="0" animBg="1"/>
      <p:bldP spid="670736" grpId="0" animBg="1"/>
      <p:bldP spid="6707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Kapcsolatorientált</a:t>
            </a:r>
          </a:p>
          <a:p>
            <a:r>
              <a:rPr lang="hu-HU" sz="2200" dirty="0"/>
              <a:t>Két résztvevő, ahol egy résztvevőt egy </a:t>
            </a:r>
            <a:r>
              <a:rPr lang="hu-HU" sz="2200" i="1" dirty="0"/>
              <a:t>IP-cím</a:t>
            </a:r>
            <a:r>
              <a:rPr lang="hu-HU" sz="2200" dirty="0"/>
              <a:t> és egy </a:t>
            </a:r>
            <a:r>
              <a:rPr lang="hu-HU" sz="2200" i="1" dirty="0"/>
              <a:t>port</a:t>
            </a:r>
            <a:r>
              <a:rPr lang="hu-HU" sz="2200" dirty="0"/>
              <a:t> azonosít.</a:t>
            </a:r>
          </a:p>
          <a:p>
            <a:r>
              <a:rPr lang="hu-HU" sz="2200" dirty="0"/>
              <a:t>A kapcsolat egyértelműen azonosított a résztvevő párral.</a:t>
            </a:r>
          </a:p>
          <a:p>
            <a:r>
              <a:rPr lang="hu-HU" sz="2200" dirty="0"/>
              <a:t>Nincs se </a:t>
            </a:r>
            <a:r>
              <a:rPr lang="hu-HU" sz="2200" i="1" dirty="0"/>
              <a:t>multi-</a:t>
            </a:r>
            <a:r>
              <a:rPr lang="hu-HU" sz="2200" dirty="0"/>
              <a:t>, se </a:t>
            </a:r>
            <a:r>
              <a:rPr lang="hu-HU" sz="2200" i="1" dirty="0" err="1"/>
              <a:t>broadcast</a:t>
            </a:r>
            <a:r>
              <a:rPr lang="hu-HU" sz="2200" dirty="0"/>
              <a:t> üzenetküldés.</a:t>
            </a:r>
          </a:p>
          <a:p>
            <a:r>
              <a:rPr lang="hu-HU" sz="2200" dirty="0"/>
              <a:t>A kapcsolatot fel kell építeni és le kell bontani. </a:t>
            </a:r>
          </a:p>
          <a:p>
            <a:r>
              <a:rPr lang="hu-HU" sz="2200" dirty="0"/>
              <a:t>Egy kapcsolat a lezárásáig aktív.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18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Megbízhatóság</a:t>
            </a:r>
          </a:p>
          <a:p>
            <a:r>
              <a:rPr lang="hu-HU" sz="2200" dirty="0"/>
              <a:t>Minden csomag megérkezése nyugtázásra kerül.</a:t>
            </a:r>
          </a:p>
          <a:p>
            <a:r>
              <a:rPr lang="hu-HU" sz="2200" dirty="0"/>
              <a:t>A nem nyugtázott adatcsomagokat újraküldik.</a:t>
            </a:r>
          </a:p>
          <a:p>
            <a:r>
              <a:rPr lang="hu-HU" sz="2200" dirty="0"/>
              <a:t>A fejléchez és a csomaghoz ellenőrzőösszeg van rendelve.</a:t>
            </a:r>
          </a:p>
          <a:p>
            <a:r>
              <a:rPr lang="hu-HU" sz="2200" dirty="0"/>
              <a:t>A csomagokat számozza, és a fogadónál sorba rendezésre kerülnek a csomagok a sorszámaik alapján.</a:t>
            </a:r>
          </a:p>
          <a:p>
            <a:r>
              <a:rPr lang="hu-HU" sz="2200" dirty="0"/>
              <a:t>Duplikátumokat törli.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19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torlódás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5257800"/>
          </a:xfrm>
        </p:spPr>
        <p:txBody>
          <a:bodyPr>
            <a:normAutofit/>
          </a:bodyPr>
          <a:lstStyle/>
          <a:p>
            <a:r>
              <a:rPr lang="hu-HU" dirty="0"/>
              <a:t>A hálózat terhelése nagyobb, mint a kapacitása</a:t>
            </a:r>
            <a:endParaRPr lang="en-US" dirty="0"/>
          </a:p>
          <a:p>
            <a:pPr lvl="1"/>
            <a:r>
              <a:rPr lang="hu-HU" dirty="0"/>
              <a:t>A kapacitás nem egyenletes a hálózatban</a:t>
            </a:r>
            <a:endParaRPr lang="en-US" dirty="0"/>
          </a:p>
          <a:p>
            <a:pPr lvl="2"/>
            <a:r>
              <a:rPr lang="en-US" dirty="0"/>
              <a:t>Modem vs. Cellular vs. Cable vs. Fiber Optics</a:t>
            </a:r>
          </a:p>
          <a:p>
            <a:pPr lvl="1"/>
            <a:r>
              <a:rPr lang="hu-HU" dirty="0"/>
              <a:t>Számos folyam verseng a sávszélességért</a:t>
            </a:r>
            <a:endParaRPr lang="en-US" dirty="0"/>
          </a:p>
          <a:p>
            <a:pPr lvl="2"/>
            <a:r>
              <a:rPr lang="hu-HU" dirty="0"/>
              <a:t>otthoni</a:t>
            </a:r>
            <a:r>
              <a:rPr lang="en-US" dirty="0"/>
              <a:t> </a:t>
            </a:r>
            <a:r>
              <a:rPr lang="hu-HU" dirty="0"/>
              <a:t>kábel</a:t>
            </a:r>
            <a:r>
              <a:rPr lang="en-US" dirty="0"/>
              <a:t> modem vs. corporate datacenter</a:t>
            </a:r>
          </a:p>
          <a:p>
            <a:pPr lvl="1"/>
            <a:r>
              <a:rPr lang="hu-HU" dirty="0"/>
              <a:t>A terhelés időben nem egyenletes</a:t>
            </a:r>
            <a:endParaRPr lang="en-US" dirty="0"/>
          </a:p>
          <a:p>
            <a:pPr lvl="2"/>
            <a:r>
              <a:rPr lang="hu-HU" dirty="0"/>
              <a:t>Vasárnap este 10:00</a:t>
            </a:r>
            <a:r>
              <a:rPr lang="en-US" dirty="0"/>
              <a:t> = </a:t>
            </a:r>
            <a:r>
              <a:rPr lang="en-US" dirty="0" err="1"/>
              <a:t>Bittorrent</a:t>
            </a:r>
            <a:r>
              <a:rPr lang="hu-HU" dirty="0"/>
              <a:t> </a:t>
            </a:r>
            <a:r>
              <a:rPr lang="en-US" dirty="0"/>
              <a:t>Game of Thrones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7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Kétirányú bájtfolyam</a:t>
            </a:r>
          </a:p>
          <a:p>
            <a:r>
              <a:rPr lang="hu-HU" sz="2200" dirty="0"/>
              <a:t>Az adatok két egymással ellentétes irányú bájt-sorozatként kerülnek átvitelre.</a:t>
            </a:r>
          </a:p>
          <a:p>
            <a:r>
              <a:rPr lang="hu-HU" sz="2200" dirty="0"/>
              <a:t>A tartalom nem interpretálódik.</a:t>
            </a:r>
          </a:p>
          <a:p>
            <a:r>
              <a:rPr lang="hu-HU" sz="2200" dirty="0"/>
              <a:t>Az adatcsomagok időbeli viselkedése megváltozhat: átvitel sebessége növekedhet, csökkenhet, más késés, más sorrendben is megérkezhetnek.</a:t>
            </a:r>
          </a:p>
          <a:p>
            <a:r>
              <a:rPr lang="hu-HU" sz="2200" dirty="0"/>
              <a:t>Megpróbálja az adatcsomagokat időben egymáshoz közel kiszállítani.</a:t>
            </a:r>
          </a:p>
          <a:p>
            <a:r>
              <a:rPr lang="hu-HU" sz="2200" dirty="0"/>
              <a:t>Megpróbálja az átviteli közeget hatékonyan használni.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20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TCP</a:t>
            </a:r>
            <a:r>
              <a:rPr lang="hu-HU" dirty="0"/>
              <a:t> evolúciója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08289"/>
            <a:ext cx="8839200" cy="5349711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eddigi megoldások a</a:t>
            </a:r>
            <a:r>
              <a:rPr lang="en-US" dirty="0"/>
              <a:t> TCP Tahoe</a:t>
            </a:r>
            <a:r>
              <a:rPr lang="hu-HU" dirty="0"/>
              <a:t> működéshez tartoztak</a:t>
            </a:r>
            <a:endParaRPr lang="en-US" dirty="0"/>
          </a:p>
          <a:p>
            <a:pPr lvl="1"/>
            <a:r>
              <a:rPr lang="hu-HU" dirty="0"/>
              <a:t>Eredeti</a:t>
            </a:r>
            <a:r>
              <a:rPr lang="en-US" dirty="0"/>
              <a:t> TCP</a:t>
            </a:r>
          </a:p>
          <a:p>
            <a:r>
              <a:rPr lang="hu-HU" dirty="0"/>
              <a:t>A</a:t>
            </a:r>
            <a:r>
              <a:rPr lang="en-US" dirty="0"/>
              <a:t> TCP</a:t>
            </a:r>
            <a:r>
              <a:rPr lang="hu-HU" dirty="0" err="1"/>
              <a:t>-t</a:t>
            </a:r>
            <a:r>
              <a:rPr lang="hu-HU" dirty="0"/>
              <a:t> </a:t>
            </a:r>
            <a:r>
              <a:rPr lang="en-US" dirty="0"/>
              <a:t>1974</a:t>
            </a:r>
            <a:r>
              <a:rPr lang="hu-HU" dirty="0" err="1"/>
              <a:t>-ben</a:t>
            </a:r>
            <a:r>
              <a:rPr lang="hu-HU" dirty="0"/>
              <a:t> találták fel</a:t>
            </a:r>
            <a:r>
              <a:rPr lang="en-US" dirty="0"/>
              <a:t>!</a:t>
            </a:r>
          </a:p>
          <a:p>
            <a:pPr lvl="1"/>
            <a:r>
              <a:rPr lang="hu-HU" dirty="0"/>
              <a:t>Napjainkba számos változata létezik</a:t>
            </a:r>
            <a:endParaRPr lang="en-US" dirty="0"/>
          </a:p>
          <a:p>
            <a:r>
              <a:rPr lang="hu-HU" dirty="0"/>
              <a:t>Kezdeti népszerű változat</a:t>
            </a:r>
            <a:r>
              <a:rPr lang="en-US" dirty="0"/>
              <a:t>: TCP Reno</a:t>
            </a:r>
          </a:p>
          <a:p>
            <a:pPr lvl="1"/>
            <a:r>
              <a:rPr lang="en-US" dirty="0"/>
              <a:t>Tahoe </a:t>
            </a:r>
            <a:r>
              <a:rPr lang="hu-HU" dirty="0"/>
              <a:t>lehetőségei</a:t>
            </a:r>
            <a:r>
              <a:rPr lang="en-US" dirty="0"/>
              <a:t>, plus</a:t>
            </a:r>
            <a:r>
              <a:rPr lang="hu-HU" dirty="0"/>
              <a:t>z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Gyors újraküldés (</a:t>
            </a:r>
            <a:r>
              <a:rPr lang="en-US" dirty="0"/>
              <a:t>Fast retransmit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en-US" dirty="0"/>
              <a:t>3 </a:t>
            </a:r>
            <a:r>
              <a:rPr lang="hu-HU" dirty="0"/>
              <a:t>duplikált</a:t>
            </a:r>
            <a:r>
              <a:rPr lang="en-US" dirty="0"/>
              <a:t> ACK? -&gt; </a:t>
            </a:r>
            <a:r>
              <a:rPr lang="hu-HU" dirty="0"/>
              <a:t>újraküldés</a:t>
            </a:r>
            <a:r>
              <a:rPr lang="en-US" dirty="0"/>
              <a:t> (</a:t>
            </a:r>
            <a:r>
              <a:rPr lang="hu-HU" dirty="0"/>
              <a:t>ne várjunk az</a:t>
            </a:r>
            <a:r>
              <a:rPr lang="en-US" dirty="0"/>
              <a:t> RTO</a:t>
            </a:r>
            <a:r>
              <a:rPr lang="hu-HU" dirty="0" err="1"/>
              <a:t>-ra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Gyors helyreállítás (</a:t>
            </a:r>
            <a:r>
              <a:rPr lang="en-US" dirty="0"/>
              <a:t>Fast recovery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hu-HU" dirty="0"/>
              <a:t>Csomagvesztés esetén</a:t>
            </a:r>
            <a:r>
              <a:rPr lang="en-US" dirty="0"/>
              <a:t>: </a:t>
            </a:r>
            <a:endParaRPr lang="hu-HU" dirty="0"/>
          </a:p>
          <a:p>
            <a:pPr lvl="3"/>
            <a:r>
              <a:rPr lang="en-US" dirty="0"/>
              <a:t>set </a:t>
            </a:r>
            <a:r>
              <a:rPr lang="en-US" dirty="0" err="1"/>
              <a:t>cwnd</a:t>
            </a:r>
            <a:r>
              <a:rPr lang="en-US" dirty="0"/>
              <a:t> = </a:t>
            </a:r>
            <a:r>
              <a:rPr lang="en-US" dirty="0" err="1"/>
              <a:t>cwnd</a:t>
            </a:r>
            <a:r>
              <a:rPr lang="en-US" dirty="0"/>
              <a:t>/2 (</a:t>
            </a:r>
            <a:r>
              <a:rPr lang="en-US" dirty="0" err="1"/>
              <a:t>ssthresh</a:t>
            </a:r>
            <a:r>
              <a:rPr lang="en-US" dirty="0"/>
              <a:t> = </a:t>
            </a:r>
            <a:r>
              <a:rPr lang="hu-HU" dirty="0"/>
              <a:t>az új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en-US" dirty="0"/>
              <a:t> </a:t>
            </a:r>
            <a:r>
              <a:rPr lang="hu-HU" dirty="0"/>
              <a:t>érték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790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Reno: </a:t>
            </a:r>
            <a:r>
              <a:rPr lang="hu-HU" dirty="0"/>
              <a:t>Gyors újraküldés</a:t>
            </a:r>
            <a:endParaRPr lang="en-US" dirty="0"/>
          </a:p>
        </p:txBody>
      </p:sp>
      <p:sp>
        <p:nvSpPr>
          <p:cNvPr id="6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1" name="Content Placeholder 3"/>
          <p:cNvSpPr txBox="1">
            <a:spLocks/>
          </p:cNvSpPr>
          <p:nvPr/>
        </p:nvSpPr>
        <p:spPr>
          <a:xfrm>
            <a:off x="152400" y="1600200"/>
            <a:ext cx="4298414" cy="5105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 err="1"/>
              <a:t>Tahoe</a:t>
            </a:r>
            <a:r>
              <a:rPr lang="hu-HU" dirty="0"/>
              <a:t> esetén ha egy csomag elveszik, akkor hosszú a várakozás az </a:t>
            </a:r>
            <a:r>
              <a:rPr lang="hu-HU" dirty="0" err="1"/>
              <a:t>RTO-ig</a:t>
            </a:r>
            <a:endParaRPr lang="en-US" dirty="0"/>
          </a:p>
          <a:p>
            <a:r>
              <a:rPr lang="en-US" dirty="0"/>
              <a:t>Reno: </a:t>
            </a:r>
            <a:r>
              <a:rPr lang="hu-HU" dirty="0"/>
              <a:t>újraküldés</a:t>
            </a:r>
            <a:r>
              <a:rPr lang="en-US" dirty="0"/>
              <a:t> 3 </a:t>
            </a:r>
            <a:r>
              <a:rPr lang="en-US" dirty="0" err="1"/>
              <a:t>dupli</a:t>
            </a:r>
            <a:r>
              <a:rPr lang="hu-HU" dirty="0" err="1"/>
              <a:t>kált</a:t>
            </a:r>
            <a:r>
              <a:rPr lang="hu-HU" dirty="0"/>
              <a:t> nyugta fogadása esetén</a:t>
            </a:r>
          </a:p>
          <a:p>
            <a:r>
              <a:rPr lang="hu-HU" dirty="0"/>
              <a:t>Duplikált: ugyanaz a sorszám</a:t>
            </a:r>
          </a:p>
          <a:p>
            <a:pPr lvl="1"/>
            <a:r>
              <a:rPr lang="hu-HU" dirty="0"/>
              <a:t>Explicit jele a csomagvesztésnek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1669583" cy="493918"/>
            <a:chOff x="2850395" y="3694550"/>
            <a:chExt cx="3506867" cy="493918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 rot="20848332">
            <a:off x="7015102" y="23961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 rot="20848332">
            <a:off x="7040297" y="3628453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 rot="20848332">
            <a:off x="7040297" y="3907068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0" name="Multiply 99"/>
          <p:cNvSpPr/>
          <p:nvPr/>
        </p:nvSpPr>
        <p:spPr>
          <a:xfrm rot="812648">
            <a:off x="8003502" y="4736024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20848332">
            <a:off x="6630838" y="5502977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 rot="20848332">
            <a:off x="6630838" y="57658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 rot="20848332">
            <a:off x="6630839" y="6040056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4" name="Left Brace 103"/>
          <p:cNvSpPr/>
          <p:nvPr/>
        </p:nvSpPr>
        <p:spPr>
          <a:xfrm>
            <a:off x="5724070" y="5813406"/>
            <a:ext cx="493015" cy="660591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 flipH="1">
            <a:off x="3441067" y="5690408"/>
            <a:ext cx="2199570" cy="954107"/>
            <a:chOff x="1191443" y="4863146"/>
            <a:chExt cx="5209363" cy="1399687"/>
          </a:xfrm>
        </p:grpSpPr>
        <p:sp>
          <p:nvSpPr>
            <p:cNvPr id="106" name="Rectangular Callout 10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33902"/>
                <a:gd name="adj2" fmla="val -236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19207" y="4863146"/>
              <a:ext cx="5181599" cy="13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3 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Duplikált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ACK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2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Reno: </a:t>
            </a:r>
            <a:r>
              <a:rPr lang="hu-HU" dirty="0"/>
              <a:t>Gyors helyreállítás</a:t>
            </a:r>
            <a:endParaRPr lang="en-US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Gyors újraküldés után</a:t>
            </a:r>
            <a:r>
              <a:rPr lang="en-US" dirty="0"/>
              <a:t> </a:t>
            </a:r>
            <a:r>
              <a:rPr lang="hu-HU" dirty="0"/>
              <a:t>módosítjuk a torlódási ablakot:</a:t>
            </a:r>
          </a:p>
          <a:p>
            <a:pPr lvl="1"/>
            <a:r>
              <a:rPr lang="hu-HU" i="1" dirty="0"/>
              <a:t>c</a:t>
            </a:r>
            <a:r>
              <a:rPr lang="en-US" i="1" dirty="0" err="1"/>
              <a:t>wnd</a:t>
            </a:r>
            <a:r>
              <a:rPr lang="hu-HU" i="1" dirty="0"/>
              <a:t> </a:t>
            </a:r>
            <a:r>
              <a:rPr lang="hu-HU" dirty="0"/>
              <a:t>:=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i="1" dirty="0"/>
              <a:t>/2</a:t>
            </a:r>
            <a:r>
              <a:rPr lang="hu-HU" i="1" dirty="0"/>
              <a:t> (valójában ez a </a:t>
            </a:r>
            <a:r>
              <a:rPr lang="hu-HU" i="1" dirty="0" err="1"/>
              <a:t>Multiplicative</a:t>
            </a:r>
            <a:r>
              <a:rPr lang="hu-HU" i="1" dirty="0"/>
              <a:t> </a:t>
            </a:r>
            <a:r>
              <a:rPr lang="hu-HU" i="1" dirty="0" err="1"/>
              <a:t>Decrease</a:t>
            </a:r>
            <a:r>
              <a:rPr lang="hu-HU" i="1" dirty="0"/>
              <a:t>)</a:t>
            </a:r>
            <a:endParaRPr lang="en-US" i="1" dirty="0"/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hu-HU" dirty="0"/>
              <a:t>:= az új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en-US" dirty="0"/>
              <a:t> </a:t>
            </a:r>
          </a:p>
          <a:p>
            <a:pPr lvl="1"/>
            <a:r>
              <a:rPr lang="hu-HU" dirty="0"/>
              <a:t>Azaz nem álltjuk vissza az eredeti 1-re a </a:t>
            </a:r>
            <a:r>
              <a:rPr lang="hu-HU" dirty="0" err="1"/>
              <a:t>cwnd-t</a:t>
            </a:r>
            <a:r>
              <a:rPr lang="hu-HU" dirty="0"/>
              <a:t>!!!</a:t>
            </a:r>
            <a:endParaRPr lang="en-US" dirty="0"/>
          </a:p>
          <a:p>
            <a:pPr lvl="1"/>
            <a:r>
              <a:rPr lang="hu-HU" dirty="0"/>
              <a:t>Ezzel elkerüljük a felesleges </a:t>
            </a:r>
            <a:r>
              <a:rPr lang="hu-HU" dirty="0" err="1"/>
              <a:t>slow</a:t>
            </a:r>
            <a:r>
              <a:rPr lang="hu-HU" dirty="0"/>
              <a:t> start fázisokat!</a:t>
            </a:r>
            <a:endParaRPr lang="en-US" dirty="0"/>
          </a:p>
          <a:p>
            <a:pPr lvl="1"/>
            <a:r>
              <a:rPr lang="hu-HU" dirty="0"/>
              <a:t>Elkerüljük a költséges időkorlátokat</a:t>
            </a:r>
            <a:endParaRPr lang="en-US" dirty="0"/>
          </a:p>
          <a:p>
            <a:r>
              <a:rPr lang="hu-HU" dirty="0"/>
              <a:t>Azonban ha az</a:t>
            </a:r>
            <a:r>
              <a:rPr lang="en-US" dirty="0"/>
              <a:t> RTO </a:t>
            </a:r>
            <a:r>
              <a:rPr lang="hu-HU" dirty="0"/>
              <a:t>lejár, továbbra is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 = 1</a:t>
            </a:r>
          </a:p>
          <a:p>
            <a:pPr lvl="1"/>
            <a:r>
              <a:rPr lang="hu-HU" dirty="0"/>
              <a:t>Visszatér a</a:t>
            </a:r>
            <a:r>
              <a:rPr lang="en-US" dirty="0"/>
              <a:t> slow start</a:t>
            </a:r>
            <a:r>
              <a:rPr lang="hu-HU" dirty="0"/>
              <a:t> fázishoz</a:t>
            </a:r>
            <a:r>
              <a:rPr lang="en-US" dirty="0"/>
              <a:t>, </a:t>
            </a:r>
            <a:r>
              <a:rPr lang="hu-HU" dirty="0"/>
              <a:t>hasonlóan a</a:t>
            </a:r>
            <a:r>
              <a:rPr lang="en-US" dirty="0"/>
              <a:t> Tahoe</a:t>
            </a:r>
            <a:r>
              <a:rPr lang="hu-HU" dirty="0" err="1"/>
              <a:t>-hoz</a:t>
            </a:r>
            <a:endParaRPr lang="en-US" dirty="0"/>
          </a:p>
          <a:p>
            <a:pPr lvl="1"/>
            <a:r>
              <a:rPr lang="hu-HU" dirty="0"/>
              <a:t>Olyan csomagokat jelez, melyeket egyáltalán nem szállítottunk le</a:t>
            </a:r>
            <a:endParaRPr lang="en-US" dirty="0"/>
          </a:p>
          <a:p>
            <a:pPr lvl="1"/>
            <a:r>
              <a:rPr lang="hu-HU" dirty="0"/>
              <a:t>A torlódás nagyon súlyos esetére figyelmeztet!!!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47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263713" y="4244551"/>
            <a:ext cx="859561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Példa: Gyors újraküldés/helyreállítás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/>
          </a:bodyPr>
          <a:lstStyle/>
          <a:p>
            <a:r>
              <a:rPr lang="hu-HU" dirty="0"/>
              <a:t>Stabil állapotban, a </a:t>
            </a:r>
            <a:r>
              <a:rPr lang="hu-HU" dirty="0" err="1"/>
              <a:t>cwnd</a:t>
            </a:r>
            <a:r>
              <a:rPr lang="hu-HU" dirty="0"/>
              <a:t> az optimális ablakméret körül oszcillál</a:t>
            </a:r>
            <a:endParaRPr lang="en-US" dirty="0"/>
          </a:p>
          <a:p>
            <a:r>
              <a:rPr lang="en-US" dirty="0"/>
              <a:t>TCP </a:t>
            </a:r>
            <a:r>
              <a:rPr lang="hu-HU" dirty="0"/>
              <a:t>mindig csomagdobásokat kényszerít ki…</a:t>
            </a:r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515118" y="1943300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147228" y="2485216"/>
            <a:ext cx="3440673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000" dirty="0"/>
              <a:t>Torlódás elkerülés</a:t>
            </a:r>
            <a:endParaRPr lang="en-US" sz="2000" dirty="0"/>
          </a:p>
          <a:p>
            <a:pPr algn="ctr"/>
            <a:r>
              <a:rPr lang="hu-HU" sz="2000" dirty="0"/>
              <a:t>Gyors újraküldés/helyreállítás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779296" y="2869135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4021259" y="3193744"/>
            <a:ext cx="1" cy="9839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205037" y="4244551"/>
            <a:ext cx="918237" cy="56260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123274" y="3666150"/>
            <a:ext cx="608297" cy="57181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991715" y="1542548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ssthresh</a:t>
            </a:r>
            <a:endParaRPr lang="en-US" sz="2000" i="1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205037" y="2858444"/>
            <a:ext cx="0" cy="197597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4021259" y="3183761"/>
            <a:ext cx="1210398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5231657" y="3183761"/>
            <a:ext cx="0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5231657" y="2858502"/>
            <a:ext cx="1558272" cy="127954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440780" y="2468383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065533" y="2303093"/>
            <a:ext cx="3813732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Számos </a:t>
            </a:r>
            <a:r>
              <a:rPr lang="en-US" dirty="0"/>
              <a:t>TCP </a:t>
            </a:r>
            <a:r>
              <a:rPr lang="hu-HU" dirty="0"/>
              <a:t>változat</a:t>
            </a:r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Tahoe: </a:t>
            </a:r>
            <a:r>
              <a:rPr lang="hu-HU" dirty="0"/>
              <a:t>az eredeti</a:t>
            </a:r>
            <a:endParaRPr lang="en-US" dirty="0"/>
          </a:p>
          <a:p>
            <a:pPr lvl="1"/>
            <a:r>
              <a:rPr lang="en-US" dirty="0"/>
              <a:t>Slow start </a:t>
            </a:r>
            <a:r>
              <a:rPr lang="hu-HU" dirty="0"/>
              <a:t>és</a:t>
            </a:r>
            <a:r>
              <a:rPr lang="en-US" dirty="0"/>
              <a:t> AIMD</a:t>
            </a:r>
          </a:p>
          <a:p>
            <a:pPr lvl="1"/>
            <a:r>
              <a:rPr lang="hu-HU" dirty="0"/>
              <a:t>Dinamikus</a:t>
            </a:r>
            <a:r>
              <a:rPr lang="en-US" dirty="0"/>
              <a:t> RTO</a:t>
            </a:r>
            <a:r>
              <a:rPr lang="hu-HU" dirty="0"/>
              <a:t>,</a:t>
            </a:r>
            <a:r>
              <a:rPr lang="en-US" dirty="0"/>
              <a:t> RTT </a:t>
            </a:r>
            <a:r>
              <a:rPr lang="hu-HU" dirty="0"/>
              <a:t>becsléssel</a:t>
            </a:r>
            <a:endParaRPr lang="en-US" dirty="0"/>
          </a:p>
          <a:p>
            <a:r>
              <a:rPr lang="en-US" dirty="0"/>
              <a:t>Reno: </a:t>
            </a:r>
          </a:p>
          <a:p>
            <a:pPr lvl="1"/>
            <a:r>
              <a:rPr lang="en-US" dirty="0"/>
              <a:t>fast retransmit (3 </a:t>
            </a:r>
            <a:r>
              <a:rPr lang="en-US" dirty="0" err="1"/>
              <a:t>dupACKs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fast recovery (</a:t>
            </a:r>
            <a:r>
              <a:rPr lang="en-US" dirty="0" err="1"/>
              <a:t>cwnd</a:t>
            </a:r>
            <a:r>
              <a:rPr lang="en-US" dirty="0"/>
              <a:t> = </a:t>
            </a:r>
            <a:r>
              <a:rPr lang="en-US" dirty="0" err="1"/>
              <a:t>cwnd</a:t>
            </a:r>
            <a:r>
              <a:rPr lang="en-US" dirty="0"/>
              <a:t>/2 </a:t>
            </a:r>
            <a:r>
              <a:rPr lang="hu-HU" dirty="0"/>
              <a:t>vesztés esetén</a:t>
            </a:r>
            <a:r>
              <a:rPr lang="en-US" dirty="0"/>
              <a:t>)</a:t>
            </a:r>
          </a:p>
          <a:p>
            <a:r>
              <a:rPr lang="en-US" dirty="0" err="1"/>
              <a:t>NewReno</a:t>
            </a:r>
            <a:r>
              <a:rPr lang="en-US" dirty="0"/>
              <a:t>: </a:t>
            </a:r>
            <a:r>
              <a:rPr lang="hu-HU" dirty="0"/>
              <a:t>javított gyors újraküldés</a:t>
            </a:r>
            <a:endParaRPr lang="en-US" dirty="0"/>
          </a:p>
          <a:p>
            <a:pPr lvl="1"/>
            <a:r>
              <a:rPr lang="hu-HU" dirty="0"/>
              <a:t>Minden egyes duplikált</a:t>
            </a:r>
            <a:r>
              <a:rPr lang="en-US" dirty="0"/>
              <a:t> ACK </a:t>
            </a:r>
            <a:r>
              <a:rPr lang="hu-HU" dirty="0"/>
              <a:t>újraküldést vált ki</a:t>
            </a:r>
            <a:endParaRPr lang="en-US" dirty="0"/>
          </a:p>
          <a:p>
            <a:pPr lvl="1"/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&gt;3 </a:t>
            </a:r>
            <a:r>
              <a:rPr lang="hu-HU" dirty="0"/>
              <a:t>hibás sorrendben fogadott csomag is újraküldést okoz (hibásan!!!)…</a:t>
            </a:r>
            <a:endParaRPr lang="en-US" dirty="0"/>
          </a:p>
          <a:p>
            <a:r>
              <a:rPr lang="en-US" dirty="0"/>
              <a:t>Vegas: </a:t>
            </a:r>
            <a:r>
              <a:rPr lang="hu-HU" dirty="0"/>
              <a:t>késleltetés alapú torlódás elkerülés</a:t>
            </a:r>
            <a:endParaRPr lang="en-US" dirty="0"/>
          </a:p>
          <a:p>
            <a:r>
              <a:rPr lang="hu-HU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hu-HU" dirty="0"/>
              <a:t>a valóságban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Mi a legnépszerűbb variáns napjainkban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Probléma</a:t>
            </a:r>
            <a:r>
              <a:rPr lang="en-US" dirty="0"/>
              <a:t>: TCP </a:t>
            </a:r>
            <a:r>
              <a:rPr lang="hu-HU" dirty="0"/>
              <a:t>rosszul teljesít nagy késleltetés-sávszélesség szorzattal rendelkező hálózatokban </a:t>
            </a:r>
            <a:r>
              <a:rPr lang="en-US" dirty="0"/>
              <a:t>(</a:t>
            </a:r>
            <a:r>
              <a:rPr lang="hu-HU" dirty="0"/>
              <a:t>a </a:t>
            </a:r>
            <a:r>
              <a:rPr lang="en-US" dirty="0"/>
              <a:t>modern Internet</a:t>
            </a:r>
            <a:r>
              <a:rPr lang="hu-HU" dirty="0"/>
              <a:t> ilyen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Compound TCP (Windows)</a:t>
            </a:r>
          </a:p>
          <a:p>
            <a:pPr lvl="2"/>
            <a:r>
              <a:rPr lang="en-US" dirty="0"/>
              <a:t>Reno</a:t>
            </a:r>
            <a:r>
              <a:rPr lang="hu-HU" dirty="0"/>
              <a:t> alapú</a:t>
            </a:r>
            <a:endParaRPr lang="en-US" dirty="0"/>
          </a:p>
          <a:p>
            <a:pPr lvl="2"/>
            <a:r>
              <a:rPr lang="hu-HU" dirty="0"/>
              <a:t>Két torlódási ablak</a:t>
            </a:r>
            <a:r>
              <a:rPr lang="en-US" dirty="0"/>
              <a:t>: </a:t>
            </a:r>
            <a:r>
              <a:rPr lang="hu-HU" dirty="0"/>
              <a:t>késleltetés alapú és vesztés alapú</a:t>
            </a:r>
            <a:endParaRPr lang="en-US" dirty="0"/>
          </a:p>
          <a:p>
            <a:pPr lvl="2"/>
            <a:r>
              <a:rPr lang="hu-HU" dirty="0"/>
              <a:t>Azaz egy összetett torlódás vezérlést alkalmaz</a:t>
            </a:r>
            <a:endParaRPr lang="en-US" dirty="0"/>
          </a:p>
          <a:p>
            <a:pPr lvl="1"/>
            <a:r>
              <a:rPr lang="en-US" dirty="0"/>
              <a:t>TCP CUBIC (Linux)</a:t>
            </a:r>
          </a:p>
          <a:p>
            <a:pPr lvl="2"/>
            <a:r>
              <a:rPr lang="hu-HU" dirty="0"/>
              <a:t>Fejlettebb</a:t>
            </a:r>
            <a:r>
              <a:rPr lang="en-US" dirty="0"/>
              <a:t> BIC (Binary Increase Congestion Control)</a:t>
            </a:r>
            <a:r>
              <a:rPr lang="hu-HU" dirty="0"/>
              <a:t> változat</a:t>
            </a:r>
            <a:endParaRPr lang="en-US" dirty="0"/>
          </a:p>
          <a:p>
            <a:pPr lvl="2"/>
            <a:r>
              <a:rPr lang="hu-HU" dirty="0"/>
              <a:t>Az ablakméretet egy harmadfokú egyenlet határozza meg</a:t>
            </a:r>
            <a:endParaRPr lang="en-US" dirty="0"/>
          </a:p>
          <a:p>
            <a:pPr lvl="2"/>
            <a:r>
              <a:rPr lang="hu-HU" dirty="0"/>
              <a:t>A legutolsó csomagvesztéstől eltelt T idővel paraméterezett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28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Nagy késleltetés-sávszélesség szorzat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Delay-bandwidth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nem teljesít jól ha</a:t>
            </a:r>
            <a:endParaRPr lang="en-US" dirty="0"/>
          </a:p>
          <a:p>
            <a:pPr lvl="1"/>
            <a:r>
              <a:rPr lang="hu-HU" dirty="0"/>
              <a:t>A hálózat kapacitása (sávszélessége) nagy</a:t>
            </a:r>
            <a:endParaRPr lang="en-US" dirty="0"/>
          </a:p>
          <a:p>
            <a:pPr lvl="1"/>
            <a:r>
              <a:rPr lang="hu-HU" dirty="0"/>
              <a:t>A késleltetés</a:t>
            </a:r>
            <a:r>
              <a:rPr lang="en-US" dirty="0"/>
              <a:t> (RTT) </a:t>
            </a:r>
            <a:r>
              <a:rPr lang="hu-HU" dirty="0"/>
              <a:t>nagy</a:t>
            </a:r>
            <a:endParaRPr lang="en-US" dirty="0"/>
          </a:p>
          <a:p>
            <a:pPr lvl="1"/>
            <a:r>
              <a:rPr lang="hu-HU" dirty="0"/>
              <a:t>Vagy ezek szorzata nagy</a:t>
            </a:r>
            <a:endParaRPr lang="en-US" dirty="0"/>
          </a:p>
          <a:p>
            <a:pPr lvl="2"/>
            <a:r>
              <a:rPr lang="en-US" dirty="0"/>
              <a:t>b * d = </a:t>
            </a:r>
            <a:r>
              <a:rPr lang="hu-HU" dirty="0"/>
              <a:t>maximális szállítás alatt levő adatmennyiség</a:t>
            </a:r>
            <a:endParaRPr lang="en-US" dirty="0"/>
          </a:p>
          <a:p>
            <a:pPr lvl="2"/>
            <a:r>
              <a:rPr lang="hu-HU" dirty="0"/>
              <a:t>Ezt nevezzük késleltetés-sávszélesség szorzatnak</a:t>
            </a:r>
            <a:endParaRPr lang="en-US" dirty="0"/>
          </a:p>
          <a:p>
            <a:r>
              <a:rPr lang="hu-HU" dirty="0"/>
              <a:t>Miért teljesít ekkor gyengén a</a:t>
            </a:r>
            <a:r>
              <a:rPr lang="en-US" dirty="0"/>
              <a:t> TCP?</a:t>
            </a:r>
          </a:p>
          <a:p>
            <a:pPr lvl="1"/>
            <a:r>
              <a:rPr lang="hu-HU" dirty="0"/>
              <a:t>A s</a:t>
            </a:r>
            <a:r>
              <a:rPr lang="en-US" dirty="0"/>
              <a:t>low start </a:t>
            </a:r>
            <a:r>
              <a:rPr lang="hu-HU" dirty="0"/>
              <a:t>és az</a:t>
            </a:r>
            <a:r>
              <a:rPr lang="en-US" dirty="0"/>
              <a:t> additive increase </a:t>
            </a:r>
            <a:r>
              <a:rPr lang="hu-HU" dirty="0"/>
              <a:t>csak lassan konvergál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en-US" dirty="0"/>
              <a:t>TCP ACK </a:t>
            </a:r>
            <a:r>
              <a:rPr lang="hu-HU" dirty="0"/>
              <a:t>ütemezett (azaz csak minden ACK esetén történik esemény)</a:t>
            </a:r>
            <a:endParaRPr lang="en-US" dirty="0"/>
          </a:p>
          <a:p>
            <a:pPr lvl="2"/>
            <a:r>
              <a:rPr lang="hu-HU" dirty="0"/>
              <a:t>A nyugták beérkezési gyorsasága határozza meg, hogy milyen gyorsan tud reagálni</a:t>
            </a:r>
            <a:endParaRPr lang="en-US" dirty="0"/>
          </a:p>
          <a:p>
            <a:pPr lvl="2"/>
            <a:r>
              <a:rPr lang="hu-HU" dirty="0"/>
              <a:t>Nagy</a:t>
            </a:r>
            <a:r>
              <a:rPr lang="en-US" dirty="0"/>
              <a:t> RTT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késleltetett nyugták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hu-HU" dirty="0">
                <a:sym typeface="Wingdings" panose="05000000000000000000" pitchFamily="2" charset="2"/>
              </a:rPr>
              <a:t>a </a:t>
            </a:r>
            <a:r>
              <a:rPr lang="en-US" dirty="0">
                <a:sym typeface="Wingdings" panose="05000000000000000000" pitchFamily="2" charset="2"/>
              </a:rPr>
              <a:t>TCP </a:t>
            </a:r>
            <a:r>
              <a:rPr lang="hu-HU" dirty="0">
                <a:sym typeface="Wingdings" panose="05000000000000000000" pitchFamily="2" charset="2"/>
              </a:rPr>
              <a:t>csak lassan reagál a megváltozott viszonyokra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TCP ablak gyorsabb növelése</a:t>
            </a:r>
            <a:endParaRPr lang="en-US" dirty="0"/>
          </a:p>
          <a:p>
            <a:pPr lvl="1"/>
            <a:r>
              <a:rPr lang="hu-HU" dirty="0"/>
              <a:t>A s</a:t>
            </a:r>
            <a:r>
              <a:rPr lang="en-US" dirty="0"/>
              <a:t>low start </a:t>
            </a:r>
            <a:r>
              <a:rPr lang="hu-HU" dirty="0"/>
              <a:t>és az</a:t>
            </a:r>
            <a:r>
              <a:rPr lang="en-US" dirty="0"/>
              <a:t> additive increase </a:t>
            </a:r>
            <a:r>
              <a:rPr lang="hu-HU" dirty="0"/>
              <a:t>túl lassú, ha nagy a sávszélesség</a:t>
            </a:r>
            <a:endParaRPr lang="en-US" dirty="0"/>
          </a:p>
          <a:p>
            <a:pPr lvl="1"/>
            <a:r>
              <a:rPr lang="hu-HU" dirty="0"/>
              <a:t>Sokkal gyorsabb konvergencia kell</a:t>
            </a:r>
            <a:endParaRPr lang="en-US" dirty="0"/>
          </a:p>
          <a:p>
            <a:r>
              <a:rPr lang="hu-HU" dirty="0"/>
              <a:t>Fairség biztosítása más</a:t>
            </a:r>
            <a:r>
              <a:rPr lang="en-US" dirty="0"/>
              <a:t> TCP </a:t>
            </a:r>
            <a:r>
              <a:rPr lang="hu-HU" dirty="0"/>
              <a:t>változatokkal szemben</a:t>
            </a:r>
            <a:endParaRPr lang="en-US" dirty="0"/>
          </a:p>
          <a:p>
            <a:pPr lvl="1"/>
            <a:r>
              <a:rPr lang="hu-HU" dirty="0"/>
              <a:t>Az ablak növelése nem lehet túl agresszív</a:t>
            </a:r>
            <a:endParaRPr lang="en-US" dirty="0"/>
          </a:p>
          <a:p>
            <a:r>
              <a:rPr lang="hu-HU" dirty="0"/>
              <a:t>Javított</a:t>
            </a:r>
            <a:r>
              <a:rPr lang="en-US" dirty="0"/>
              <a:t> RTT fair</a:t>
            </a:r>
            <a:r>
              <a:rPr lang="hu-HU" dirty="0" err="1"/>
              <a:t>ség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en-US" dirty="0"/>
              <a:t>TCP Tahoe/Reno </a:t>
            </a:r>
            <a:r>
              <a:rPr lang="hu-HU" dirty="0"/>
              <a:t>folyamok nem adnak fair erőforrás-megosztást nagyon eltérő </a:t>
            </a:r>
            <a:r>
              <a:rPr lang="hu-HU" dirty="0" err="1"/>
              <a:t>RTT-k</a:t>
            </a:r>
            <a:r>
              <a:rPr lang="hu-HU" dirty="0"/>
              <a:t> esetén</a:t>
            </a:r>
            <a:endParaRPr lang="en-US" dirty="0"/>
          </a:p>
          <a:p>
            <a:r>
              <a:rPr lang="hu-HU" dirty="0"/>
              <a:t>Egyszerű implementáció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TCP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Alap</a:t>
            </a:r>
            <a:r>
              <a:rPr lang="en-US" dirty="0"/>
              <a:t> TCP </a:t>
            </a:r>
            <a:r>
              <a:rPr lang="hu-HU" dirty="0"/>
              <a:t>implementáció </a:t>
            </a:r>
            <a:r>
              <a:rPr lang="en-US" dirty="0"/>
              <a:t>Windows</a:t>
            </a:r>
            <a:r>
              <a:rPr lang="hu-HU" dirty="0"/>
              <a:t> rendszereken</a:t>
            </a:r>
            <a:endParaRPr lang="en-US" dirty="0"/>
          </a:p>
          <a:p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osszuk a</a:t>
            </a:r>
            <a:r>
              <a:rPr lang="en-US" dirty="0"/>
              <a:t> </a:t>
            </a:r>
            <a:r>
              <a:rPr lang="hu-HU" i="1" dirty="0"/>
              <a:t>torlódási ablakot</a:t>
            </a:r>
            <a:r>
              <a:rPr lang="hu-HU" dirty="0"/>
              <a:t> két különálló ablakba</a:t>
            </a:r>
            <a:endParaRPr lang="en-US" dirty="0"/>
          </a:p>
          <a:p>
            <a:pPr lvl="1"/>
            <a:r>
              <a:rPr lang="hu-HU" dirty="0"/>
              <a:t>Hagyományos, vesztés alapú ablak</a:t>
            </a:r>
            <a:endParaRPr lang="en-US" dirty="0"/>
          </a:p>
          <a:p>
            <a:pPr lvl="1"/>
            <a:r>
              <a:rPr lang="hu-HU" dirty="0"/>
              <a:t>Új, késleltetés alapú ablak</a:t>
            </a:r>
            <a:endParaRPr lang="en-US" dirty="0"/>
          </a:p>
          <a:p>
            <a:r>
              <a:rPr lang="en-US" i="1" dirty="0" err="1"/>
              <a:t>wnd</a:t>
            </a:r>
            <a:r>
              <a:rPr lang="en-US" dirty="0"/>
              <a:t> = min(</a:t>
            </a:r>
            <a:r>
              <a:rPr lang="en-US" i="1" dirty="0" err="1"/>
              <a:t>cwnd</a:t>
            </a:r>
            <a:r>
              <a:rPr lang="en-US" i="1" dirty="0"/>
              <a:t> + </a:t>
            </a:r>
            <a:r>
              <a:rPr lang="en-US" i="1" dirty="0" err="1">
                <a:solidFill>
                  <a:schemeClr val="accent1"/>
                </a:solidFill>
              </a:rPr>
              <a:t>dwnd</a:t>
            </a:r>
            <a:r>
              <a:rPr lang="en-US" dirty="0"/>
              <a:t>, </a:t>
            </a:r>
            <a:r>
              <a:rPr lang="en-US" i="1" dirty="0" err="1"/>
              <a:t>adv_wnd</a:t>
            </a:r>
            <a:r>
              <a:rPr lang="en-US" dirty="0"/>
              <a:t>)</a:t>
            </a:r>
          </a:p>
          <a:p>
            <a:pPr lvl="1"/>
            <a:r>
              <a:rPr lang="hu-HU" i="1" dirty="0" err="1"/>
              <a:t>c</a:t>
            </a:r>
            <a:r>
              <a:rPr lang="en-US" i="1" dirty="0" err="1"/>
              <a:t>wnd</a:t>
            </a:r>
            <a:r>
              <a:rPr lang="hu-HU" dirty="0" err="1"/>
              <a:t>-t</a:t>
            </a:r>
            <a:r>
              <a:rPr lang="hu-HU" dirty="0"/>
              <a:t> az AIMD vezérli</a:t>
            </a:r>
            <a:r>
              <a:rPr lang="en-US" dirty="0"/>
              <a:t> AIMD</a:t>
            </a:r>
            <a:endParaRPr lang="en-US" i="1" dirty="0"/>
          </a:p>
          <a:p>
            <a:pPr lvl="1"/>
            <a:r>
              <a:rPr lang="en-US" i="1" dirty="0" err="1">
                <a:solidFill>
                  <a:schemeClr val="accent1"/>
                </a:solidFill>
              </a:rPr>
              <a:t>dwnd</a:t>
            </a:r>
            <a:r>
              <a:rPr lang="en-US" i="1" dirty="0"/>
              <a:t> </a:t>
            </a:r>
            <a:r>
              <a:rPr lang="hu-HU" i="1" dirty="0"/>
              <a:t>a </a:t>
            </a:r>
            <a:r>
              <a:rPr lang="hu-HU" dirty="0"/>
              <a:t>késleltetés alapú ablak</a:t>
            </a:r>
            <a:endParaRPr lang="en-US" dirty="0"/>
          </a:p>
          <a:p>
            <a:r>
              <a:rPr lang="hu-HU" dirty="0"/>
              <a:t>A</a:t>
            </a:r>
            <a:r>
              <a:rPr lang="en-US" i="1" dirty="0"/>
              <a:t> </a:t>
            </a:r>
            <a:r>
              <a:rPr lang="en-US" i="1" dirty="0" err="1"/>
              <a:t>dwnd</a:t>
            </a:r>
            <a:r>
              <a:rPr lang="hu-HU" dirty="0"/>
              <a:t> beállítása:</a:t>
            </a:r>
            <a:endParaRPr lang="en-US" dirty="0"/>
          </a:p>
          <a:p>
            <a:pPr lvl="1"/>
            <a:r>
              <a:rPr lang="hu-HU" dirty="0"/>
              <a:t>Ha nő az</a:t>
            </a:r>
            <a:r>
              <a:rPr lang="en-US" dirty="0"/>
              <a:t> RTT, </a:t>
            </a:r>
            <a:r>
              <a:rPr lang="hu-HU" dirty="0"/>
              <a:t>csökken a</a:t>
            </a:r>
            <a:r>
              <a:rPr lang="en-US" dirty="0"/>
              <a:t> </a:t>
            </a:r>
            <a:r>
              <a:rPr lang="en-US" i="1" dirty="0" err="1"/>
              <a:t>dwnd</a:t>
            </a:r>
            <a:r>
              <a:rPr lang="en-US" dirty="0"/>
              <a:t> (</a:t>
            </a:r>
            <a:r>
              <a:rPr lang="en-US" i="1" dirty="0" err="1"/>
              <a:t>dwnd</a:t>
            </a:r>
            <a:r>
              <a:rPr lang="en-US" dirty="0"/>
              <a:t> &gt;= 0)</a:t>
            </a:r>
          </a:p>
          <a:p>
            <a:pPr lvl="1"/>
            <a:r>
              <a:rPr lang="hu-HU" dirty="0"/>
              <a:t>Ha csökken az</a:t>
            </a:r>
            <a:r>
              <a:rPr lang="en-US" dirty="0"/>
              <a:t> RTT, </a:t>
            </a:r>
            <a:r>
              <a:rPr lang="hu-HU" dirty="0"/>
              <a:t>nő a </a:t>
            </a:r>
            <a:r>
              <a:rPr lang="en-US" i="1" dirty="0" err="1"/>
              <a:t>dwnd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növekesés</a:t>
            </a:r>
            <a:r>
              <a:rPr lang="hu-HU" dirty="0"/>
              <a:t>/csökkenés arányos a változás mértékével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3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torlódás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5257800"/>
          </a:xfrm>
        </p:spPr>
        <p:txBody>
          <a:bodyPr>
            <a:normAutofit/>
          </a:bodyPr>
          <a:lstStyle/>
          <a:p>
            <a:r>
              <a:rPr lang="hu-HU" dirty="0"/>
              <a:t>A hálózat terhelése nagyobb, mint a kapacitása</a:t>
            </a:r>
            <a:endParaRPr lang="en-US" dirty="0"/>
          </a:p>
          <a:p>
            <a:pPr lvl="1"/>
            <a:r>
              <a:rPr lang="hu-HU" dirty="0"/>
              <a:t>A kapacitás nem egyenletes a hálózatban</a:t>
            </a:r>
            <a:endParaRPr lang="en-US" dirty="0"/>
          </a:p>
          <a:p>
            <a:pPr lvl="2"/>
            <a:r>
              <a:rPr lang="en-US" dirty="0"/>
              <a:t>Modem vs. Cellular vs. Cable vs. Fiber Optics</a:t>
            </a:r>
          </a:p>
          <a:p>
            <a:pPr lvl="1"/>
            <a:r>
              <a:rPr lang="hu-HU" dirty="0"/>
              <a:t>Számos folyam verseng a sávszélességért</a:t>
            </a:r>
            <a:endParaRPr lang="en-US" dirty="0"/>
          </a:p>
          <a:p>
            <a:pPr lvl="2"/>
            <a:r>
              <a:rPr lang="hu-HU" dirty="0"/>
              <a:t>otthoni</a:t>
            </a:r>
            <a:r>
              <a:rPr lang="en-US" dirty="0"/>
              <a:t> </a:t>
            </a:r>
            <a:r>
              <a:rPr lang="hu-HU" dirty="0"/>
              <a:t>kábel</a:t>
            </a:r>
            <a:r>
              <a:rPr lang="en-US" dirty="0"/>
              <a:t> modem vs. corporate datacenter</a:t>
            </a:r>
          </a:p>
          <a:p>
            <a:pPr lvl="1"/>
            <a:r>
              <a:rPr lang="hu-HU" dirty="0"/>
              <a:t>A terhelés időben nem egyenletes</a:t>
            </a:r>
            <a:endParaRPr lang="en-US" dirty="0"/>
          </a:p>
          <a:p>
            <a:pPr lvl="2"/>
            <a:r>
              <a:rPr lang="hu-HU" dirty="0"/>
              <a:t>Vasárnap este 10:00</a:t>
            </a:r>
            <a:r>
              <a:rPr lang="en-US" dirty="0"/>
              <a:t> = </a:t>
            </a:r>
            <a:r>
              <a:rPr lang="en-US" dirty="0" err="1"/>
              <a:t>Bittorrent</a:t>
            </a:r>
            <a:r>
              <a:rPr lang="hu-HU" dirty="0"/>
              <a:t> </a:t>
            </a:r>
            <a:r>
              <a:rPr lang="en-US" dirty="0"/>
              <a:t>Game of Thrones</a:t>
            </a:r>
          </a:p>
          <a:p>
            <a:pPr lvl="1"/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7" y="3094446"/>
            <a:ext cx="6257557" cy="349373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0179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65309" y="1622269"/>
            <a:ext cx="874913" cy="3212153"/>
            <a:chOff x="5965309" y="1622269"/>
            <a:chExt cx="874913" cy="3212153"/>
          </a:xfrm>
        </p:grpSpPr>
        <p:sp>
          <p:nvSpPr>
            <p:cNvPr id="50" name="Rectangle 49"/>
            <p:cNvSpPr/>
            <p:nvPr/>
          </p:nvSpPr>
          <p:spPr>
            <a:xfrm>
              <a:off x="5965309" y="1622269"/>
              <a:ext cx="874913" cy="32121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51735" y="1629249"/>
              <a:ext cx="502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Kis</a:t>
              </a:r>
              <a:endParaRPr lang="en-US" dirty="0"/>
            </a:p>
            <a:p>
              <a:pPr algn="ctr"/>
              <a:r>
                <a:rPr lang="en-US" dirty="0"/>
                <a:t>RTT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02406" y="1626772"/>
            <a:ext cx="795838" cy="3212153"/>
            <a:chOff x="4002406" y="1626772"/>
            <a:chExt cx="795838" cy="3212153"/>
          </a:xfrm>
        </p:grpSpPr>
        <p:sp>
          <p:nvSpPr>
            <p:cNvPr id="2" name="Rectangle 1"/>
            <p:cNvSpPr/>
            <p:nvPr/>
          </p:nvSpPr>
          <p:spPr>
            <a:xfrm>
              <a:off x="4002406" y="1626772"/>
              <a:ext cx="795838" cy="32121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49011" y="1629250"/>
              <a:ext cx="702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Nagy</a:t>
              </a:r>
              <a:endParaRPr lang="en-US" dirty="0"/>
            </a:p>
            <a:p>
              <a:pPr algn="ctr"/>
              <a:r>
                <a:rPr lang="en-US" dirty="0"/>
                <a:t>RTT</a:t>
              </a:r>
            </a:p>
          </p:txBody>
        </p:sp>
      </p:grp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585990" y="3769517"/>
            <a:ext cx="1096097" cy="1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TCP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5401559"/>
            <a:ext cx="9144000" cy="1456441"/>
          </a:xfrm>
        </p:spPr>
        <p:txBody>
          <a:bodyPr>
            <a:normAutofit fontScale="92500" lnSpcReduction="20000"/>
          </a:bodyPr>
          <a:lstStyle/>
          <a:p>
            <a:r>
              <a:rPr lang="hu-HU" sz="2400" dirty="0"/>
              <a:t>Agresszívan reagál az RTT változására</a:t>
            </a:r>
            <a:endParaRPr lang="en-US" sz="2400" dirty="0"/>
          </a:p>
          <a:p>
            <a:r>
              <a:rPr lang="hu-HU" sz="2400" dirty="0"/>
              <a:t>Előnyök</a:t>
            </a:r>
            <a:r>
              <a:rPr lang="en-US" sz="2400" dirty="0"/>
              <a:t>: </a:t>
            </a:r>
            <a:r>
              <a:rPr lang="hu-HU" sz="2400" dirty="0"/>
              <a:t>Gyors felfutás, sokkal fairebb viselkedés más folyamokkal szemben eltérő RTT esetén</a:t>
            </a:r>
          </a:p>
          <a:p>
            <a:r>
              <a:rPr lang="hu-HU" sz="2400" dirty="0"/>
              <a:t>Hátrányok</a:t>
            </a:r>
            <a:r>
              <a:rPr lang="en-US" sz="2400" dirty="0"/>
              <a:t>: </a:t>
            </a:r>
            <a:r>
              <a:rPr lang="hu-HU" sz="2400" dirty="0"/>
              <a:t>folyamatos</a:t>
            </a:r>
            <a:r>
              <a:rPr lang="en-US" sz="2400" dirty="0"/>
              <a:t> RTT</a:t>
            </a:r>
            <a:r>
              <a:rPr lang="hu-HU" sz="2400" dirty="0"/>
              <a:t> becslés</a:t>
            </a:r>
            <a:endParaRPr lang="en-US" sz="24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7130912" y="2687006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5394121" y="2594518"/>
            <a:ext cx="1" cy="110605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556653" y="3769519"/>
            <a:ext cx="1125434" cy="99691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682087" y="3420642"/>
            <a:ext cx="395403" cy="37169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556653" y="2676315"/>
            <a:ext cx="0" cy="212198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5394121" y="3212766"/>
            <a:ext cx="58580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6410227" y="2504238"/>
            <a:ext cx="0" cy="11209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6830796" y="2690576"/>
            <a:ext cx="300972" cy="2471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801823" y="2275563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002406" y="3077048"/>
            <a:ext cx="805264" cy="14412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V="1">
            <a:off x="4798243" y="2601218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flipV="1">
            <a:off x="5965310" y="2504238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V="1">
            <a:off x="6410227" y="2913164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flipH="1">
            <a:off x="2871629" y="2031846"/>
            <a:ext cx="1199117" cy="1200329"/>
            <a:chOff x="1191443" y="4863146"/>
            <a:chExt cx="5209363" cy="1776950"/>
          </a:xfrm>
        </p:grpSpPr>
        <p:sp>
          <p:nvSpPr>
            <p:cNvPr id="54" name="Rectangular Callout 53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107942"/>
                <a:gd name="adj2" fmla="val 5891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5" y="4863146"/>
              <a:ext cx="5181601" cy="177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Lassabb </a:t>
              </a:r>
              <a:r>
                <a:rPr lang="en-US" i="1" kern="0" noProof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>
                  <a:solidFill>
                    <a:sysClr val="window" lastClr="FFFFFF"/>
                  </a:solidFill>
                </a:rPr>
                <a:t> </a:t>
              </a:r>
              <a:r>
                <a:rPr lang="hu-HU" kern="0" noProof="0" dirty="0">
                  <a:solidFill>
                    <a:sysClr val="window" lastClr="FFFFFF"/>
                  </a:solidFill>
                </a:rPr>
                <a:t>növekedés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flipH="1">
            <a:off x="4729925" y="1479472"/>
            <a:ext cx="1232992" cy="1477328"/>
            <a:chOff x="1191443" y="4863146"/>
            <a:chExt cx="5209363" cy="2187015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71818"/>
                <a:gd name="adj2" fmla="val 951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5" y="4863146"/>
              <a:ext cx="5181601" cy="218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Gyorsabb </a:t>
              </a:r>
              <a:r>
                <a:rPr lang="en-US" i="1" kern="0" noProof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>
                  <a:solidFill>
                    <a:sysClr val="window" lastClr="FFFFFF"/>
                  </a:solidFill>
                </a:rPr>
                <a:t> </a:t>
              </a:r>
              <a:r>
                <a:rPr lang="hu-HU" kern="0" noProof="0" dirty="0">
                  <a:solidFill>
                    <a:sysClr val="window" lastClr="FFFFFF"/>
                  </a:solidFill>
                </a:rPr>
                <a:t>növekedés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01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7" grpId="0" animBg="1"/>
      <p:bldP spid="48" grpId="0" animBg="1"/>
      <p:bldP spid="49" grpId="0" animBg="1"/>
      <p:bldP spid="5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Alap </a:t>
            </a:r>
            <a:r>
              <a:rPr lang="en-US" dirty="0"/>
              <a:t>TCP </a:t>
            </a:r>
            <a:r>
              <a:rPr lang="hu-HU" dirty="0"/>
              <a:t>implementáció</a:t>
            </a:r>
            <a:r>
              <a:rPr lang="en-US" dirty="0"/>
              <a:t> Linux</a:t>
            </a:r>
            <a:r>
              <a:rPr lang="hu-HU" dirty="0"/>
              <a:t> rendszereken</a:t>
            </a:r>
            <a:endParaRPr lang="en-US" dirty="0"/>
          </a:p>
          <a:p>
            <a:r>
              <a:rPr lang="hu-HU" dirty="0"/>
              <a:t>Az</a:t>
            </a:r>
            <a:r>
              <a:rPr lang="en-US" dirty="0"/>
              <a:t> AIMD </a:t>
            </a:r>
            <a:r>
              <a:rPr lang="hu-HU" dirty="0"/>
              <a:t>helyettesítése egy „köbös” (CUBIC) függvénnyel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 </a:t>
            </a:r>
            <a:r>
              <a:rPr lang="en-US" dirty="0">
                <a:sym typeface="Wingdings"/>
              </a:rPr>
              <a:t> </a:t>
            </a:r>
            <a:r>
              <a:rPr lang="hu-HU" dirty="0">
                <a:sym typeface="Wingdings"/>
              </a:rPr>
              <a:t>egy konstans a</a:t>
            </a:r>
            <a:r>
              <a:rPr lang="en-US" dirty="0">
                <a:sym typeface="Wingdings"/>
              </a:rPr>
              <a:t> multiplicative increase</a:t>
            </a:r>
            <a:r>
              <a:rPr lang="hu-HU" dirty="0">
                <a:sym typeface="Wingdings"/>
              </a:rPr>
              <a:t> fázishoz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T  </a:t>
            </a:r>
            <a:r>
              <a:rPr lang="hu-HU" dirty="0">
                <a:sym typeface="Wingdings"/>
              </a:rPr>
              <a:t>eltelt idő a legutóbbi csomagvesztés óta</a:t>
            </a:r>
            <a:endParaRPr lang="en-US" dirty="0">
              <a:sym typeface="Wingdings"/>
            </a:endParaRPr>
          </a:p>
          <a:p>
            <a:pPr lvl="1"/>
            <a:r>
              <a:rPr lang="en-US" dirty="0" err="1">
                <a:sym typeface="Wingdings"/>
              </a:rPr>
              <a:t>W_max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cwnd</a:t>
            </a:r>
            <a:r>
              <a:rPr lang="en-US" dirty="0">
                <a:sym typeface="Wingdings"/>
              </a:rPr>
              <a:t> </a:t>
            </a:r>
            <a:r>
              <a:rPr lang="hu-HU" dirty="0">
                <a:sym typeface="Wingdings"/>
              </a:rPr>
              <a:t>a legutolsó csomagvesztés idején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1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Default TCP implementation in Linux</a:t>
            </a:r>
          </a:p>
          <a:p>
            <a:r>
              <a:rPr lang="en-US" dirty="0"/>
              <a:t>Replace AIMD with cubic function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 </a:t>
            </a:r>
            <a:r>
              <a:rPr lang="en-US" dirty="0">
                <a:sym typeface="Wingdings"/>
              </a:rPr>
              <a:t> a constant fraction for multiplicative increase</a:t>
            </a:r>
          </a:p>
          <a:p>
            <a:pPr lvl="1"/>
            <a:r>
              <a:rPr lang="en-US" dirty="0">
                <a:sym typeface="Wingdings"/>
              </a:rPr>
              <a:t>T  time since last packet drop</a:t>
            </a:r>
          </a:p>
          <a:p>
            <a:pPr lvl="1"/>
            <a:r>
              <a:rPr lang="en-US" dirty="0" err="1">
                <a:sym typeface="Wingdings"/>
              </a:rPr>
              <a:t>W_max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cwnd</a:t>
            </a:r>
            <a:r>
              <a:rPr lang="en-US" dirty="0">
                <a:sym typeface="Wingdings"/>
              </a:rPr>
              <a:t> when last packet dropped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69" y="1573493"/>
            <a:ext cx="8304475" cy="496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85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CUBIC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 fontScale="85000" lnSpcReduction="20000"/>
          </a:bodyPr>
          <a:lstStyle/>
          <a:p>
            <a:r>
              <a:rPr lang="hu-HU" sz="2400" dirty="0"/>
              <a:t>Kevésbé pazarolja a sávszélességet a gyors felfutások miatt</a:t>
            </a:r>
            <a:endParaRPr lang="en-US" sz="2400" dirty="0"/>
          </a:p>
          <a:p>
            <a:r>
              <a:rPr lang="hu-HU" sz="2400" dirty="0"/>
              <a:t>A stabil régió és a lassú gyorsítás segít a fairség biztosításában</a:t>
            </a:r>
            <a:endParaRPr lang="en-US" sz="2400" dirty="0"/>
          </a:p>
          <a:p>
            <a:pPr lvl="1"/>
            <a:r>
              <a:rPr lang="hu-HU" sz="2100" dirty="0"/>
              <a:t>A gyors felfutás sokkal agresszívabb, mint az</a:t>
            </a:r>
            <a:r>
              <a:rPr lang="en-US" sz="2100" dirty="0"/>
              <a:t> additive increase</a:t>
            </a:r>
          </a:p>
          <a:p>
            <a:pPr lvl="1"/>
            <a:r>
              <a:rPr lang="hu-HU" sz="2100" dirty="0"/>
              <a:t>A</a:t>
            </a:r>
            <a:r>
              <a:rPr lang="en-US" sz="2100" dirty="0"/>
              <a:t> Tahoe/Reno</a:t>
            </a:r>
            <a:r>
              <a:rPr lang="hu-HU" sz="2100" dirty="0"/>
              <a:t> variánsokkal szembeni fairséghez a</a:t>
            </a:r>
            <a:r>
              <a:rPr lang="en-US" sz="2100" dirty="0"/>
              <a:t> CUBIC</a:t>
            </a:r>
            <a:r>
              <a:rPr lang="hu-HU" sz="2100" dirty="0" err="1"/>
              <a:t>-nak</a:t>
            </a:r>
            <a:r>
              <a:rPr lang="hu-HU" sz="2100" dirty="0"/>
              <a:t> nem szabad ennyire agresszívnak lennie</a:t>
            </a:r>
            <a:endParaRPr lang="en-US" sz="21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320960" y="2697951"/>
            <a:ext cx="2129809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4735965" y="2177370"/>
            <a:ext cx="11075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343319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2521599" y="1571988"/>
            <a:ext cx="2603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CUBIC </a:t>
            </a:r>
            <a:r>
              <a:rPr lang="hu-HU" sz="2000" dirty="0" err="1"/>
              <a:t>fv</a:t>
            </a:r>
            <a:r>
              <a:rPr lang="hu-HU" sz="2000" dirty="0"/>
              <a:t>.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2605778" y="2276974"/>
            <a:ext cx="11076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cwnd</a:t>
            </a:r>
            <a:r>
              <a:rPr lang="en-US" sz="2000" i="1" baseline="-25000" dirty="0" err="1"/>
              <a:t>max</a:t>
            </a:r>
            <a:endParaRPr lang="en-US" sz="2000" i="1" baseline="-25000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4735965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309568" y="2704614"/>
            <a:ext cx="1989056" cy="211248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0800000">
            <a:off x="4229745" y="2177370"/>
            <a:ext cx="493834" cy="524478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735965" y="2177370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6041012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33407" y="2177369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8098" y="2125850"/>
            <a:ext cx="1362656" cy="862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6041012" y="2177370"/>
            <a:ext cx="71169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6289500" y="2988299"/>
            <a:ext cx="6578" cy="101809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6292348" y="3001332"/>
            <a:ext cx="952837" cy="101196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7216156" y="2148211"/>
            <a:ext cx="799765" cy="84939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6224017" y="2988298"/>
            <a:ext cx="1651907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578033" y="1998481"/>
            <a:ext cx="2490211" cy="16928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 flipH="1">
            <a:off x="2857482" y="4006393"/>
            <a:ext cx="1144921" cy="707009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38925"/>
                <a:gd name="adj2" fmla="val -1365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7" y="4863146"/>
              <a:ext cx="5181599" cy="127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Gyors felfutás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flipH="1">
            <a:off x="3401694" y="3081129"/>
            <a:ext cx="1144921" cy="657449"/>
            <a:chOff x="1191443" y="4863146"/>
            <a:chExt cx="5209363" cy="1398648"/>
          </a:xfrm>
        </p:grpSpPr>
        <p:sp>
          <p:nvSpPr>
            <p:cNvPr id="60" name="Rectangular Callout 59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5814"/>
                <a:gd name="adj2" fmla="val -938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7" y="4863146"/>
              <a:ext cx="5181599" cy="137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Stabil régió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4950157" y="1244224"/>
            <a:ext cx="2960833" cy="923330"/>
            <a:chOff x="1191443" y="4863146"/>
            <a:chExt cx="5209363" cy="1826587"/>
          </a:xfrm>
        </p:grpSpPr>
        <p:sp>
          <p:nvSpPr>
            <p:cNvPr id="63" name="Rectangular Callout 62"/>
            <p:cNvSpPr/>
            <p:nvPr/>
          </p:nvSpPr>
          <p:spPr>
            <a:xfrm>
              <a:off x="1191443" y="4876800"/>
              <a:ext cx="5181603" cy="1384994"/>
            </a:xfrm>
            <a:prstGeom prst="wedgeRectCallout">
              <a:avLst>
                <a:gd name="adj1" fmla="val 60038"/>
                <a:gd name="adj2" fmla="val 1111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19207" y="4863146"/>
              <a:ext cx="5181599" cy="182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Lassú gyorsítás a sávszélesség teszteléséhez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43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0" grpId="0" animBg="1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9" grpId="0"/>
      <p:bldP spid="40" grpId="0" animBg="1"/>
      <p:bldP spid="5" grpId="0" animBg="1"/>
      <p:bldP spid="47" grpId="0" animBg="1"/>
      <p:bldP spid="48" grpId="0" animBg="1"/>
      <p:bldP spid="49" grpId="0" animBg="1"/>
      <p:bldP spid="51" grpId="0" animBg="1"/>
      <p:bldP spid="50" grpId="0" animBg="1"/>
      <p:bldP spid="53" grpId="0" animBg="1"/>
      <p:bldP spid="54" grpId="0" animBg="1"/>
      <p:bldP spid="55" grpId="0" animBg="1"/>
      <p:bldP spid="52" grpId="0" animBg="1"/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 a </a:t>
            </a:r>
            <a:r>
              <a:rPr lang="en-US" dirty="0"/>
              <a:t>TCP</a:t>
            </a:r>
            <a:r>
              <a:rPr lang="hu-HU" dirty="0" err="1"/>
              <a:t>-vel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 Internetes forgalom jelentős része</a:t>
            </a:r>
            <a:r>
              <a:rPr lang="en-US" dirty="0"/>
              <a:t> TCP</a:t>
            </a:r>
          </a:p>
          <a:p>
            <a:r>
              <a:rPr lang="hu-HU" dirty="0"/>
              <a:t>Azonban számos probléma okozója is egyben</a:t>
            </a:r>
            <a:endParaRPr lang="en-US" dirty="0"/>
          </a:p>
          <a:p>
            <a:pPr lvl="1"/>
            <a:r>
              <a:rPr lang="hu-HU" dirty="0"/>
              <a:t>Gyenge teljesítmény kis folyamok esetén</a:t>
            </a:r>
            <a:endParaRPr lang="en-US" dirty="0"/>
          </a:p>
          <a:p>
            <a:pPr lvl="1"/>
            <a:r>
              <a:rPr lang="hu-HU" dirty="0"/>
              <a:t>Gyenge teljesítmény </a:t>
            </a:r>
            <a:r>
              <a:rPr lang="hu-HU" dirty="0" err="1"/>
              <a:t>wireless</a:t>
            </a:r>
            <a:r>
              <a:rPr lang="hu-HU" dirty="0"/>
              <a:t> hálózatokban</a:t>
            </a:r>
            <a:endParaRPr lang="en-US" dirty="0"/>
          </a:p>
          <a:p>
            <a:pPr lvl="1"/>
            <a:r>
              <a:rPr lang="hu-HU" dirty="0" err="1"/>
              <a:t>DoS</a:t>
            </a:r>
            <a:r>
              <a:rPr lang="hu-HU" dirty="0"/>
              <a:t> támadási felület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07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Kis folyamok (f</a:t>
            </a:r>
            <a:r>
              <a:rPr lang="en-US" dirty="0"/>
              <a:t>lows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Probléma: kis folyamok esetén torz viselkedés</a:t>
            </a:r>
            <a:endParaRPr lang="en-US" dirty="0"/>
          </a:p>
          <a:p>
            <a:pPr lvl="1"/>
            <a:r>
              <a:rPr lang="en-US" dirty="0"/>
              <a:t>1 RTT </a:t>
            </a:r>
            <a:r>
              <a:rPr lang="hu-HU" dirty="0"/>
              <a:t>szükséges a kapcsolat felépítésére</a:t>
            </a:r>
            <a:r>
              <a:rPr lang="en-US" dirty="0"/>
              <a:t> (SYN, SYN/ACK)</a:t>
            </a:r>
            <a:endParaRPr lang="hu-HU" dirty="0"/>
          </a:p>
          <a:p>
            <a:pPr lvl="2"/>
            <a:r>
              <a:rPr lang="hu-HU" dirty="0"/>
              <a:t>pazarló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mindig 1-gyel indul</a:t>
            </a:r>
          </a:p>
          <a:p>
            <a:pPr lvl="2"/>
            <a:r>
              <a:rPr lang="hu-HU" dirty="0"/>
              <a:t>Nincs lehetőség felgyorsulni a kevés adat miatt</a:t>
            </a:r>
            <a:endParaRPr lang="en-US" dirty="0"/>
          </a:p>
          <a:p>
            <a:r>
              <a:rPr lang="hu-HU" dirty="0"/>
              <a:t>Az Internetes forgalom nagy része kis folyam</a:t>
            </a:r>
            <a:endParaRPr lang="en-US" dirty="0"/>
          </a:p>
          <a:p>
            <a:pPr lvl="1"/>
            <a:r>
              <a:rPr lang="hu-HU" dirty="0"/>
              <a:t>Többnyire</a:t>
            </a:r>
            <a:r>
              <a:rPr lang="en-US" dirty="0"/>
              <a:t> HTTP </a:t>
            </a:r>
            <a:r>
              <a:rPr lang="hu-HU" dirty="0"/>
              <a:t>átvitel</a:t>
            </a:r>
            <a:r>
              <a:rPr lang="en-US" dirty="0"/>
              <a:t>, &lt;100KB</a:t>
            </a:r>
          </a:p>
          <a:p>
            <a:pPr lvl="1"/>
            <a:r>
              <a:rPr lang="hu-HU" dirty="0"/>
              <a:t>A legtöbb TCP folyam el se hagyja a </a:t>
            </a:r>
            <a:r>
              <a:rPr lang="hu-HU" dirty="0" err="1"/>
              <a:t>slow</a:t>
            </a:r>
            <a:r>
              <a:rPr lang="hu-HU" dirty="0"/>
              <a:t> start fázist!!!</a:t>
            </a:r>
            <a:endParaRPr lang="en-US" dirty="0"/>
          </a:p>
          <a:p>
            <a:r>
              <a:rPr lang="hu-HU" dirty="0"/>
              <a:t>Lehetséges megoldás</a:t>
            </a:r>
            <a:r>
              <a:rPr lang="en-US" dirty="0"/>
              <a:t> (Google</a:t>
            </a:r>
            <a:r>
              <a:rPr lang="hu-HU" dirty="0"/>
              <a:t> javaslat</a:t>
            </a:r>
            <a:r>
              <a:rPr lang="en-US" dirty="0"/>
              <a:t>):</a:t>
            </a:r>
          </a:p>
          <a:p>
            <a:pPr lvl="1"/>
            <a:r>
              <a:rPr lang="hu-HU" dirty="0"/>
              <a:t>Kezdeti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megnövelése</a:t>
            </a:r>
            <a:r>
              <a:rPr lang="en-US" dirty="0"/>
              <a:t> 10</a:t>
            </a:r>
            <a:r>
              <a:rPr lang="hu-HU" dirty="0" err="1"/>
              <a:t>-re</a:t>
            </a:r>
            <a:endParaRPr lang="en-US" dirty="0"/>
          </a:p>
          <a:p>
            <a:pPr lvl="1"/>
            <a:r>
              <a:rPr lang="en-US" dirty="0"/>
              <a:t>TCP Fast Open: </a:t>
            </a:r>
            <a:r>
              <a:rPr lang="hu-HU" dirty="0"/>
              <a:t>kriptográfiai </a:t>
            </a:r>
            <a:r>
              <a:rPr lang="hu-HU" dirty="0" err="1"/>
              <a:t>hashek</a:t>
            </a:r>
            <a:r>
              <a:rPr lang="hu-HU" dirty="0"/>
              <a:t> használata a fogadó azonosítására, a három-utas kézfogás elhagyható helyette </a:t>
            </a:r>
            <a:r>
              <a:rPr lang="hu-HU" dirty="0" err="1"/>
              <a:t>hash</a:t>
            </a:r>
            <a:r>
              <a:rPr lang="hu-HU" dirty="0"/>
              <a:t> (</a:t>
            </a:r>
            <a:r>
              <a:rPr lang="hu-HU" dirty="0" err="1"/>
              <a:t>cookie</a:t>
            </a:r>
            <a:r>
              <a:rPr lang="hu-HU" dirty="0"/>
              <a:t>) küldése a </a:t>
            </a:r>
            <a:r>
              <a:rPr lang="hu-HU" dirty="0" err="1"/>
              <a:t>syn</a:t>
            </a:r>
            <a:r>
              <a:rPr lang="hu-HU" dirty="0"/>
              <a:t> csomagban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</a:t>
            </a:r>
            <a:r>
              <a:rPr lang="hu-HU" dirty="0"/>
              <a:t>hálózatok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0" y="1600200"/>
                <a:ext cx="91440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hu-HU" dirty="0"/>
                  <a:t>Probléma</a:t>
                </a:r>
                <a:r>
                  <a:rPr lang="en-US" dirty="0"/>
                  <a:t>: </a:t>
                </a:r>
                <a:r>
                  <a:rPr lang="hu-HU" dirty="0"/>
                  <a:t>A </a:t>
                </a:r>
                <a:r>
                  <a:rPr lang="en-US" dirty="0"/>
                  <a:t>Tahoe </a:t>
                </a:r>
                <a:r>
                  <a:rPr lang="hu-HU" dirty="0"/>
                  <a:t>és</a:t>
                </a:r>
                <a:r>
                  <a:rPr lang="en-US" dirty="0"/>
                  <a:t> Reno </a:t>
                </a:r>
                <a:r>
                  <a:rPr lang="hu-HU" dirty="0"/>
                  <a:t>esetén </a:t>
                </a:r>
                <a:br>
                  <a:rPr lang="hu-HU" dirty="0"/>
                </a:br>
                <a:r>
                  <a:rPr lang="hu-HU" dirty="0"/>
                  <a:t>csomagvesztés</a:t>
                </a:r>
                <a:r>
                  <a:rPr lang="en-US" dirty="0"/>
                  <a:t> = </a:t>
                </a:r>
                <a:r>
                  <a:rPr lang="hu-HU" dirty="0"/>
                  <a:t>torlódás</a:t>
                </a:r>
                <a:endParaRPr lang="en-US" dirty="0"/>
              </a:p>
              <a:p>
                <a:pPr lvl="1"/>
                <a:r>
                  <a:rPr lang="en-US" dirty="0"/>
                  <a:t>WAN</a:t>
                </a:r>
                <a:r>
                  <a:rPr lang="hu-HU" dirty="0"/>
                  <a:t> esetén ez helyes</a:t>
                </a:r>
                <a:r>
                  <a:rPr lang="en-US" dirty="0"/>
                  <a:t>, </a:t>
                </a:r>
                <a:r>
                  <a:rPr lang="hu-HU" dirty="0"/>
                  <a:t>ritka bit hibák</a:t>
                </a:r>
              </a:p>
              <a:p>
                <a:pPr lvl="1"/>
                <a:r>
                  <a:rPr lang="hu-HU" dirty="0"/>
                  <a:t>Azonban hamis vezeték nélküli hálózatokban</a:t>
                </a:r>
                <a:r>
                  <a:rPr lang="en-US" dirty="0"/>
                  <a:t>, </a:t>
                </a:r>
                <a:r>
                  <a:rPr lang="hu-HU" dirty="0"/>
                  <a:t>gyakori interferenciák</a:t>
                </a:r>
                <a:endParaRPr lang="en-US" dirty="0"/>
              </a:p>
              <a:p>
                <a:r>
                  <a:rPr lang="en-US" dirty="0"/>
                  <a:t>TCP </a:t>
                </a:r>
                <a:r>
                  <a:rPr lang="hu-HU" dirty="0"/>
                  <a:t>átvitel</a:t>
                </a:r>
                <a:r>
                  <a:rPr lang="en-US" dirty="0"/>
                  <a:t> ~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0" i="1" smtClean="0">
                            <a:latin typeface="Cambria Math"/>
                          </a:rPr>
                          <m:t>𝑣𝑒𝑠𝑧𝑡</m:t>
                        </m:r>
                        <m:r>
                          <a:rPr lang="hu-HU" b="0" i="1" smtClean="0">
                            <a:latin typeface="Cambria Math"/>
                          </a:rPr>
                          <m:t>é</m:t>
                        </m:r>
                        <m:r>
                          <a:rPr lang="hu-HU" b="0" i="1" smtClean="0">
                            <a:latin typeface="Cambria Math"/>
                          </a:rPr>
                          <m:t>𝑠𝑖</m:t>
                        </m:r>
                        <m:r>
                          <a:rPr lang="hu-HU" b="0" i="1" smtClean="0">
                            <a:latin typeface="Cambria Math"/>
                          </a:rPr>
                          <m:t> </m:t>
                        </m:r>
                        <m:r>
                          <a:rPr lang="hu-HU" b="0" i="1" smtClean="0">
                            <a:latin typeface="Cambria Math"/>
                          </a:rPr>
                          <m:t>𝑟</m:t>
                        </m:r>
                        <m:r>
                          <a:rPr lang="hu-HU" b="0" i="1" smtClean="0">
                            <a:latin typeface="Cambria Math"/>
                          </a:rPr>
                          <m:t>á</m:t>
                        </m:r>
                        <m:r>
                          <a:rPr lang="hu-HU" b="0" i="1" smtClean="0">
                            <a:latin typeface="Cambria Math"/>
                          </a:rPr>
                          <m:t>𝑡𝑎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hu-HU" dirty="0"/>
                  <a:t>Már néhány interferencia miatti csomagvesztés elég a teljesítmény drasztikus csökkenéséhez</a:t>
                </a:r>
                <a:endParaRPr lang="en-US" dirty="0"/>
              </a:p>
              <a:p>
                <a:r>
                  <a:rPr lang="hu-HU" dirty="0"/>
                  <a:t>Lehetséges megoldások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hu-HU" dirty="0"/>
                  <a:t>Réteg modell megsértése</a:t>
                </a:r>
                <a:r>
                  <a:rPr lang="en-US" dirty="0"/>
                  <a:t>, </a:t>
                </a:r>
                <a:r>
                  <a:rPr lang="hu-HU" dirty="0"/>
                  <a:t>adatkapcsolati információ a</a:t>
                </a:r>
                <a:r>
                  <a:rPr lang="en-US" dirty="0"/>
                  <a:t> TCP</a:t>
                </a:r>
                <a:r>
                  <a:rPr lang="hu-HU" dirty="0" err="1"/>
                  <a:t>-be</a:t>
                </a:r>
                <a:endParaRPr lang="en-US" dirty="0"/>
              </a:p>
              <a:p>
                <a:pPr lvl="1"/>
                <a:r>
                  <a:rPr lang="hu-HU" dirty="0"/>
                  <a:t>Késleltetés alapú torlódás vezérlés használata</a:t>
                </a:r>
                <a:r>
                  <a:rPr lang="en-US" dirty="0"/>
                  <a:t> (</a:t>
                </a:r>
                <a:r>
                  <a:rPr lang="hu-HU" dirty="0"/>
                  <a:t>pl. </a:t>
                </a:r>
                <a:r>
                  <a:rPr lang="en-US" dirty="0"/>
                  <a:t>TCP Vegas)</a:t>
                </a:r>
              </a:p>
              <a:p>
                <a:pPr lvl="1"/>
                <a:r>
                  <a:rPr lang="hu-HU" dirty="0"/>
                  <a:t>Explicit torlódás jelzés - </a:t>
                </a:r>
                <a:r>
                  <a:rPr lang="en-US" dirty="0"/>
                  <a:t>Explicit congestion notification (ECN)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0" y="1600200"/>
                <a:ext cx="9144000" cy="5105400"/>
              </a:xfrm>
              <a:blipFill rotWithShape="1">
                <a:blip r:embed="rId2"/>
                <a:stretch>
                  <a:fillRect l="-267" t="-1075" r="-333" b="-2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5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Szolgáltatás megtagadása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Denial of Service</a:t>
            </a:r>
            <a:r>
              <a:rPr lang="hu-HU" dirty="0"/>
              <a:t> (</a:t>
            </a:r>
            <a:r>
              <a:rPr lang="hu-HU" dirty="0" err="1"/>
              <a:t>DoS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42846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kapcsolatok állapottal rendelkeznek</a:t>
            </a:r>
            <a:endParaRPr lang="en-US" dirty="0"/>
          </a:p>
          <a:p>
            <a:pPr lvl="1"/>
            <a:r>
              <a:rPr lang="hu-HU" dirty="0"/>
              <a:t>A</a:t>
            </a:r>
            <a:r>
              <a:rPr lang="en-US" dirty="0"/>
              <a:t> SYN </a:t>
            </a:r>
            <a:r>
              <a:rPr lang="hu-HU" dirty="0"/>
              <a:t>csomagok erőforrásokat foglalnak az szerveren</a:t>
            </a:r>
            <a:endParaRPr lang="en-US" dirty="0"/>
          </a:p>
          <a:p>
            <a:pPr lvl="1"/>
            <a:r>
              <a:rPr lang="hu-HU" dirty="0"/>
              <a:t>Az állapot legalább néhány percig fennmarad</a:t>
            </a:r>
            <a:r>
              <a:rPr lang="en-US" dirty="0"/>
              <a:t> (RTO)</a:t>
            </a:r>
          </a:p>
          <a:p>
            <a:r>
              <a:rPr lang="en-US" dirty="0"/>
              <a:t>SYN flood: </a:t>
            </a:r>
            <a:r>
              <a:rPr lang="hu-HU" dirty="0"/>
              <a:t>elég sok</a:t>
            </a:r>
            <a:r>
              <a:rPr lang="en-US" dirty="0"/>
              <a:t> SYN</a:t>
            </a:r>
            <a:r>
              <a:rPr lang="hu-HU" dirty="0"/>
              <a:t> csomag küldése a szervernek ahhoz, hogy elfogyjon a memória és összeomoljon a kernel</a:t>
            </a:r>
            <a:endParaRPr lang="en-US" dirty="0"/>
          </a:p>
          <a:p>
            <a:r>
              <a:rPr lang="hu-HU" dirty="0"/>
              <a:t>Megoldás</a:t>
            </a:r>
            <a:r>
              <a:rPr lang="en-US" dirty="0"/>
              <a:t>: SYN cook</a:t>
            </a:r>
            <a:r>
              <a:rPr lang="hu-HU" dirty="0" err="1"/>
              <a:t>ie-k</a:t>
            </a:r>
            <a:endParaRPr lang="en-US" dirty="0"/>
          </a:p>
          <a:p>
            <a:pPr lvl="1"/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ne tároljunk kezdeti állapotot a szerveren</a:t>
            </a:r>
            <a:endParaRPr lang="en-US" dirty="0"/>
          </a:p>
          <a:p>
            <a:pPr lvl="1"/>
            <a:r>
              <a:rPr lang="hu-HU" dirty="0"/>
              <a:t>Illesszük az állapotot a</a:t>
            </a:r>
            <a:r>
              <a:rPr lang="en-US" dirty="0"/>
              <a:t> SYN/ACK </a:t>
            </a:r>
            <a:r>
              <a:rPr lang="hu-HU" dirty="0"/>
              <a:t>csomagokba</a:t>
            </a:r>
            <a:r>
              <a:rPr lang="en-US" dirty="0"/>
              <a:t> (</a:t>
            </a:r>
            <a:r>
              <a:rPr lang="hu-HU" dirty="0"/>
              <a:t>a sorszám mezőbe (</a:t>
            </a:r>
            <a:r>
              <a:rPr lang="en-US" dirty="0"/>
              <a:t>sequence number </a:t>
            </a:r>
            <a:r>
              <a:rPr lang="hu-HU" dirty="0"/>
              <a:t>mező)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A kliensnek vissza kell tükrözni az állapotot…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7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Szolgáltatás megtagadása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Denial of Service</a:t>
            </a:r>
            <a:r>
              <a:rPr lang="hu-HU" dirty="0"/>
              <a:t> (</a:t>
            </a:r>
            <a:r>
              <a:rPr lang="hu-HU" dirty="0" err="1"/>
              <a:t>DoS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4098" name="Picture 2" descr="Image result for syn cookie">
            <a:extLst>
              <a:ext uri="{FF2B5EF4-FFF2-40B4-BE49-F238E27FC236}">
                <a16:creationId xmlns:a16="http://schemas.microsoft.com/office/drawing/2014/main" id="{1EE5D972-577D-4985-B361-2603DB42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1665736"/>
            <a:ext cx="6659880" cy="496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298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Kitekintés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17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rossz a torlódás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Csomagvesztést eredményez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hu-HU" dirty="0"/>
              <a:t>A </a:t>
            </a:r>
            <a:r>
              <a:rPr lang="hu-HU" dirty="0" err="1"/>
              <a:t>routerek</a:t>
            </a:r>
            <a:r>
              <a:rPr lang="hu-HU" dirty="0"/>
              <a:t> véges memóriával (puffer) rendelkeznek</a:t>
            </a:r>
            <a:endParaRPr lang="en-US" dirty="0"/>
          </a:p>
          <a:p>
            <a:pPr lvl="1"/>
            <a:r>
              <a:rPr lang="hu-HU" dirty="0"/>
              <a:t>Önhasonló Internet forgalom, nincs puffer, amiben ne okozna csomagvesztést</a:t>
            </a:r>
            <a:endParaRPr lang="en-US" dirty="0"/>
          </a:p>
          <a:p>
            <a:pPr lvl="1"/>
            <a:r>
              <a:rPr lang="hu-HU" dirty="0"/>
              <a:t>Ahogy a </a:t>
            </a:r>
            <a:r>
              <a:rPr lang="hu-HU" dirty="0" err="1"/>
              <a:t>routerek</a:t>
            </a:r>
            <a:r>
              <a:rPr lang="hu-HU" dirty="0"/>
              <a:t> puffere elkezd telítődni, csomagokat kezd eldobni… (RED)</a:t>
            </a:r>
            <a:endParaRPr lang="en-US" dirty="0"/>
          </a:p>
          <a:p>
            <a:r>
              <a:rPr lang="hu-HU" dirty="0"/>
              <a:t>Gyakorlati következmények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routerek</a:t>
            </a:r>
            <a:r>
              <a:rPr lang="hu-HU" dirty="0"/>
              <a:t> sorai telítődnek</a:t>
            </a:r>
            <a:r>
              <a:rPr lang="en-US" dirty="0"/>
              <a:t>, </a:t>
            </a:r>
            <a:r>
              <a:rPr lang="hu-HU" dirty="0">
                <a:solidFill>
                  <a:schemeClr val="accent1"/>
                </a:solidFill>
              </a:rPr>
              <a:t>megnövekedett késleltetés</a:t>
            </a:r>
            <a:endParaRPr lang="en-US" dirty="0"/>
          </a:p>
          <a:p>
            <a:pPr lvl="1"/>
            <a:r>
              <a:rPr lang="hu-HU" dirty="0"/>
              <a:t>Sávszélesség pazarlása az</a:t>
            </a:r>
            <a:r>
              <a:rPr lang="en-US" dirty="0"/>
              <a:t> </a:t>
            </a:r>
            <a:r>
              <a:rPr lang="hu-HU" dirty="0">
                <a:solidFill>
                  <a:schemeClr val="accent1"/>
                </a:solidFill>
              </a:rPr>
              <a:t>újraküldések miatt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hu-HU" dirty="0"/>
              <a:t>Alacsony hálózati átvitel (</a:t>
            </a:r>
            <a:r>
              <a:rPr lang="hu-HU" dirty="0" err="1"/>
              <a:t>goodput</a:t>
            </a:r>
            <a:r>
              <a:rPr lang="hu-H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41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Typical Internet Queuing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hu-HU" sz="2800"/>
              <a:t>FIFO + drop-tail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Simplest choice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Used widely in the Internet</a:t>
            </a:r>
          </a:p>
          <a:p>
            <a:pPr>
              <a:lnSpc>
                <a:spcPct val="90000"/>
              </a:lnSpc>
            </a:pPr>
            <a:r>
              <a:rPr lang="en-US" altLang="hu-HU" sz="2800"/>
              <a:t>FIFO (first-in-first-out) 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Implies single class of traffic</a:t>
            </a:r>
          </a:p>
          <a:p>
            <a:pPr>
              <a:lnSpc>
                <a:spcPct val="90000"/>
              </a:lnSpc>
            </a:pPr>
            <a:r>
              <a:rPr lang="en-US" altLang="hu-HU" sz="2800"/>
              <a:t>Drop-tail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Arriving packets get dropped when queue is full regardless of flow or importance</a:t>
            </a:r>
          </a:p>
          <a:p>
            <a:pPr>
              <a:lnSpc>
                <a:spcPct val="90000"/>
              </a:lnSpc>
            </a:pPr>
            <a:r>
              <a:rPr lang="en-US" altLang="hu-HU" sz="2800"/>
              <a:t>Important distinction: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FIFO: scheduling discipline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Drop-tail: drop policy</a:t>
            </a:r>
          </a:p>
        </p:txBody>
      </p:sp>
    </p:spTree>
    <p:extLst>
      <p:ext uri="{BB962C8B-B14F-4D97-AF65-F5344CB8AC3E}">
        <p14:creationId xmlns:p14="http://schemas.microsoft.com/office/powerpoint/2010/main" val="359141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RED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/>
              <a:t>Maintain running average of queue length</a:t>
            </a:r>
          </a:p>
          <a:p>
            <a:r>
              <a:rPr lang="en-US" altLang="hu-HU" dirty="0"/>
              <a:t>If </a:t>
            </a:r>
            <a:r>
              <a:rPr lang="en-US" altLang="hu-HU" dirty="0" err="1"/>
              <a:t>avgq</a:t>
            </a:r>
            <a:r>
              <a:rPr lang="en-US" altLang="hu-HU" dirty="0"/>
              <a:t> &lt; </a:t>
            </a:r>
            <a:r>
              <a:rPr lang="en-US" altLang="hu-HU" dirty="0" err="1"/>
              <a:t>min</a:t>
            </a:r>
            <a:r>
              <a:rPr lang="en-US" altLang="hu-HU" baseline="-25000" dirty="0" err="1"/>
              <a:t>th</a:t>
            </a:r>
            <a:r>
              <a:rPr lang="en-US" altLang="hu-HU" dirty="0"/>
              <a:t> do nothing</a:t>
            </a:r>
          </a:p>
          <a:p>
            <a:pPr lvl="1"/>
            <a:r>
              <a:rPr lang="en-US" altLang="hu-HU" dirty="0"/>
              <a:t>Low queuing, send packets through</a:t>
            </a:r>
          </a:p>
          <a:p>
            <a:r>
              <a:rPr lang="en-US" altLang="hu-HU" dirty="0"/>
              <a:t>If </a:t>
            </a:r>
            <a:r>
              <a:rPr lang="en-US" altLang="hu-HU" dirty="0" err="1"/>
              <a:t>avgq</a:t>
            </a:r>
            <a:r>
              <a:rPr lang="en-US" altLang="hu-HU" dirty="0"/>
              <a:t> &gt; </a:t>
            </a:r>
            <a:r>
              <a:rPr lang="en-US" altLang="hu-HU" dirty="0" err="1"/>
              <a:t>max</a:t>
            </a:r>
            <a:r>
              <a:rPr lang="en-US" altLang="hu-HU" baseline="-25000" dirty="0" err="1"/>
              <a:t>th</a:t>
            </a:r>
            <a:r>
              <a:rPr lang="en-US" altLang="hu-HU" dirty="0"/>
              <a:t>, drop packet</a:t>
            </a:r>
          </a:p>
          <a:p>
            <a:pPr lvl="1"/>
            <a:r>
              <a:rPr lang="en-US" altLang="hu-HU" dirty="0"/>
              <a:t>Protection from misbehaving sources</a:t>
            </a:r>
          </a:p>
          <a:p>
            <a:r>
              <a:rPr lang="en-US" altLang="hu-HU" dirty="0"/>
              <a:t>Else mark packet in a manner proportional to queue length</a:t>
            </a:r>
          </a:p>
          <a:p>
            <a:pPr lvl="1"/>
            <a:r>
              <a:rPr lang="en-US" altLang="hu-HU" dirty="0"/>
              <a:t>Notify sources of incipient congestion</a:t>
            </a:r>
            <a:endParaRPr lang="hu-HU" altLang="hu-HU" dirty="0"/>
          </a:p>
          <a:p>
            <a:pPr lvl="1"/>
            <a:r>
              <a:rPr lang="hu-HU" altLang="hu-HU" dirty="0" err="1"/>
              <a:t>E.g</a:t>
            </a:r>
            <a:r>
              <a:rPr lang="hu-HU" altLang="hu-HU" dirty="0"/>
              <a:t>. </a:t>
            </a:r>
            <a:r>
              <a:rPr lang="hu-HU" altLang="hu-HU" dirty="0" err="1"/>
              <a:t>by</a:t>
            </a:r>
            <a:r>
              <a:rPr lang="hu-HU" altLang="hu-HU" dirty="0"/>
              <a:t> ECN IP </a:t>
            </a:r>
            <a:r>
              <a:rPr lang="hu-HU" altLang="hu-HU" dirty="0" err="1"/>
              <a:t>field</a:t>
            </a:r>
            <a:r>
              <a:rPr lang="hu-HU" altLang="hu-HU" dirty="0"/>
              <a:t> </a:t>
            </a:r>
            <a:r>
              <a:rPr lang="hu-HU" altLang="hu-HU" dirty="0" err="1"/>
              <a:t>or</a:t>
            </a:r>
            <a:r>
              <a:rPr lang="hu-HU" altLang="hu-HU" dirty="0"/>
              <a:t> </a:t>
            </a:r>
            <a:r>
              <a:rPr lang="hu-HU" altLang="hu-HU" dirty="0" err="1"/>
              <a:t>dropping</a:t>
            </a:r>
            <a:r>
              <a:rPr lang="hu-HU" altLang="hu-HU" dirty="0"/>
              <a:t> </a:t>
            </a:r>
            <a:r>
              <a:rPr lang="hu-HU" altLang="hu-HU" dirty="0" err="1"/>
              <a:t>packets</a:t>
            </a:r>
            <a:r>
              <a:rPr lang="hu-HU" altLang="hu-HU" dirty="0"/>
              <a:t> </a:t>
            </a:r>
            <a:r>
              <a:rPr lang="hu-HU" altLang="hu-HU" dirty="0" err="1"/>
              <a:t>with</a:t>
            </a:r>
            <a:r>
              <a:rPr lang="hu-HU" altLang="hu-HU" dirty="0"/>
              <a:t> a </a:t>
            </a:r>
            <a:r>
              <a:rPr lang="hu-HU" altLang="hu-HU" dirty="0" err="1"/>
              <a:t>given</a:t>
            </a:r>
            <a:r>
              <a:rPr lang="hu-HU" altLang="hu-HU" dirty="0"/>
              <a:t> </a:t>
            </a:r>
            <a:r>
              <a:rPr lang="hu-HU" altLang="hu-HU" dirty="0" err="1"/>
              <a:t>probability</a:t>
            </a:r>
            <a:endParaRPr lang="en-US" altLang="hu-HU" dirty="0"/>
          </a:p>
        </p:txBody>
      </p:sp>
    </p:spTree>
    <p:extLst>
      <p:ext uri="{BB962C8B-B14F-4D97-AF65-F5344CB8AC3E}">
        <p14:creationId xmlns:p14="http://schemas.microsoft.com/office/powerpoint/2010/main" val="4084494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52400" y="1371600"/>
            <a:ext cx="8763000" cy="4953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hu-HU"/>
              <a:t>RED Operation</a:t>
            </a:r>
          </a:p>
        </p:txBody>
      </p:sp>
      <p:sp>
        <p:nvSpPr>
          <p:cNvPr id="26628" name="Freeform 4"/>
          <p:cNvSpPr>
            <a:spLocks/>
          </p:cNvSpPr>
          <p:nvPr/>
        </p:nvSpPr>
        <p:spPr bwMode="auto">
          <a:xfrm>
            <a:off x="1828800" y="2087563"/>
            <a:ext cx="5638800" cy="914400"/>
          </a:xfrm>
          <a:custGeom>
            <a:avLst/>
            <a:gdLst>
              <a:gd name="T0" fmla="*/ 0 w 3552"/>
              <a:gd name="T1" fmla="*/ 0 h 576"/>
              <a:gd name="T2" fmla="*/ 3552 w 3552"/>
              <a:gd name="T3" fmla="*/ 0 h 576"/>
              <a:gd name="T4" fmla="*/ 3552 w 3552"/>
              <a:gd name="T5" fmla="*/ 576 h 576"/>
              <a:gd name="T6" fmla="*/ 0 w 3552"/>
              <a:gd name="T7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52" h="576">
                <a:moveTo>
                  <a:pt x="0" y="0"/>
                </a:moveTo>
                <a:lnTo>
                  <a:pt x="3552" y="0"/>
                </a:lnTo>
                <a:lnTo>
                  <a:pt x="3552" y="576"/>
                </a:lnTo>
                <a:lnTo>
                  <a:pt x="0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72390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60960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58674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3246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5532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67818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70104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56388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44958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42672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47244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49530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51816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54102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6096000" y="15541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3124200" y="15541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4267200" y="30019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6096000" y="1371600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2000">
                <a:solidFill>
                  <a:srgbClr val="000000"/>
                </a:solidFill>
              </a:rPr>
              <a:t>Min thresh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1524000" y="1447800"/>
            <a:ext cx="143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2000">
                <a:solidFill>
                  <a:srgbClr val="000000"/>
                </a:solidFill>
              </a:rPr>
              <a:t>Max thresh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3505200" y="3413125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hu-HU" sz="2000">
                <a:solidFill>
                  <a:srgbClr val="000000"/>
                </a:solidFill>
              </a:rPr>
              <a:t>Average Queue Length</a:t>
            </a:r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3124200" y="5845175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V="1">
            <a:off x="3124200" y="394017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3200400" y="5791200"/>
            <a:ext cx="677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min</a:t>
            </a:r>
            <a:r>
              <a:rPr lang="en-US" altLang="hu-HU" sz="1600" b="1" baseline="-25000">
                <a:solidFill>
                  <a:srgbClr val="000000"/>
                </a:solidFill>
              </a:rPr>
              <a:t>th</a:t>
            </a:r>
            <a:endParaRPr lang="en-US" altLang="hu-HU" sz="2000" b="1" baseline="-25000">
              <a:solidFill>
                <a:srgbClr val="000000"/>
              </a:solidFill>
            </a:endParaRP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4648200" y="5791200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max</a:t>
            </a:r>
            <a:r>
              <a:rPr lang="en-US" altLang="hu-HU" sz="1600" b="1" baseline="-25000">
                <a:solidFill>
                  <a:srgbClr val="000000"/>
                </a:solidFill>
              </a:rPr>
              <a:t>th</a:t>
            </a:r>
            <a:endParaRPr lang="en-US" altLang="hu-HU" sz="2000" b="1" baseline="-25000">
              <a:solidFill>
                <a:srgbClr val="000000"/>
              </a:solidFill>
            </a:endParaRP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2362200" y="5257800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max</a:t>
            </a:r>
            <a:r>
              <a:rPr lang="en-US" altLang="hu-HU" sz="1600" b="1" baseline="-25000">
                <a:solidFill>
                  <a:srgbClr val="000000"/>
                </a:solidFill>
              </a:rPr>
              <a:t>P</a:t>
            </a:r>
            <a:endParaRPr lang="en-US" altLang="hu-HU" sz="2000" b="1" baseline="-25000">
              <a:solidFill>
                <a:srgbClr val="000000"/>
              </a:solidFill>
            </a:endParaRP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2667000" y="43434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>
                <a:solidFill>
                  <a:srgbClr val="000000"/>
                </a:solidFill>
              </a:rPr>
              <a:t>1.0</a:t>
            </a:r>
            <a:endParaRPr lang="en-US" altLang="hu-HU" sz="2000">
              <a:solidFill>
                <a:srgbClr val="000000"/>
              </a:solidFill>
            </a:endParaRP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3124200" y="54641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3136900" y="45497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 flipV="1">
            <a:off x="3810000" y="5768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 flipV="1">
            <a:off x="5029200" y="5768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9" name="Freeform 35"/>
          <p:cNvSpPr>
            <a:spLocks/>
          </p:cNvSpPr>
          <p:nvPr/>
        </p:nvSpPr>
        <p:spPr bwMode="auto">
          <a:xfrm>
            <a:off x="3810000" y="4549775"/>
            <a:ext cx="2133600" cy="1295400"/>
          </a:xfrm>
          <a:custGeom>
            <a:avLst/>
            <a:gdLst>
              <a:gd name="T0" fmla="*/ 0 w 1344"/>
              <a:gd name="T1" fmla="*/ 816 h 816"/>
              <a:gd name="T2" fmla="*/ 768 w 1344"/>
              <a:gd name="T3" fmla="*/ 576 h 816"/>
              <a:gd name="T4" fmla="*/ 768 w 1344"/>
              <a:gd name="T5" fmla="*/ 0 h 816"/>
              <a:gd name="T6" fmla="*/ 1344 w 1344"/>
              <a:gd name="T7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4" h="816">
                <a:moveTo>
                  <a:pt x="0" y="816"/>
                </a:moveTo>
                <a:lnTo>
                  <a:pt x="768" y="576"/>
                </a:lnTo>
                <a:lnTo>
                  <a:pt x="768" y="0"/>
                </a:lnTo>
                <a:lnTo>
                  <a:pt x="134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6324600" y="5843588"/>
            <a:ext cx="1887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Avg queue length</a:t>
            </a:r>
            <a:endParaRPr lang="en-US" altLang="hu-HU" sz="2000" b="1">
              <a:solidFill>
                <a:srgbClr val="000000"/>
              </a:solidFill>
            </a:endParaRP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90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P(drop)</a:t>
            </a:r>
            <a:endParaRPr lang="en-US" altLang="hu-HU" sz="2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48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RED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/>
              <a:t>Maintain running average of queue length</a:t>
            </a:r>
          </a:p>
          <a:p>
            <a:r>
              <a:rPr lang="en-US" altLang="hu-HU" dirty="0"/>
              <a:t>For each packet arrival</a:t>
            </a:r>
          </a:p>
          <a:p>
            <a:pPr lvl="1"/>
            <a:r>
              <a:rPr lang="en-US" altLang="hu-HU" dirty="0"/>
              <a:t>Calculate average queue size (</a:t>
            </a:r>
            <a:r>
              <a:rPr lang="en-US" altLang="hu-HU" dirty="0" err="1"/>
              <a:t>avg</a:t>
            </a:r>
            <a:r>
              <a:rPr lang="en-US" altLang="hu-HU" dirty="0"/>
              <a:t>)</a:t>
            </a:r>
          </a:p>
          <a:p>
            <a:pPr lvl="1"/>
            <a:r>
              <a:rPr lang="en-US" altLang="hu-HU" dirty="0"/>
              <a:t>If </a:t>
            </a:r>
            <a:r>
              <a:rPr lang="en-US" altLang="hu-HU" dirty="0" err="1"/>
              <a:t>min</a:t>
            </a:r>
            <a:r>
              <a:rPr lang="en-US" altLang="hu-HU" baseline="-25000" dirty="0" err="1"/>
              <a:t>th</a:t>
            </a:r>
            <a:r>
              <a:rPr lang="en-US" altLang="hu-HU" dirty="0"/>
              <a:t> </a:t>
            </a:r>
            <a:r>
              <a:rPr lang="en-US" altLang="hu-HU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≤</a:t>
            </a:r>
            <a:r>
              <a:rPr lang="en-US" altLang="hu-HU" dirty="0"/>
              <a:t> </a:t>
            </a:r>
            <a:r>
              <a:rPr lang="en-US" altLang="hu-HU" dirty="0" err="1"/>
              <a:t>avgq</a:t>
            </a:r>
            <a:r>
              <a:rPr lang="en-US" altLang="hu-HU" dirty="0"/>
              <a:t> &lt; </a:t>
            </a:r>
            <a:r>
              <a:rPr lang="en-US" altLang="hu-HU" dirty="0" err="1"/>
              <a:t>max</a:t>
            </a:r>
            <a:r>
              <a:rPr lang="en-US" altLang="hu-HU" baseline="-25000" dirty="0" err="1"/>
              <a:t>th</a:t>
            </a:r>
            <a:endParaRPr lang="en-US" altLang="hu-HU" dirty="0"/>
          </a:p>
          <a:p>
            <a:pPr lvl="2"/>
            <a:r>
              <a:rPr lang="en-US" altLang="hu-HU" dirty="0"/>
              <a:t>Calculate probability P</a:t>
            </a:r>
            <a:r>
              <a:rPr lang="en-US" altLang="hu-HU" baseline="-25000" dirty="0"/>
              <a:t>a</a:t>
            </a:r>
          </a:p>
          <a:p>
            <a:pPr lvl="2"/>
            <a:r>
              <a:rPr lang="en-US" altLang="hu-HU" dirty="0"/>
              <a:t>With probability P</a:t>
            </a:r>
            <a:r>
              <a:rPr lang="en-US" altLang="hu-HU" baseline="-25000" dirty="0"/>
              <a:t>a</a:t>
            </a:r>
          </a:p>
          <a:p>
            <a:pPr lvl="3"/>
            <a:r>
              <a:rPr lang="en-US" altLang="hu-HU" dirty="0"/>
              <a:t>Mark the arriving packet</a:t>
            </a:r>
            <a:r>
              <a:rPr lang="hu-HU" altLang="hu-HU" dirty="0"/>
              <a:t>: </a:t>
            </a:r>
            <a:r>
              <a:rPr lang="hu-HU" altLang="hu-HU" dirty="0" err="1"/>
              <a:t>drop</a:t>
            </a:r>
            <a:r>
              <a:rPr lang="hu-HU" altLang="hu-HU" dirty="0"/>
              <a:t> </a:t>
            </a:r>
            <a:r>
              <a:rPr lang="hu-HU" altLang="hu-HU" dirty="0" err="1"/>
              <a:t>or</a:t>
            </a:r>
            <a:r>
              <a:rPr lang="hu-HU" altLang="hu-HU" dirty="0"/>
              <a:t> </a:t>
            </a:r>
            <a:r>
              <a:rPr lang="hu-HU" altLang="hu-HU" dirty="0" err="1"/>
              <a:t>set-up</a:t>
            </a:r>
            <a:r>
              <a:rPr lang="hu-HU" altLang="hu-HU" dirty="0"/>
              <a:t> ECN</a:t>
            </a:r>
            <a:endParaRPr lang="en-US" altLang="hu-HU" dirty="0"/>
          </a:p>
          <a:p>
            <a:pPr lvl="2"/>
            <a:r>
              <a:rPr lang="en-US" altLang="hu-HU" dirty="0"/>
              <a:t>Else if </a:t>
            </a:r>
            <a:r>
              <a:rPr lang="en-US" altLang="hu-HU" dirty="0" err="1"/>
              <a:t>max</a:t>
            </a:r>
            <a:r>
              <a:rPr lang="en-US" altLang="hu-HU" baseline="-25000" dirty="0" err="1"/>
              <a:t>th</a:t>
            </a:r>
            <a:r>
              <a:rPr lang="en-US" altLang="hu-HU" baseline="-25000" dirty="0"/>
              <a:t> </a:t>
            </a:r>
            <a:r>
              <a:rPr lang="en-US" altLang="hu-HU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≤</a:t>
            </a:r>
            <a:r>
              <a:rPr lang="en-US" altLang="hu-HU" dirty="0"/>
              <a:t> </a:t>
            </a:r>
            <a:r>
              <a:rPr lang="en-US" altLang="hu-HU" dirty="0" err="1"/>
              <a:t>avg</a:t>
            </a:r>
            <a:endParaRPr lang="en-US" altLang="hu-HU" dirty="0"/>
          </a:p>
          <a:p>
            <a:pPr lvl="3"/>
            <a:r>
              <a:rPr lang="en-US" altLang="hu-HU" dirty="0"/>
              <a:t>Mark the arriving packet</a:t>
            </a:r>
            <a:r>
              <a:rPr lang="hu-HU" altLang="hu-HU" dirty="0"/>
              <a:t>: </a:t>
            </a:r>
            <a:r>
              <a:rPr lang="hu-HU" altLang="hu-HU" dirty="0" err="1"/>
              <a:t>drop</a:t>
            </a:r>
            <a:r>
              <a:rPr lang="hu-HU" altLang="hu-HU" dirty="0"/>
              <a:t>, ECN</a:t>
            </a:r>
            <a:endParaRPr lang="en-US" altLang="hu-HU" dirty="0"/>
          </a:p>
        </p:txBody>
      </p:sp>
    </p:spTree>
    <p:extLst>
      <p:ext uri="{BB962C8B-B14F-4D97-AF65-F5344CB8AC3E}">
        <p14:creationId xmlns:p14="http://schemas.microsoft.com/office/powerpoint/2010/main" val="1080939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Image result for ecn t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90" y="3044014"/>
            <a:ext cx="4611298" cy="176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Csomag dobás vagy ECN jelölés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Csomag dobás</a:t>
            </a:r>
          </a:p>
          <a:p>
            <a:pPr lvl="1"/>
            <a:r>
              <a:rPr lang="hu-HU" dirty="0"/>
              <a:t>Újraküldés szükséges</a:t>
            </a:r>
          </a:p>
          <a:p>
            <a:pPr lvl="1"/>
            <a:r>
              <a:rPr lang="hu-HU" dirty="0"/>
              <a:t>Egyszerűbb megvalósítás</a:t>
            </a:r>
          </a:p>
          <a:p>
            <a:pPr lvl="1"/>
            <a:r>
              <a:rPr lang="hu-HU" dirty="0" err="1"/>
              <a:t>Timout</a:t>
            </a:r>
            <a:r>
              <a:rPr lang="hu-HU" dirty="0"/>
              <a:t> lejárta után tud reagálni a forrás</a:t>
            </a:r>
          </a:p>
          <a:p>
            <a:r>
              <a:rPr lang="hu-HU" dirty="0"/>
              <a:t>ECN jelölés</a:t>
            </a:r>
          </a:p>
          <a:p>
            <a:pPr lvl="1"/>
            <a:r>
              <a:rPr lang="hu-HU" dirty="0"/>
              <a:t>Végpont támogatás szükséges</a:t>
            </a:r>
          </a:p>
          <a:p>
            <a:pPr lvl="1"/>
            <a:r>
              <a:rPr lang="hu-HU" dirty="0"/>
              <a:t>Az IP csomag ECT-0 (01) vagy ECT-1(10) </a:t>
            </a:r>
            <a:br>
              <a:rPr lang="hu-HU" dirty="0"/>
            </a:br>
            <a:r>
              <a:rPr lang="hu-HU" dirty="0"/>
              <a:t>jelöléssel</a:t>
            </a:r>
          </a:p>
          <a:p>
            <a:pPr lvl="1"/>
            <a:r>
              <a:rPr lang="hu-HU" dirty="0"/>
              <a:t>Dobás helyett -&gt; ECN CE (11) jel elhelyezése az</a:t>
            </a:r>
            <a:br>
              <a:rPr lang="hu-HU" dirty="0"/>
            </a:br>
            <a:r>
              <a:rPr lang="hu-HU" dirty="0"/>
              <a:t>IP fejlécben</a:t>
            </a:r>
          </a:p>
          <a:p>
            <a:pPr lvl="1"/>
            <a:r>
              <a:rPr lang="hu-HU" dirty="0"/>
              <a:t>A fogadó érzékeli a CE jelet, majd a visszamenő TCP nyugtába bebillent egy ECE </a:t>
            </a:r>
            <a:r>
              <a:rPr lang="hu-HU" dirty="0" err="1"/>
              <a:t>flaget</a:t>
            </a:r>
            <a:r>
              <a:rPr lang="hu-HU" dirty="0"/>
              <a:t>, mely jelzi a forrásnak a torlódást</a:t>
            </a:r>
          </a:p>
          <a:p>
            <a:pPr lvl="1"/>
            <a:r>
              <a:rPr lang="hu-HU" dirty="0"/>
              <a:t>Hagyományos TCP (CUBIC, RENO, stb.) források az ECE </a:t>
            </a:r>
            <a:r>
              <a:rPr lang="hu-HU" dirty="0" err="1"/>
              <a:t>flaget</a:t>
            </a:r>
            <a:r>
              <a:rPr lang="hu-HU" dirty="0"/>
              <a:t> csomagvesztésnek értelmezik, de újraküldés nem szükséges.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3053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 Center TCP: DCTCP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8362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Generality of Partition/Aggregate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28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The foundation for many large-scale web applications</a:t>
            </a:r>
            <a:r>
              <a:rPr lang="en-US" sz="3200" dirty="0"/>
              <a:t>.</a:t>
            </a:r>
          </a:p>
          <a:p>
            <a:pPr lvl="1"/>
            <a:r>
              <a:rPr lang="en-US" dirty="0"/>
              <a:t>Web search, Social network composition, Ad selection, etc.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Example: </a:t>
            </a:r>
            <a:r>
              <a:rPr lang="en-US" b="1" dirty="0" err="1">
                <a:solidFill>
                  <a:srgbClr val="0000CC"/>
                </a:solidFill>
              </a:rPr>
              <a:t>Facebook</a:t>
            </a:r>
            <a:endParaRPr lang="en-US" b="1" dirty="0">
              <a:solidFill>
                <a:srgbClr val="0000CC"/>
              </a:solidFill>
            </a:endParaRPr>
          </a:p>
          <a:p>
            <a:endParaRPr lang="en-US" sz="105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b="1" dirty="0"/>
              <a:t>Partition/Aggregate ~ </a:t>
            </a:r>
            <a:r>
              <a:rPr lang="en-US" b="1" dirty="0" err="1"/>
              <a:t>Multiget</a:t>
            </a:r>
            <a:endParaRPr lang="en-US" b="1" dirty="0"/>
          </a:p>
          <a:p>
            <a:pPr lvl="1"/>
            <a:r>
              <a:rPr lang="en-US" sz="2000" dirty="0"/>
              <a:t>Aggregators: </a:t>
            </a:r>
            <a:r>
              <a:rPr lang="en-US" sz="2000" b="1" dirty="0">
                <a:solidFill>
                  <a:srgbClr val="FF0000"/>
                </a:solidFill>
              </a:rPr>
              <a:t>Web Servers</a:t>
            </a:r>
          </a:p>
          <a:p>
            <a:pPr lvl="1"/>
            <a:r>
              <a:rPr lang="en-US" sz="2000" dirty="0"/>
              <a:t>Workers: </a:t>
            </a:r>
            <a:r>
              <a:rPr lang="en-US" sz="2000" b="1" dirty="0" err="1">
                <a:solidFill>
                  <a:srgbClr val="FF0000"/>
                </a:solidFill>
              </a:rPr>
              <a:t>Memcached</a:t>
            </a:r>
            <a:r>
              <a:rPr lang="en-US" sz="2000" b="1" dirty="0">
                <a:solidFill>
                  <a:srgbClr val="FF0000"/>
                </a:solidFill>
              </a:rPr>
              <a:t> Servers</a:t>
            </a:r>
          </a:p>
          <a:p>
            <a:pPr lvl="1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>
            <a:normAutofit lnSpcReduction="10000"/>
          </a:bodyPr>
          <a:lstStyle/>
          <a:p>
            <a:fld id="{D6860B3D-D4F8-4840-B91D-0EEC232E35FC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41981" y="2514600"/>
            <a:ext cx="4221019" cy="3874532"/>
            <a:chOff x="4495800" y="2514600"/>
            <a:chExt cx="4221019" cy="3874532"/>
          </a:xfrm>
        </p:grpSpPr>
        <p:sp>
          <p:nvSpPr>
            <p:cNvPr id="56" name="TextBox 55"/>
            <p:cNvSpPr txBox="1"/>
            <p:nvPr/>
          </p:nvSpPr>
          <p:spPr>
            <a:xfrm>
              <a:off x="5715000" y="60198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</a:rPr>
                <a:t>Memcached</a:t>
              </a:r>
              <a:r>
                <a:rPr lang="en-US" b="1" dirty="0">
                  <a:solidFill>
                    <a:srgbClr val="FF0000"/>
                  </a:solidFill>
                </a:rPr>
                <a:t> Servers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4495800" y="2514600"/>
              <a:ext cx="4221019" cy="3505200"/>
              <a:chOff x="4495800" y="2514600"/>
              <a:chExt cx="4221019" cy="3505200"/>
            </a:xfrm>
          </p:grpSpPr>
          <p:pic>
            <p:nvPicPr>
              <p:cNvPr id="6" name="Picture 5" descr="cloud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562600" y="2514600"/>
                <a:ext cx="2057400" cy="1083564"/>
              </a:xfrm>
              <a:prstGeom prst="rect">
                <a:avLst/>
              </a:prstGeom>
            </p:spPr>
          </p:pic>
          <p:pic>
            <p:nvPicPr>
              <p:cNvPr id="7" name="Picture 6" descr="server2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514973" y="3779520"/>
                <a:ext cx="809627" cy="777240"/>
              </a:xfrm>
              <a:prstGeom prst="rect">
                <a:avLst/>
              </a:prstGeom>
            </p:spPr>
          </p:pic>
          <p:pic>
            <p:nvPicPr>
              <p:cNvPr id="8" name="Picture 7" descr="server2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6573" y="3794760"/>
                <a:ext cx="809627" cy="777240"/>
              </a:xfrm>
              <a:prstGeom prst="rect">
                <a:avLst/>
              </a:prstGeom>
            </p:spPr>
          </p:pic>
          <p:pic>
            <p:nvPicPr>
              <p:cNvPr id="10" name="Picture 9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495800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2" name="Picture 11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80181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3" name="Picture 12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48400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4" name="Picture 13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32781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5" name="Picture 14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01000" y="5257800"/>
                <a:ext cx="715819" cy="762000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149340" y="2907268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Internet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5400000">
                <a:off x="6084570" y="3440430"/>
                <a:ext cx="472440" cy="29718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16200000" flipH="1">
                <a:off x="6667500" y="3390900"/>
                <a:ext cx="457201" cy="3810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7" idx="2"/>
                <a:endCxn id="10" idx="0"/>
              </p:cNvCxnSpPr>
              <p:nvPr/>
            </p:nvCxnSpPr>
            <p:spPr>
              <a:xfrm rot="5400000">
                <a:off x="5036229" y="4374242"/>
                <a:ext cx="701040" cy="106607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7" idx="2"/>
                <a:endCxn id="12" idx="0"/>
              </p:cNvCxnSpPr>
              <p:nvPr/>
            </p:nvCxnSpPr>
            <p:spPr>
              <a:xfrm rot="5400000">
                <a:off x="5478419" y="4816432"/>
                <a:ext cx="701040" cy="1816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7" idx="2"/>
                <a:endCxn id="13" idx="0"/>
              </p:cNvCxnSpPr>
              <p:nvPr/>
            </p:nvCxnSpPr>
            <p:spPr>
              <a:xfrm rot="16200000" flipH="1">
                <a:off x="5912528" y="4564018"/>
                <a:ext cx="701040" cy="6865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8" idx="2"/>
                <a:endCxn id="15" idx="0"/>
              </p:cNvCxnSpPr>
              <p:nvPr/>
            </p:nvCxnSpPr>
            <p:spPr>
              <a:xfrm rot="16200000" flipH="1">
                <a:off x="7482248" y="4381138"/>
                <a:ext cx="685800" cy="10675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8" idx="2"/>
                <a:endCxn id="14" idx="0"/>
              </p:cNvCxnSpPr>
              <p:nvPr/>
            </p:nvCxnSpPr>
            <p:spPr>
              <a:xfrm rot="16200000" flipH="1">
                <a:off x="7048139" y="4815248"/>
                <a:ext cx="685800" cy="19930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8" idx="2"/>
                <a:endCxn id="13" idx="0"/>
              </p:cNvCxnSpPr>
              <p:nvPr/>
            </p:nvCxnSpPr>
            <p:spPr>
              <a:xfrm rot="5400000">
                <a:off x="6605949" y="4572362"/>
                <a:ext cx="685800" cy="68507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8" idx="2"/>
                <a:endCxn id="12" idx="0"/>
              </p:cNvCxnSpPr>
              <p:nvPr/>
            </p:nvCxnSpPr>
            <p:spPr>
              <a:xfrm rot="5400000">
                <a:off x="6171839" y="4138252"/>
                <a:ext cx="685800" cy="15532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8" idx="2"/>
                <a:endCxn id="10" idx="0"/>
              </p:cNvCxnSpPr>
              <p:nvPr/>
            </p:nvCxnSpPr>
            <p:spPr>
              <a:xfrm rot="5400000">
                <a:off x="5729649" y="3696062"/>
                <a:ext cx="685800" cy="243767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7" idx="2"/>
                <a:endCxn id="14" idx="0"/>
              </p:cNvCxnSpPr>
              <p:nvPr/>
            </p:nvCxnSpPr>
            <p:spPr>
              <a:xfrm rot="16200000" flipH="1">
                <a:off x="6354719" y="4121828"/>
                <a:ext cx="701040" cy="157090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7" idx="2"/>
                <a:endCxn id="15" idx="0"/>
              </p:cNvCxnSpPr>
              <p:nvPr/>
            </p:nvCxnSpPr>
            <p:spPr>
              <a:xfrm rot="16200000" flipH="1">
                <a:off x="6788828" y="3687718"/>
                <a:ext cx="701040" cy="24391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7620000" y="3810000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Web</a:t>
                </a:r>
              </a:p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Servers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638800" y="4800600"/>
                <a:ext cx="1981200" cy="3385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rgbClr val="0000CC"/>
                    </a:solidFill>
                  </a:rPr>
                  <a:t>Memcached</a:t>
                </a:r>
                <a:r>
                  <a:rPr lang="en-US" sz="1600" b="1" dirty="0">
                    <a:solidFill>
                      <a:srgbClr val="0000CC"/>
                    </a:solidFill>
                  </a:rPr>
                  <a:t> Protocol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75530711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526024" y="1627632"/>
            <a:ext cx="1170176" cy="4239768"/>
            <a:chOff x="6526024" y="1627632"/>
            <a:chExt cx="1170176" cy="4239768"/>
          </a:xfrm>
        </p:grpSpPr>
        <p:pic>
          <p:nvPicPr>
            <p:cNvPr id="12" name="Picture 11" descr="gif_mouse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8124" y="3075432"/>
              <a:ext cx="961810" cy="111991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6024" y="4751832"/>
              <a:ext cx="1170176" cy="1115568"/>
            </a:xfrm>
            <a:prstGeom prst="rect">
              <a:avLst/>
            </a:prstGeom>
          </p:spPr>
        </p:pic>
        <p:grpSp>
          <p:nvGrpSpPr>
            <p:cNvPr id="16" name="Group 19"/>
            <p:cNvGrpSpPr/>
            <p:nvPr/>
          </p:nvGrpSpPr>
          <p:grpSpPr>
            <a:xfrm>
              <a:off x="6629400" y="1627632"/>
              <a:ext cx="1032934" cy="1131332"/>
              <a:chOff x="6434666" y="1371600"/>
              <a:chExt cx="1032934" cy="113133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434666" y="1371600"/>
                <a:ext cx="1032934" cy="1115568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6477000" y="2133600"/>
                <a:ext cx="4233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754563"/>
          </a:xfrm>
        </p:spPr>
        <p:txBody>
          <a:bodyPr/>
          <a:lstStyle/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Partition/Aggregate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</a:t>
            </a:r>
            <a:r>
              <a:rPr lang="en-US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(Query</a:t>
            </a:r>
            <a:r>
              <a:rPr lang="en-US" b="1" dirty="0">
                <a:solidFill>
                  <a:srgbClr val="0000CC"/>
                </a:solidFill>
              </a:rPr>
              <a:t>)</a:t>
            </a:r>
            <a:endParaRPr lang="en-US" b="1" dirty="0">
              <a:solidFill>
                <a:srgbClr val="0000CC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8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Short messages [50KB-1MB] 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sz="2400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</a:t>
            </a:r>
            <a:r>
              <a:rPr lang="en-US" sz="2400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(</a:t>
            </a:r>
            <a:r>
              <a:rPr lang="en-US" b="1" dirty="0">
                <a:solidFill>
                  <a:srgbClr val="0000CC"/>
                </a:solidFill>
              </a:rPr>
              <a:t>C</a:t>
            </a:r>
            <a:r>
              <a:rPr lang="en-US" sz="2400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oordination, Control state)</a:t>
            </a:r>
          </a:p>
          <a:p>
            <a:pPr lvl="1"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lvl="1"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8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Large flows [1MB-50MB] 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sz="2400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</a:t>
            </a:r>
            <a:r>
              <a:rPr lang="en-US" sz="2400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(</a:t>
            </a:r>
            <a:r>
              <a:rPr lang="en-US" b="1" dirty="0">
                <a:solidFill>
                  <a:srgbClr val="0000CC"/>
                </a:solidFill>
              </a:rPr>
              <a:t>D</a:t>
            </a:r>
            <a:r>
              <a:rPr lang="en-US" sz="2400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ata update)</a:t>
            </a:r>
            <a:r>
              <a:rPr lang="en-US" sz="2400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</a:p>
          <a:p>
            <a:pPr lvl="1">
              <a:spcBef>
                <a:spcPct val="25000"/>
              </a:spcBef>
              <a:buClr>
                <a:srgbClr val="000000"/>
              </a:buClr>
              <a:buNone/>
            </a:pPr>
            <a:endParaRPr lang="en-US" sz="2400" dirty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96F468FF-8BB4-3349-8005-AE9F629C616D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222658" y="1824335"/>
            <a:ext cx="3757815" cy="3742730"/>
            <a:chOff x="5222658" y="1824335"/>
            <a:chExt cx="3757815" cy="3742730"/>
          </a:xfrm>
        </p:grpSpPr>
        <p:grpSp>
          <p:nvGrpSpPr>
            <p:cNvPr id="19" name="Group 18"/>
            <p:cNvGrpSpPr/>
            <p:nvPr/>
          </p:nvGrpSpPr>
          <p:grpSpPr>
            <a:xfrm>
              <a:off x="5222658" y="1824335"/>
              <a:ext cx="2986021" cy="461665"/>
              <a:chOff x="5222658" y="2057400"/>
              <a:chExt cx="2986021" cy="461665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5222658" y="22860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088034" y="2057400"/>
                <a:ext cx="21206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Delay-sensitive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230624" y="3424535"/>
              <a:ext cx="2974848" cy="461665"/>
              <a:chOff x="5230624" y="3420070"/>
              <a:chExt cx="2974848" cy="461665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5230624" y="36576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096000" y="3420070"/>
                <a:ext cx="21094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Delay-sensitive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222658" y="5105400"/>
              <a:ext cx="3757815" cy="461665"/>
              <a:chOff x="5222658" y="4724400"/>
              <a:chExt cx="3757815" cy="461665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5222658" y="49530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088034" y="4724400"/>
                <a:ext cx="2892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Throughput-sensitive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53647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Impairments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err="1"/>
              <a:t>Incast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Queue Buildup</a:t>
            </a:r>
          </a:p>
          <a:p>
            <a:endParaRPr lang="en-US" sz="3200" dirty="0"/>
          </a:p>
          <a:p>
            <a:r>
              <a:rPr lang="en-US" sz="3200" dirty="0"/>
              <a:t>Buffer Pressure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6860B3D-D4F8-4840-B91D-0EEC232E35FC}" type="slidenum">
              <a:rPr lang="en-US" smtClean="0"/>
              <a:pPr/>
              <a:t>48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01469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5012928"/>
            <a:ext cx="915278" cy="974328"/>
          </a:xfrm>
          <a:prstGeom prst="rect">
            <a:avLst/>
          </a:prstGeom>
        </p:spPr>
      </p:pic>
      <p:pic>
        <p:nvPicPr>
          <p:cNvPr id="87" name="Picture 86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478" y="3793728"/>
            <a:ext cx="915278" cy="974328"/>
          </a:xfrm>
          <a:prstGeom prst="rect">
            <a:avLst/>
          </a:prstGeom>
        </p:spPr>
      </p:pic>
      <p:pic>
        <p:nvPicPr>
          <p:cNvPr id="88" name="Picture 87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478" y="2514600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478" y="1219200"/>
            <a:ext cx="915278" cy="97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/>
              <a:t>Incast</a:t>
            </a:r>
            <a:endParaRPr lang="en-US" dirty="0"/>
          </a:p>
        </p:txBody>
      </p:sp>
      <p:pic>
        <p:nvPicPr>
          <p:cNvPr id="10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flipH="1">
            <a:off x="4286109" y="3233039"/>
            <a:ext cx="1643349" cy="6929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6860B3D-D4F8-4840-B91D-0EEC232E35FC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4957" y="3044594"/>
            <a:ext cx="1148799" cy="110284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5700858" y="3579513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11465" y="1706364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11465" y="3001764"/>
            <a:ext cx="1675522" cy="5470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611465" y="3625056"/>
            <a:ext cx="1675522" cy="655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610587" y="3701256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151"/>
          <p:cNvGrpSpPr>
            <a:grpSpLocks/>
          </p:cNvGrpSpPr>
          <p:nvPr/>
        </p:nvGrpSpPr>
        <p:grpSpPr bwMode="auto">
          <a:xfrm>
            <a:off x="4421356" y="3276600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5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6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7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2400532" y="1447800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9" name="Rectangle 163"/>
          <p:cNvSpPr>
            <a:spLocks noChangeArrowheads="1"/>
          </p:cNvSpPr>
          <p:nvPr/>
        </p:nvSpPr>
        <p:spPr bwMode="auto">
          <a:xfrm>
            <a:off x="2171932" y="1463040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0" name="Rectangle 163"/>
          <p:cNvSpPr>
            <a:spLocks noChangeArrowheads="1"/>
          </p:cNvSpPr>
          <p:nvPr/>
        </p:nvSpPr>
        <p:spPr bwMode="auto">
          <a:xfrm>
            <a:off x="2400532" y="2714372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1" name="Rectangle 163"/>
          <p:cNvSpPr>
            <a:spLocks noChangeArrowheads="1"/>
          </p:cNvSpPr>
          <p:nvPr/>
        </p:nvSpPr>
        <p:spPr bwMode="auto">
          <a:xfrm>
            <a:off x="2171932" y="2714372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2" name="Rectangle 163"/>
          <p:cNvSpPr>
            <a:spLocks noChangeArrowheads="1"/>
          </p:cNvSpPr>
          <p:nvPr/>
        </p:nvSpPr>
        <p:spPr bwMode="auto">
          <a:xfrm>
            <a:off x="2400532" y="3962400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3" name="Rectangle 163"/>
          <p:cNvSpPr>
            <a:spLocks noChangeArrowheads="1"/>
          </p:cNvSpPr>
          <p:nvPr/>
        </p:nvSpPr>
        <p:spPr bwMode="auto">
          <a:xfrm>
            <a:off x="2171932" y="3962400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4" name="Rectangle 163"/>
          <p:cNvSpPr>
            <a:spLocks noChangeArrowheads="1"/>
          </p:cNvSpPr>
          <p:nvPr/>
        </p:nvSpPr>
        <p:spPr bwMode="auto">
          <a:xfrm>
            <a:off x="2400532" y="525780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5" name="Rectangle 163"/>
          <p:cNvSpPr>
            <a:spLocks noChangeArrowheads="1"/>
          </p:cNvSpPr>
          <p:nvPr/>
        </p:nvSpPr>
        <p:spPr bwMode="auto">
          <a:xfrm>
            <a:off x="2171932" y="525780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pic>
        <p:nvPicPr>
          <p:cNvPr id="99" name="Picture 98" descr="bang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06956" y="2819400"/>
            <a:ext cx="1524000" cy="1524000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3048000" y="5257800"/>
            <a:ext cx="2743200" cy="461665"/>
            <a:chOff x="2743200" y="5418892"/>
            <a:chExt cx="2743200" cy="461665"/>
          </a:xfrm>
        </p:grpSpPr>
        <p:sp>
          <p:nvSpPr>
            <p:cNvPr id="101" name="TextBox 100"/>
            <p:cNvSpPr txBox="1"/>
            <p:nvPr/>
          </p:nvSpPr>
          <p:spPr>
            <a:xfrm>
              <a:off x="3581400" y="5418892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ea typeface="Arial" charset="0"/>
                  <a:cs typeface="Arial"/>
                </a:rPr>
                <a:t>TCP timeout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Left Arrow 101"/>
            <p:cNvSpPr/>
            <p:nvPr/>
          </p:nvSpPr>
          <p:spPr>
            <a:xfrm>
              <a:off x="2743200" y="5562600"/>
              <a:ext cx="762000" cy="240972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81000" y="138326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Worker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1000" y="2667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Worker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1000" y="39624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Worker 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000" y="5181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Worker 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10400" y="2514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Aggregator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562600" y="4532293"/>
            <a:ext cx="2590800" cy="1849457"/>
            <a:chOff x="5410200" y="4837093"/>
            <a:chExt cx="2590800" cy="1849457"/>
          </a:xfrm>
        </p:grpSpPr>
        <p:sp>
          <p:nvSpPr>
            <p:cNvPr id="35" name="TextBox 34"/>
            <p:cNvSpPr txBox="1"/>
            <p:nvPr/>
          </p:nvSpPr>
          <p:spPr>
            <a:xfrm>
              <a:off x="5410200" y="4837093"/>
              <a:ext cx="259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0000CC"/>
                  </a:solidFill>
                  <a:ea typeface="Arial" charset="0"/>
                  <a:cs typeface="Arial"/>
                </a:rPr>
                <a:t>RTO</a:t>
              </a:r>
              <a:r>
                <a:rPr lang="en-US" sz="2000" b="1" baseline="-25000" dirty="0" err="1">
                  <a:solidFill>
                    <a:srgbClr val="0000CC"/>
                  </a:solidFill>
                  <a:ea typeface="Arial" charset="0"/>
                  <a:cs typeface="Arial"/>
                </a:rPr>
                <a:t>min</a:t>
              </a:r>
              <a:r>
                <a:rPr lang="en-US" sz="2000" b="1" baseline="-25000" dirty="0">
                  <a:solidFill>
                    <a:srgbClr val="0000CC"/>
                  </a:solidFill>
                  <a:ea typeface="Arial" charset="0"/>
                  <a:cs typeface="Arial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ea typeface="Arial" charset="0"/>
                  <a:cs typeface="Arial"/>
                </a:rPr>
                <a:t>= 300 ms</a:t>
              </a:r>
            </a:p>
            <a:p>
              <a:endParaRPr lang="en-US" b="1" dirty="0">
                <a:solidFill>
                  <a:srgbClr val="FF0000"/>
                </a:solidFill>
              </a:endParaRPr>
            </a:p>
            <a:p>
              <a:endParaRPr lang="en-US" dirty="0"/>
            </a:p>
          </p:txBody>
        </p:sp>
        <p:pic>
          <p:nvPicPr>
            <p:cNvPr id="47" name="Picture 46" descr="hourglass_3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9180" y="5334000"/>
              <a:ext cx="1078820" cy="1352550"/>
            </a:xfrm>
            <a:prstGeom prst="rect">
              <a:avLst/>
            </a:prstGeom>
          </p:spPr>
        </p:pic>
      </p:grpSp>
      <p:sp>
        <p:nvSpPr>
          <p:cNvPr id="49" name="TextBox 48"/>
          <p:cNvSpPr txBox="1"/>
          <p:nvPr/>
        </p:nvSpPr>
        <p:spPr>
          <a:xfrm>
            <a:off x="3810000" y="1393448"/>
            <a:ext cx="502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ea typeface="Arial" charset="0"/>
                <a:cs typeface="Arial"/>
              </a:rPr>
              <a:t> Synchronized mice collide.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ea typeface="Arial" charset="0"/>
                <a:cs typeface="Arial"/>
              </a:rPr>
              <a:t> Caused by Partition/Aggregate.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4883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257 0.00671 -0.27795 -0.00023 C -0.33333 -0.00717 -0.32743 -0.02845 -0.34305 -0.04187 C -0.35868 -0.05528 -0.34583 -0.04418 -0.37205 -0.0805 C -0.39826 -0.11681 -0.47395 -0.22276 -0.50086 -0.26023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-1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482 0.00116 -0.27795 -0.00023 C -0.33107 -0.00162 -0.30816 -0.00138 -0.32986 -0.00809 C -0.35156 -0.0148 -0.37934 -0.02822 -0.40816 -0.04025 C -0.43698 -0.05228 -0.4835 -0.07217 -0.5033 -0.080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" y="-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378 -0.00254 -0.27795 -0.00023 C -0.33211 0.00209 -0.31441 0.00602 -0.33576 0.01435 C -0.35711 0.02267 -0.37847 0.03586 -0.40573 0.04951 C -0.43298 0.06315 -0.48003 0.08652 -0.49965 0.09623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0552 -0.00023 -0.22274 -0.00763 -0.27795 -0.00023 C -0.33316 0.00717 -0.32257 0.02499 -0.34184 0.04488 C -0.36111 0.06477 -0.36718 0.08143 -0.39357 0.11867 C -0.41996 0.15591 -0.4776 0.23688 -0.49965 0.2678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6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3 C 0.01458 -0.00324 0.02708 -0.01203 0.0427 0.00323 C 0.05833 0.0185 0.07777 0.05135 0.10295 0.08651 C 0.12812 0.12167 0.16823 0.18528 0.1934 0.21489 C 0.21857 0.2445 0.22916 0.2556 0.25364 0.26393 C 0.27812 0.27226 0.32222 0.26532 0.34027 0.26555 " pathEditMode="relative" rAng="0" ptsTypes="aaaaaa">
                                      <p:cBhvr>
                                        <p:cTn id="6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4.16146E-6 C 0.06458 0.02914 0.12934 0.05829 0.1651 0.0724 C 0.20086 0.08651 0.19357 0.08327 0.21458 0.08512 C 0.23559 0.08697 0.27517 0.08373 0.29114 0.08327 " pathEditMode="relative" rAng="0" ptsTypes="aaaa">
                                      <p:cBhvr>
                                        <p:cTn id="6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4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-0.00694 C -0.00295 -0.01203 -0.00643 -0.01758 0.02882 -0.00371 C 0.06406 0.01017 0.16753 0.06222 0.21145 0.07679 C 0.25538 0.09137 0.27534 0.08188 0.29218 0.08327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08 0.00417 C 0.01666 -0.003 0.06336 -0.02752 0.08993 -0.04071 C 0.11649 -0.05389 0.14062 -0.06523 0.16111 -0.07448 C 0.18159 -0.08373 0.19913 -0.09299 0.21284 -0.09692 C 0.22656 -0.10085 0.2368 -0.09831 0.24305 -0.09854 " pathEditMode="relative" rAng="0" ptsTypes="aaaaa">
                                      <p:cBhvr>
                                        <p:cTn id="7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-5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61111E-6 -4.02036E-6 C 0.00625 0.00209 0.01267 0.00417 0.02048 0.00324 C 0.0283 0.00232 0.02743 0.00255 0.04687 -0.00624 C 0.06632 -0.01503 0.10902 -0.03423 0.13663 -0.0488 C 0.16423 -0.06338 0.19461 -0.08558 0.21267 -0.09368 C 0.23073 -0.10178 0.23836 -0.09623 0.24514 -0.09692 " pathEditMode="relative" rAng="0" ptsTypes="aaaaaa">
                                      <p:cBhvr>
                                        <p:cTn id="7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-4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2136 -0.02082 L 0.20695 -0.2861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-13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0937 0.00278 C 0.01823 0.0037 0.02708 0.00463 0.03333 0.00116 C 0.03958 -0.00231 0.0158 0.02637 0.0467 -0.01804 C 0.0776 -0.06245 0.14826 -0.164 0.21892 -0.26532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-12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059 -0.2873 L 0.21059 0.2454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892 -0.26532 L 0.21892 0.24543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7864 0.08142 L 0.51041 0.08304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437 0.08304 L 0.53541 0.08258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53 -0.09877 L 0.51041 -0.09877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5277 -0.09877 L 0.53541 -0.0987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9 0.00116 C 0.02951 -0.03192 0.11319 -0.15174 0.14427 -0.19778 C 0.17534 -0.24381 0.18316 -0.26 0.19357 -0.27481 C 0.20399 -0.28961 0.20052 -0.28429 0.20694 -0.28614 C 0.21336 -0.28799 0.18142 -0.28614 0.23194 -0.28614 C 0.28246 -0.28614 0.45243 -0.28614 0.51041 -0.28614 " pathEditMode="relative" rAng="0" ptsTypes="aaaaaa">
                                      <p:cBhvr>
                                        <p:cTn id="134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" y="-14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0625 C 0.01093 0.00717 0.02048 0.00787 0.02777 0.00463 C 0.03507 0.00139 0.02534 0.01226 0.0434 -0.01295 C 0.06146 -0.03817 0.10625 -0.10432 0.13611 -0.14619 C 0.16597 -0.18806 0.19896 -0.24219 0.22291 -0.26486 C 0.24687 -0.28753 0.22795 -0.2799 0.27951 -0.28267 C 0.33107 -0.28545 0.47986 -0.28221 0.53246 -0.28221 " pathEditMode="relative" rAng="0" ptsTypes="aaaaaaa">
                                      <p:cBhvr>
                                        <p:cTn id="139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-144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8" grpId="3" animBg="1"/>
      <p:bldP spid="79" grpId="0" animBg="1"/>
      <p:bldP spid="79" grpId="1" animBg="1"/>
      <p:bldP spid="79" grpId="2" animBg="1"/>
      <p:bldP spid="79" grpId="3" animBg="1"/>
      <p:bldP spid="80" grpId="0" animBg="1"/>
      <p:bldP spid="80" grpId="1" animBg="1"/>
      <p:bldP spid="80" grpId="2" animBg="1"/>
      <p:bldP spid="80" grpId="3" animBg="1"/>
      <p:bldP spid="81" grpId="0" animBg="1"/>
      <p:bldP spid="81" grpId="1" animBg="1"/>
      <p:bldP spid="81" grpId="2" animBg="1"/>
      <p:bldP spid="81" grpId="3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4" grpId="0" animBg="1"/>
      <p:bldP spid="84" grpId="1" animBg="1"/>
      <p:bldP spid="84" grpId="2" animBg="1"/>
      <p:bldP spid="84" grpId="3" animBg="1"/>
      <p:bldP spid="84" grpId="4" animBg="1"/>
      <p:bldP spid="84" grpId="5" animBg="1"/>
      <p:bldP spid="85" grpId="0" animBg="1"/>
      <p:bldP spid="85" grpId="1" animBg="1"/>
      <p:bldP spid="85" grpId="2" animBg="1"/>
      <p:bldP spid="85" grpId="3" animBg="1"/>
      <p:bldP spid="85" grpId="4" animBg="1"/>
      <p:bldP spid="85" grpId="5" animBg="1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7292341" y="2120900"/>
            <a:ext cx="685800" cy="432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6"/>
          <p:cNvSpPr>
            <a:spLocks/>
          </p:cNvSpPr>
          <p:nvPr/>
        </p:nvSpPr>
        <p:spPr bwMode="auto">
          <a:xfrm>
            <a:off x="5158741" y="4315460"/>
            <a:ext cx="2209800" cy="19812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480" y="1152"/>
              </a:cxn>
              <a:cxn ang="0">
                <a:pos x="816" y="912"/>
              </a:cxn>
              <a:cxn ang="0">
                <a:pos x="1104" y="624"/>
              </a:cxn>
              <a:cxn ang="0">
                <a:pos x="1296" y="384"/>
              </a:cxn>
              <a:cxn ang="0">
                <a:pos x="1344" y="288"/>
              </a:cxn>
              <a:cxn ang="0">
                <a:pos x="1392" y="0"/>
              </a:cxn>
            </a:cxnLst>
            <a:rect l="0" t="0" r="r" b="b"/>
            <a:pathLst>
              <a:path w="1392" h="1248">
                <a:moveTo>
                  <a:pt x="0" y="1248"/>
                </a:moveTo>
                <a:lnTo>
                  <a:pt x="480" y="1152"/>
                </a:lnTo>
                <a:lnTo>
                  <a:pt x="816" y="912"/>
                </a:lnTo>
                <a:lnTo>
                  <a:pt x="1104" y="624"/>
                </a:lnTo>
                <a:lnTo>
                  <a:pt x="1296" y="384"/>
                </a:lnTo>
                <a:lnTo>
                  <a:pt x="1344" y="288"/>
                </a:lnTo>
                <a:lnTo>
                  <a:pt x="1392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"/>
          <p:cNvSpPr>
            <a:spLocks/>
          </p:cNvSpPr>
          <p:nvPr/>
        </p:nvSpPr>
        <p:spPr bwMode="auto">
          <a:xfrm>
            <a:off x="5158741" y="2120900"/>
            <a:ext cx="2514600" cy="1771650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Megnövekedett terhelés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628201" cy="507841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Könyök („</a:t>
            </a:r>
            <a:r>
              <a:rPr lang="hu-HU" dirty="0" err="1"/>
              <a:t>knee</a:t>
            </a:r>
            <a:r>
              <a:rPr lang="hu-HU" dirty="0"/>
              <a:t>”)</a:t>
            </a:r>
            <a:r>
              <a:rPr lang="en-US" dirty="0"/>
              <a:t>– </a:t>
            </a:r>
            <a:r>
              <a:rPr lang="hu-HU" dirty="0"/>
              <a:t>a pont, ami után</a:t>
            </a:r>
            <a:endParaRPr lang="en-US" dirty="0"/>
          </a:p>
          <a:p>
            <a:pPr lvl="1"/>
            <a:r>
              <a:rPr lang="hu-HU" dirty="0"/>
              <a:t>Az átvitel szinte alig nő</a:t>
            </a:r>
            <a:endParaRPr lang="en-US" dirty="0"/>
          </a:p>
          <a:p>
            <a:pPr lvl="1"/>
            <a:r>
              <a:rPr lang="hu-HU" dirty="0"/>
              <a:t>Késleltetés viszont gyorsan emelkedik</a:t>
            </a:r>
            <a:endParaRPr lang="en-US" dirty="0"/>
          </a:p>
          <a:p>
            <a:r>
              <a:rPr lang="hu-HU" dirty="0"/>
              <a:t>Egy egyszerű sorban (</a:t>
            </a:r>
            <a:r>
              <a:rPr lang="en-US" dirty="0"/>
              <a:t>M/M/1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/>
              <a:t>Késleltetés</a:t>
            </a:r>
            <a:r>
              <a:rPr lang="en-US" dirty="0"/>
              <a:t> = 1/(1 – utilization)</a:t>
            </a:r>
          </a:p>
          <a:p>
            <a:r>
              <a:rPr lang="hu-HU" dirty="0"/>
              <a:t>Szírt („</a:t>
            </a:r>
            <a:r>
              <a:rPr lang="hu-HU" dirty="0" err="1"/>
              <a:t>cliff</a:t>
            </a:r>
            <a:r>
              <a:rPr lang="hu-HU" dirty="0"/>
              <a:t>”)</a:t>
            </a:r>
            <a:r>
              <a:rPr lang="en-US" dirty="0"/>
              <a:t> – </a:t>
            </a:r>
            <a:r>
              <a:rPr lang="hu-HU" dirty="0"/>
              <a:t>a pont, ami után</a:t>
            </a:r>
            <a:endParaRPr lang="en-US" dirty="0"/>
          </a:p>
          <a:p>
            <a:pPr lvl="1"/>
            <a:r>
              <a:rPr lang="hu-HU" dirty="0"/>
              <a:t>Átvitel lényegében leesik </a:t>
            </a:r>
            <a:r>
              <a:rPr lang="en-US" dirty="0">
                <a:sym typeface="Wingdings" pitchFamily="2" charset="2"/>
              </a:rPr>
              <a:t>0</a:t>
            </a:r>
            <a:r>
              <a:rPr lang="hu-HU" dirty="0" err="1">
                <a:sym typeface="Wingdings" pitchFamily="2" charset="2"/>
              </a:rPr>
              <a:t>-ra</a:t>
            </a:r>
            <a:endParaRPr lang="en-US" dirty="0"/>
          </a:p>
          <a:p>
            <a:pPr lvl="1"/>
            <a:r>
              <a:rPr lang="hu-HU" dirty="0"/>
              <a:t>A késleltetés pedig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∞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6756692" y="693877"/>
            <a:ext cx="2145112" cy="977840"/>
            <a:chOff x="1191443" y="4830095"/>
            <a:chExt cx="5209363" cy="1431699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0" cy="1384996"/>
            </a:xfrm>
            <a:prstGeom prst="wedgeRectCallout">
              <a:avLst>
                <a:gd name="adj1" fmla="val -3951"/>
                <a:gd name="adj2" fmla="val 1421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Teléjes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összeomlás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Line 5"/>
          <p:cNvSpPr>
            <a:spLocks noChangeShapeType="1"/>
          </p:cNvSpPr>
          <p:nvPr/>
        </p:nvSpPr>
        <p:spPr bwMode="auto">
          <a:xfrm flipH="1" flipV="1">
            <a:off x="5158741" y="19685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5158741" y="38735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72923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59207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 flipV="1">
            <a:off x="5158741" y="4315460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>
            <a:off x="5158741" y="644906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59207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72923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5920741" y="21209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6286426" y="644906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Terhelés</a:t>
            </a:r>
            <a:endParaRPr lang="en-US" sz="24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6286425" y="387350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Terhelés</a:t>
            </a:r>
            <a:endParaRPr lang="en-US" sz="24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6200000">
            <a:off x="4449893" y="2691449"/>
            <a:ext cx="9585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Átvitel</a:t>
            </a:r>
            <a:endParaRPr lang="en-US" sz="24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4191810" y="5152709"/>
            <a:ext cx="147476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Késleltetés</a:t>
            </a:r>
            <a:endParaRPr lang="en-US" sz="24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433644" y="1566550"/>
            <a:ext cx="105913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Könyök</a:t>
            </a:r>
            <a:endParaRPr lang="en-US" sz="24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6965582" y="1566550"/>
            <a:ext cx="73071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Szírt</a:t>
            </a:r>
            <a:endParaRPr lang="en-US" sz="2400" dirty="0"/>
          </a:p>
        </p:txBody>
      </p:sp>
      <p:grpSp>
        <p:nvGrpSpPr>
          <p:cNvPr id="58" name="Group 57"/>
          <p:cNvGrpSpPr/>
          <p:nvPr/>
        </p:nvGrpSpPr>
        <p:grpSpPr>
          <a:xfrm flipH="1">
            <a:off x="5804842" y="3175687"/>
            <a:ext cx="1955941" cy="524404"/>
            <a:chOff x="1191443" y="4876798"/>
            <a:chExt cx="5209365" cy="1425868"/>
          </a:xfrm>
        </p:grpSpPr>
        <p:sp>
          <p:nvSpPr>
            <p:cNvPr id="59" name="Rectangular Callout 58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42504"/>
                <a:gd name="adj2" fmla="val -191285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19208" y="4880017"/>
              <a:ext cx="5181600" cy="1422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Ideális pont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5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0844" y="5350272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1722" y="1556544"/>
            <a:ext cx="915278" cy="97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Queue Buildup</a:t>
            </a:r>
          </a:p>
        </p:txBody>
      </p:sp>
      <p:pic>
        <p:nvPicPr>
          <p:cNvPr id="10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flipH="1">
            <a:off x="4284353" y="3570383"/>
            <a:ext cx="1643349" cy="6929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2824" y="6356350"/>
            <a:ext cx="2133600" cy="365125"/>
          </a:xfrm>
        </p:spPr>
        <p:txBody>
          <a:bodyPr>
            <a:normAutofit lnSpcReduction="10000"/>
          </a:bodyPr>
          <a:lstStyle/>
          <a:p>
            <a:fld id="{D6860B3D-D4F8-4840-B91D-0EEC232E35FC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3201" y="3381938"/>
            <a:ext cx="1148799" cy="110284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5699102" y="391685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09709" y="204370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608831" y="403860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1"/>
          <p:cNvGrpSpPr>
            <a:grpSpLocks/>
          </p:cNvGrpSpPr>
          <p:nvPr/>
        </p:nvGrpSpPr>
        <p:grpSpPr bwMode="auto">
          <a:xfrm>
            <a:off x="4419600" y="361394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2398776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9" name="Rectangle 163"/>
          <p:cNvSpPr>
            <a:spLocks noChangeArrowheads="1"/>
          </p:cNvSpPr>
          <p:nvPr/>
        </p:nvSpPr>
        <p:spPr bwMode="auto">
          <a:xfrm>
            <a:off x="2170176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4" name="Rectangle 163"/>
          <p:cNvSpPr>
            <a:spLocks noChangeArrowheads="1"/>
          </p:cNvSpPr>
          <p:nvPr/>
        </p:nvSpPr>
        <p:spPr bwMode="auto">
          <a:xfrm>
            <a:off x="2398776" y="559514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5" name="Rectangle 163"/>
          <p:cNvSpPr>
            <a:spLocks noChangeArrowheads="1"/>
          </p:cNvSpPr>
          <p:nvPr/>
        </p:nvSpPr>
        <p:spPr bwMode="auto">
          <a:xfrm>
            <a:off x="2170176" y="559514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2244" y="109934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 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2244" y="49093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244" y="2863612"/>
            <a:ext cx="114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Receiver</a:t>
            </a:r>
          </a:p>
        </p:txBody>
      </p:sp>
      <p:sp>
        <p:nvSpPr>
          <p:cNvPr id="42" name="Rectangle 163"/>
          <p:cNvSpPr>
            <a:spLocks noChangeArrowheads="1"/>
          </p:cNvSpPr>
          <p:nvPr/>
        </p:nvSpPr>
        <p:spPr bwMode="auto">
          <a:xfrm>
            <a:off x="1939820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8" name="Rectangle 163"/>
          <p:cNvSpPr>
            <a:spLocks noChangeArrowheads="1"/>
          </p:cNvSpPr>
          <p:nvPr/>
        </p:nvSpPr>
        <p:spPr bwMode="auto">
          <a:xfrm>
            <a:off x="1711220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9" name="Rectangle 163"/>
          <p:cNvSpPr>
            <a:spLocks noChangeArrowheads="1"/>
          </p:cNvSpPr>
          <p:nvPr/>
        </p:nvSpPr>
        <p:spPr bwMode="auto">
          <a:xfrm>
            <a:off x="1482620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11020" y="1785144"/>
            <a:ext cx="1335024" cy="594360"/>
            <a:chOff x="3389376" y="1676400"/>
            <a:chExt cx="1335024" cy="594360"/>
          </a:xfrm>
        </p:grpSpPr>
        <p:sp>
          <p:nvSpPr>
            <p:cNvPr id="50" name="Rectangle 163"/>
            <p:cNvSpPr>
              <a:spLocks noChangeArrowheads="1"/>
            </p:cNvSpPr>
            <p:nvPr/>
          </p:nvSpPr>
          <p:spPr bwMode="auto">
            <a:xfrm>
              <a:off x="33893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1" name="Rectangle 163"/>
            <p:cNvSpPr>
              <a:spLocks noChangeArrowheads="1"/>
            </p:cNvSpPr>
            <p:nvPr/>
          </p:nvSpPr>
          <p:spPr bwMode="auto">
            <a:xfrm>
              <a:off x="36179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2" name="Rectangle 163"/>
            <p:cNvSpPr>
              <a:spLocks noChangeArrowheads="1"/>
            </p:cNvSpPr>
            <p:nvPr/>
          </p:nvSpPr>
          <p:spPr bwMode="auto">
            <a:xfrm>
              <a:off x="38465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3" name="Rectangle 163"/>
            <p:cNvSpPr>
              <a:spLocks noChangeArrowheads="1"/>
            </p:cNvSpPr>
            <p:nvPr/>
          </p:nvSpPr>
          <p:spPr bwMode="auto">
            <a:xfrm>
              <a:off x="40751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4" name="Rectangle 163"/>
            <p:cNvSpPr>
              <a:spLocks noChangeArrowheads="1"/>
            </p:cNvSpPr>
            <p:nvPr/>
          </p:nvSpPr>
          <p:spPr bwMode="auto">
            <a:xfrm>
              <a:off x="43037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7" name="Rectangle 163"/>
            <p:cNvSpPr>
              <a:spLocks noChangeArrowheads="1"/>
            </p:cNvSpPr>
            <p:nvPr/>
          </p:nvSpPr>
          <p:spPr bwMode="auto">
            <a:xfrm>
              <a:off x="45323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657600" y="1752600"/>
            <a:ext cx="5486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ea typeface="Arial" charset="0"/>
                <a:cs typeface="Arial"/>
              </a:rPr>
              <a:t> Big flows buildup queues.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cs typeface="Arial"/>
              </a:rPr>
              <a:t> Increased latency for short flows.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57600" y="4910316"/>
            <a:ext cx="5410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ea typeface="Arial" charset="0"/>
                <a:cs typeface="Arial"/>
              </a:rPr>
              <a:t> Measurements in Bing cluster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00CC"/>
                </a:solidFill>
                <a:cs typeface="Arial"/>
              </a:rPr>
              <a:t> For 90% packets: RTT &lt; 1ms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cs typeface="Arial"/>
              </a:rPr>
              <a:t> For 10% packets: 1ms &lt; RTT &lt; 15ms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1878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2 C 0.01458 -0.00324 0.02708 -0.01203 0.04271 0.00324 C 0.05833 0.01851 0.07777 0.05136 0.10295 0.08652 C 0.12812 0.12168 0.1684 0.1846 0.1934 0.2149 C 0.2184 0.2452 0.2283 0.25885 0.25295 0.26787 C 0.2776 0.27689 0.32274 0.26926 0.34097 0.26949 " pathEditMode="relative" rAng="0" ptsTypes="aaaaaa">
                                      <p:cBhvr>
                                        <p:cTn id="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8 -0.00462 C 0.08542 0.02475 0.15295 0.12723 0.18629 0.17141 C 0.21962 0.21559 0.23941 0.24428 0.26528 0.26024 C 0.29115 0.2762 0.32604 0.26625 0.34202 0.26787 " pathEditMode="relative" rAng="0" ptsTypes="aaaa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14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-0.00463 C 0.02257 -0.00347 0.06233 -0.01921 0.09028 0.00208 C 0.11823 0.02338 0.1507 0.08796 0.17657 0.12384 C 0.20243 0.15972 0.22743 0.19352 0.24584 0.21759 C 0.26424 0.24167 0.27118 0.25972 0.2875 0.26806 C 0.30382 0.27639 0.33177 0.26783 0.34341 0.26783 " pathEditMode="relative" rAng="0" ptsTypes="aaaaaa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13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0662E-6 C 0.01198 -0.00023 0.05157 -0.00231 0.07153 -0.00185 C 0.0915 -0.00139 0.10174 -0.01226 0.11979 0.00301 C 0.13785 0.01828 0.1592 0.05876 0.17986 0.08975 C 0.20052 0.12075 0.2224 0.15961 0.24375 0.18922 C 0.26511 0.21883 0.29063 0.25445 0.30764 0.26787 C 0.32466 0.28129 0.3382 0.26926 0.34618 0.26949 " pathEditMode="relative" rAng="0" ptsTypes="aaaaaaa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" y="13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1296 C 0.05608 -0.06822 0.11285 -0.15009 0.14219 -0.19264 C 0.17153 -0.23519 0.1658 -0.22803 0.17604 -0.24329 C 0.18629 -0.25855 0.19636 -0.27752 0.20417 -0.28492 C 0.21198 -0.29232 0.21945 -0.287 0.22344 -0.28769 " pathEditMode="relative" rAng="0" ptsTypes="aaaaa">
                                      <p:cBhvr>
                                        <p:cTn id="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-15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38483E-6 C 0.00539 -0.00046 0.01077 0.02174 0.03247 -0.00323 C 0.05417 -0.02821 0.10243 -0.1073 0.13004 -0.14963 C 0.15764 -0.19195 0.18195 -0.23358 0.19792 -0.25647 C 0.21389 -0.27937 0.22049 -0.28122 0.22639 -0.28769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" y="-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-0.28839 L 0.22726 0.18895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5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3542 0.26764 L 0.56059 0.26764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3611 0.26394 L 0.58559 0.26764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33559 0.26764 L 0.61059 0.26764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1875 -0.28753 L 0.51041 -0.2875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8" grpId="2" animBg="1"/>
      <p:bldP spid="78" grpId="3" animBg="1"/>
      <p:bldP spid="79" grpId="0" animBg="1"/>
      <p:bldP spid="79" grpId="1" animBg="1"/>
      <p:bldP spid="79" grpId="2" animBg="1"/>
      <p:bldP spid="79" grpId="3" animBg="1"/>
      <p:bldP spid="84" grpId="0" animBg="1"/>
      <p:bldP spid="84" grpId="1" animBg="1"/>
      <p:bldP spid="84" grpId="2" animBg="1"/>
      <p:bldP spid="84" grpId="3" animBg="1"/>
      <p:bldP spid="85" grpId="0" animBg="1"/>
      <p:bldP spid="85" grpId="1" animBg="1"/>
      <p:bldP spid="85" grpId="2" animBg="1"/>
      <p:bldP spid="85" grpId="3" animBg="1"/>
      <p:bldP spid="42" grpId="0" animBg="1"/>
      <p:bldP spid="42" grpId="1" animBg="1"/>
      <p:bldP spid="48" grpId="0" animBg="1"/>
      <p:bldP spid="48" grpId="1" animBg="1"/>
      <p:bldP spid="49" grpId="0" animBg="1"/>
      <p:bldP spid="49" grpId="1" animBg="1"/>
      <p:bldP spid="49" grpId="2" animBg="1"/>
      <p:bldP spid="49" grpId="3" animBg="1"/>
      <p:bldP spid="59" grpId="0"/>
      <p:bldP spid="6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/>
              <a:t>Data Center Transport Requirements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96F468FF-8BB4-3349-8005-AE9F629C616D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Rectangle 262"/>
          <p:cNvSpPr>
            <a:spLocks noGrp="1" noChangeArrowheads="1"/>
          </p:cNvSpPr>
          <p:nvPr/>
        </p:nvSpPr>
        <p:spPr bwMode="auto">
          <a:xfrm>
            <a:off x="381000" y="1447800"/>
            <a:ext cx="8839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defTabSz="9144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 High Burst Tolerance</a:t>
            </a:r>
          </a:p>
          <a:p>
            <a:pPr marL="742950" lvl="1" indent="-285750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sz="2400" kern="0" dirty="0" err="1">
                <a:solidFill>
                  <a:srgbClr val="000000"/>
                </a:solidFill>
                <a:cs typeface="Times New Roman"/>
              </a:rPr>
              <a:t>Incast</a:t>
            </a:r>
            <a:r>
              <a:rPr lang="en-US" sz="2400" kern="0" dirty="0">
                <a:solidFill>
                  <a:srgbClr val="000000"/>
                </a:solidFill>
                <a:cs typeface="Times New Roman"/>
              </a:rPr>
              <a:t> due to Partition/Aggregate is common.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defRPr/>
            </a:pPr>
            <a:endParaRPr lang="en-US" sz="1400" kern="0" dirty="0">
              <a:solidFill>
                <a:srgbClr val="000000"/>
              </a:solidFill>
              <a:cs typeface="Times New Roman"/>
            </a:endParaRPr>
          </a:p>
          <a:p>
            <a:pPr marL="342900" indent="-342900" defTabSz="9144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 Low Latency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sz="2400" kern="0" dirty="0">
                <a:solidFill>
                  <a:srgbClr val="000000"/>
                </a:solidFill>
                <a:cs typeface="Times New Roman"/>
              </a:rPr>
              <a:t>Short flows, queries</a:t>
            </a:r>
          </a:p>
          <a:p>
            <a:pPr marL="342900" indent="-342900" defTabSz="914400" eaLnBrk="0" hangingPunct="0">
              <a:spcBef>
                <a:spcPct val="20000"/>
              </a:spcBef>
              <a:defRPr/>
            </a:pPr>
            <a:endParaRPr lang="en-US" sz="1400" b="1" kern="0" dirty="0">
              <a:solidFill>
                <a:srgbClr val="3366CC"/>
              </a:solidFill>
              <a:cs typeface="Times New Roman"/>
            </a:endParaRPr>
          </a:p>
          <a:p>
            <a:pPr marL="342900" indent="-342900" defTabSz="914400" eaLnBrk="0" hangingPunct="0">
              <a:spcBef>
                <a:spcPct val="20000"/>
              </a:spcBef>
              <a:defRPr/>
            </a:pP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3. </a:t>
            </a:r>
            <a:r>
              <a:rPr lang="en-US" sz="2800" b="1" kern="0" dirty="0">
                <a:solidFill>
                  <a:srgbClr val="0000CC"/>
                </a:solidFill>
                <a:ea typeface="+mn-ea"/>
                <a:cs typeface="Times New Roman"/>
              </a:rPr>
              <a:t>High </a:t>
            </a: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T</a:t>
            </a:r>
            <a:r>
              <a:rPr lang="en-US" sz="2800" b="1" kern="0" dirty="0">
                <a:solidFill>
                  <a:srgbClr val="0000CC"/>
                </a:solidFill>
                <a:ea typeface="+mn-ea"/>
                <a:cs typeface="Times New Roman"/>
              </a:rPr>
              <a:t>hroughput 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sz="2400" kern="0" dirty="0">
                <a:solidFill>
                  <a:srgbClr val="000000"/>
                </a:solidFill>
                <a:cs typeface="Times New Roman"/>
              </a:rPr>
              <a:t>Continuous data updates, large file transfers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defRPr/>
            </a:pPr>
            <a:endParaRPr lang="en-US" sz="2400" kern="0" dirty="0">
              <a:solidFill>
                <a:srgbClr val="000000"/>
              </a:solidFill>
              <a:cs typeface="Times New Roman"/>
            </a:endParaRPr>
          </a:p>
          <a:p>
            <a:pPr marL="342900" indent="-342900" defTabSz="914400" eaLnBrk="0" hangingPunct="0">
              <a:spcBef>
                <a:spcPct val="20000"/>
              </a:spcBef>
              <a:buClr>
                <a:srgbClr val="000000"/>
              </a:buClr>
              <a:defRPr/>
            </a:pPr>
            <a:endParaRPr lang="en-US" sz="2400" u="sng" kern="0" dirty="0">
              <a:solidFill>
                <a:srgbClr val="FF0000"/>
              </a:solidFill>
              <a:cs typeface="Times New Roman"/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0" y="5257800"/>
            <a:ext cx="7620000" cy="914400"/>
          </a:xfrm>
          <a:prstGeom prst="roundRect">
            <a:avLst/>
          </a:prstGeom>
          <a:ln w="63500" cap="flat" cmpd="sng" algn="ctr">
            <a:noFill/>
            <a:prstDash val="solid"/>
          </a:ln>
          <a:effectLst>
            <a:innerShdw blurRad="2159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/>
        </p:spPr>
        <p:txBody>
          <a:bodyPr anchor="ctr"/>
          <a:lstStyle/>
          <a:p>
            <a:pPr marL="342900" lvl="0" indent="-342900" algn="ctr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  <a:ea typeface="ＭＳ Ｐゴシック" charset="-128"/>
                <a:cs typeface="Arial"/>
              </a:rPr>
              <a:t>The challenge is to achieve these three together.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1454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2"/>
          <p:cNvGrpSpPr/>
          <p:nvPr/>
        </p:nvGrpSpPr>
        <p:grpSpPr>
          <a:xfrm>
            <a:off x="6583680" y="4419600"/>
            <a:ext cx="274320" cy="274320"/>
            <a:chOff x="6934200" y="2667000"/>
            <a:chExt cx="274320" cy="274320"/>
          </a:xfrm>
        </p:grpSpPr>
        <p:sp>
          <p:nvSpPr>
            <p:cNvPr id="84" name="Rectangle 163"/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7005638" y="2733675"/>
              <a:ext cx="133350" cy="1447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81"/>
          <p:cNvGrpSpPr/>
          <p:nvPr/>
        </p:nvGrpSpPr>
        <p:grpSpPr>
          <a:xfrm>
            <a:off x="6586728" y="3279648"/>
            <a:ext cx="274320" cy="274320"/>
            <a:chOff x="6934200" y="2667000"/>
            <a:chExt cx="274320" cy="274320"/>
          </a:xfrm>
        </p:grpSpPr>
        <p:sp>
          <p:nvSpPr>
            <p:cNvPr id="80" name="Rectangle 163"/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005638" y="2733675"/>
              <a:ext cx="133350" cy="1447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53200" y="3212068"/>
            <a:ext cx="3581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9844" y="5502672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0722" y="1708944"/>
            <a:ext cx="915278" cy="97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/>
              <a:t>DCTCP</a:t>
            </a:r>
            <a:r>
              <a:rPr lang="en-US" dirty="0"/>
              <a:t>: The TCP/ECN Control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2824" y="6356350"/>
            <a:ext cx="2133600" cy="365125"/>
          </a:xfrm>
        </p:spPr>
        <p:txBody>
          <a:bodyPr>
            <a:normAutofit lnSpcReduction="10000"/>
          </a:bodyPr>
          <a:lstStyle/>
          <a:p>
            <a:fld id="{D6860B3D-D4F8-4840-B91D-0EEC232E35FC}" type="slidenum">
              <a:rPr lang="en-US" smtClean="0"/>
              <a:pPr/>
              <a:t>52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18102" y="406925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28709" y="219610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227831" y="419100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51"/>
          <p:cNvGrpSpPr>
            <a:grpSpLocks/>
          </p:cNvGrpSpPr>
          <p:nvPr/>
        </p:nvGrpSpPr>
        <p:grpSpPr bwMode="auto">
          <a:xfrm>
            <a:off x="4038600" y="376634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41244" y="125174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 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41244" y="50617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56244" y="3048000"/>
            <a:ext cx="114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Receiver</a:t>
            </a:r>
          </a:p>
        </p:txBody>
      </p:sp>
      <p:sp>
        <p:nvSpPr>
          <p:cNvPr id="33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2" name="Rectangle 163"/>
          <p:cNvSpPr>
            <a:spLocks noChangeArrowheads="1"/>
          </p:cNvSpPr>
          <p:nvPr/>
        </p:nvSpPr>
        <p:spPr bwMode="auto">
          <a:xfrm>
            <a:off x="2017776" y="574929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5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6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7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8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9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0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2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3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4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5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6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7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4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5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6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7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8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9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0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1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2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3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4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5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58" name="Rectangle 163"/>
          <p:cNvSpPr>
            <a:spLocks noChangeArrowheads="1"/>
          </p:cNvSpPr>
          <p:nvPr/>
        </p:nvSpPr>
        <p:spPr bwMode="auto">
          <a:xfrm>
            <a:off x="2017776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4" name="Rectangle 163"/>
          <p:cNvSpPr>
            <a:spLocks noChangeArrowheads="1"/>
          </p:cNvSpPr>
          <p:nvPr/>
        </p:nvSpPr>
        <p:spPr bwMode="auto">
          <a:xfrm>
            <a:off x="2017776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9" name="Rectangle 163"/>
          <p:cNvSpPr>
            <a:spLocks noChangeArrowheads="1"/>
          </p:cNvSpPr>
          <p:nvPr/>
        </p:nvSpPr>
        <p:spPr bwMode="auto">
          <a:xfrm>
            <a:off x="2017776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5" name="Rectangle 163"/>
          <p:cNvSpPr>
            <a:spLocks noChangeArrowheads="1"/>
          </p:cNvSpPr>
          <p:nvPr/>
        </p:nvSpPr>
        <p:spPr bwMode="auto">
          <a:xfrm>
            <a:off x="2017776" y="5748528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2201" y="3534338"/>
            <a:ext cx="1148799" cy="1102845"/>
          </a:xfrm>
          <a:prstGeom prst="rect">
            <a:avLst/>
          </a:prstGeom>
        </p:spPr>
      </p:pic>
      <p:sp>
        <p:nvSpPr>
          <p:cNvPr id="93" name="Oval 92"/>
          <p:cNvSpPr/>
          <p:nvPr/>
        </p:nvSpPr>
        <p:spPr>
          <a:xfrm>
            <a:off x="4514850" y="3962400"/>
            <a:ext cx="133350" cy="144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307872" y="3962400"/>
            <a:ext cx="133350" cy="144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8"/>
          <p:cNvGrpSpPr/>
          <p:nvPr/>
        </p:nvGrpSpPr>
        <p:grpSpPr>
          <a:xfrm>
            <a:off x="3581400" y="2819400"/>
            <a:ext cx="2133600" cy="1143794"/>
            <a:chOff x="3962400" y="2667000"/>
            <a:chExt cx="2133600" cy="1143794"/>
          </a:xfrm>
        </p:grpSpPr>
        <p:cxnSp>
          <p:nvCxnSpPr>
            <p:cNvPr id="97" name="Straight Arrow Connector 96"/>
            <p:cNvCxnSpPr/>
            <p:nvPr/>
          </p:nvCxnSpPr>
          <p:spPr>
            <a:xfrm rot="16200000" flipH="1">
              <a:off x="4501515" y="3358515"/>
              <a:ext cx="792480" cy="1104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rot="5400000">
              <a:off x="4403330" y="3370661"/>
              <a:ext cx="796129" cy="841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962400" y="266700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ECN Mark (1 bit)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Rectangle 163"/>
          <p:cNvSpPr>
            <a:spLocks noChangeArrowheads="1"/>
          </p:cNvSpPr>
          <p:nvPr/>
        </p:nvSpPr>
        <p:spPr bwMode="auto">
          <a:xfrm>
            <a:off x="6583680" y="4419600"/>
            <a:ext cx="274320" cy="27432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586728" y="3279648"/>
            <a:ext cx="293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553200" y="4343400"/>
            <a:ext cx="3581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895600" y="145798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ECN = Explicit Congestion Notification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29317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1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3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7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1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3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7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0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03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5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6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6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3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7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7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1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268 -0.0037 C 0.0342 0.02662 0.10747 0.1338 0.14167 0.17778 C 0.17587 0.222 0.18854 0.2463 0.21771 0.26135 C 0.24688 0.27639 0.29584 0.26667 0.31632 0.26806 " pathEditMode="relative" rAng="0" ptsTypes="aaaa">
                                      <p:cBhvr>
                                        <p:cTn id="1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14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198 -0.0007 C 0.03837 -0.04051 0.06476 -0.08032 0.09063 -0.11806 C 0.1165 -0.15579 0.14914 -0.20185 0.16771 -0.22778 C 0.18629 -0.2537 0.1908 -0.26296 0.20174 -0.27315 C 0.21268 -0.28333 0.21858 -0.28634 0.23386 -0.28889 C 0.24914 -0.29144 0.28143 -0.28912 0.29393 -0.28912 " pathEditMode="relative" rAng="0" ptsTypes="aaaaaa">
                                      <p:cBhvr>
                                        <p:cTn id="15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-145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268 -0.0037 C 0.0342 0.02662 0.10747 0.1338 0.14167 0.17778 C 0.17587 0.222 0.19601 0.2463 0.21771 0.26135 C 0.23941 0.27639 0.26042 0.26667 0.27153 0.26806 " pathEditMode="relative" rAng="0" ptsTypes="aaaa">
                                      <p:cBhvr>
                                        <p:cTn id="15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14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198 -0.00069 C 0.03837 -0.0405 0.06476 -0.08032 0.09063 -0.11805 C 0.1165 -0.15578 0.14914 -0.20185 0.16771 -0.22777 C 0.18629 -0.2537 0.1908 -0.26296 0.20174 -0.27314 C 0.21268 -0.28333 0.22604 -0.28657 0.23386 -0.28888 C 0.24167 -0.2912 0.24549 -0.28796 0.24844 -0.28773 " pathEditMode="relative" rAng="0" ptsTypes="aaaaaa">
                                      <p:cBhvr>
                                        <p:cTn id="1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8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158 0.26598 L 0.51424 0.26505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9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9393 -0.29259 L 0.51268 -0.2925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accel="50000" decel="50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00035 -0.0007 C -0.03871 0.00023 -0.17638 -0.00625 -0.23454 0.00463 C -0.2927 0.01551 -0.31562 0.03819 -0.34826 0.06458 C -0.3809 0.09097 -0.40972 0.13426 -0.43073 0.16296 C -0.45173 0.19166 -0.46545 0.22106 -0.47448 0.23634 " pathEditMode="relative" rAng="0" ptsTypes="aaaaa">
                                      <p:cBhvr>
                                        <p:cTn id="20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" y="116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7101 0.26737 L 0.51424 0.26598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104 0.00139 L 0.24479 0.0007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0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-0.00191 0.00277 C -0.09705 0.00416 -0.19218 0.00578 -0.2493 -0.00232 C -0.30642 -0.01041 -0.30781 -0.0111 -0.34427 -0.04556 C -0.38073 -0.08002 -0.42448 -0.14454 -0.46805 -0.20907 " pathEditMode="relative" rAng="0" ptsTypes="aaaA">
                                      <p:cBhvr>
                                        <p:cTn id="2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-105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19 -0.28935 L 0.51268 -0.29236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-2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556 0.0007 L 0.26684 0.00139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0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8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8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0" presetClass="path" presetSubtype="0" accel="50000" decel="5000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2.5E-6 3.7037E-7 C -0.03698 0.00023 -0.16146 -0.01157 -0.22153 0.00116 C -0.28159 0.01389 -0.31788 0.0375 -0.36024 0.07616 C -0.4026 0.11481 -0.45139 0.20023 -0.47534 0.23287 " pathEditMode="relative" rAng="0" ptsTypes="aaaa">
                                      <p:cBhvr>
                                        <p:cTn id="2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" y="111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9" grpId="0" animBg="1"/>
      <p:bldP spid="90" grpId="0" animBg="1"/>
      <p:bldP spid="78" grpId="0" animBg="1"/>
      <p:bldP spid="33" grpId="0" animBg="1"/>
      <p:bldP spid="33" grpId="1" animBg="1"/>
      <p:bldP spid="62" grpId="0" animBg="1"/>
      <p:bldP spid="62" grpId="1" animBg="1"/>
      <p:bldP spid="62" grpId="2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5" grpId="0" animBg="1"/>
      <p:bldP spid="58" grpId="0" animBg="1"/>
      <p:bldP spid="58" grpId="1" animBg="1"/>
      <p:bldP spid="58" grpId="2" animBg="1"/>
      <p:bldP spid="64" grpId="0" animBg="1"/>
      <p:bldP spid="64" grpId="1" animBg="1"/>
      <p:bldP spid="64" grpId="2" animBg="1"/>
      <p:bldP spid="79" grpId="0" animBg="1"/>
      <p:bldP spid="79" grpId="1" animBg="1"/>
      <p:bldP spid="79" grpId="2" animBg="1"/>
      <p:bldP spid="85" grpId="0" animBg="1"/>
      <p:bldP spid="85" grpId="1" animBg="1"/>
      <p:bldP spid="85" grpId="2" animBg="1"/>
      <p:bldP spid="93" grpId="0" animBg="1"/>
      <p:bldP spid="93" grpId="1" animBg="1"/>
      <p:bldP spid="93" grpId="2" animBg="1"/>
      <p:bldP spid="95" grpId="0" animBg="1"/>
      <p:bldP spid="95" grpId="1" animBg="1"/>
      <p:bldP spid="95" grpId="2" animBg="1"/>
      <p:bldP spid="63" grpId="0" animBg="1"/>
      <p:bldP spid="135" grpId="0" animBg="1"/>
      <p:bldP spid="91" grpId="0" animBg="1"/>
      <p:bldP spid="8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hu-HU" dirty="0"/>
              <a:t>DCTCP: </a:t>
            </a:r>
            <a:r>
              <a:rPr lang="en-US" dirty="0"/>
              <a:t>Two Key Ideas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35052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React in proportion to the </a:t>
            </a:r>
            <a:r>
              <a:rPr lang="en-US" sz="2400" b="1" dirty="0">
                <a:solidFill>
                  <a:srgbClr val="FF0000"/>
                </a:solidFill>
              </a:rPr>
              <a:t>extent</a:t>
            </a:r>
            <a:r>
              <a:rPr lang="en-US" sz="2400" dirty="0"/>
              <a:t> of congestion, not its </a:t>
            </a:r>
            <a:r>
              <a:rPr lang="en-US" sz="2400" b="1" dirty="0">
                <a:solidFill>
                  <a:srgbClr val="FF0000"/>
                </a:solidFill>
              </a:rPr>
              <a:t>presence</a:t>
            </a:r>
            <a:r>
              <a:rPr lang="en-US" sz="2400" dirty="0"/>
              <a:t>.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sz="2000" dirty="0"/>
              <a:t>Reduces </a:t>
            </a:r>
            <a:r>
              <a:rPr lang="en-US" sz="2000" b="1" dirty="0">
                <a:solidFill>
                  <a:srgbClr val="FF0000"/>
                </a:solidFill>
              </a:rPr>
              <a:t>variance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in sending rates, lowering queuing requirements.</a:t>
            </a:r>
          </a:p>
          <a:p>
            <a:pPr lvl="1">
              <a:buNone/>
            </a:pPr>
            <a:endParaRPr lang="en-US" sz="2000" dirty="0">
              <a:solidFill>
                <a:srgbClr val="0000CC"/>
              </a:solidFill>
            </a:endParaRPr>
          </a:p>
          <a:p>
            <a:pPr lvl="1"/>
            <a:endParaRPr lang="en-US" sz="2000" dirty="0">
              <a:solidFill>
                <a:srgbClr val="0000CC"/>
              </a:solidFill>
            </a:endParaRPr>
          </a:p>
          <a:p>
            <a:pPr lvl="1"/>
            <a:endParaRPr lang="en-US" sz="2000" dirty="0">
              <a:solidFill>
                <a:srgbClr val="0000CC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0000CC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Mark based on </a:t>
            </a:r>
            <a:r>
              <a:rPr lang="en-US" sz="2400" b="1" dirty="0">
                <a:solidFill>
                  <a:srgbClr val="FF0000"/>
                </a:solidFill>
              </a:rPr>
              <a:t>instantaneous</a:t>
            </a:r>
            <a:r>
              <a:rPr lang="en-US" sz="2400" dirty="0"/>
              <a:t> queue length.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sz="2000" dirty="0"/>
              <a:t>Fast feedback to better deal with bursts.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18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2720408"/>
          <a:ext cx="7932821" cy="1699192"/>
        </p:xfrm>
        <a:graphic>
          <a:graphicData uri="http://schemas.openxmlformats.org/drawingml/2006/table">
            <a:tbl>
              <a:tblPr/>
              <a:tblGrid>
                <a:gridCol w="241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by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 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79989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Data Center TCP Algorithm</a:t>
            </a:r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228600" y="1399080"/>
            <a:ext cx="6324600" cy="160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Switch side:</a:t>
            </a:r>
          </a:p>
          <a:p>
            <a:pPr lvl="1" eaLnBrk="1" hangingPunct="1"/>
            <a:r>
              <a:rPr lang="en-US" sz="2400" dirty="0"/>
              <a:t> Mark packets when </a:t>
            </a:r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sz="2400" b="1" dirty="0">
                <a:solidFill>
                  <a:srgbClr val="FF0000"/>
                </a:solidFill>
              </a:rPr>
              <a:t>ueue Length &gt; K.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31757" name="Rectangle 18"/>
          <p:cNvSpPr>
            <a:spLocks noChangeArrowheads="1"/>
          </p:cNvSpPr>
          <p:nvPr/>
        </p:nvSpPr>
        <p:spPr bwMode="auto">
          <a:xfrm>
            <a:off x="228600" y="2590800"/>
            <a:ext cx="8382000" cy="515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</a:pPr>
            <a:r>
              <a:rPr lang="en-US" sz="2800" b="1" dirty="0">
                <a:solidFill>
                  <a:srgbClr val="0000CC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Sender side:</a:t>
            </a:r>
            <a:endParaRPr lang="en-US" sz="3200" b="1" dirty="0">
              <a:solidFill>
                <a:srgbClr val="0000CC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Maintain running average of </a:t>
            </a:r>
            <a:r>
              <a:rPr lang="en-US" sz="2400" b="1" i="1" dirty="0">
                <a:solidFill>
                  <a:srgbClr val="FF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fraction</a:t>
            </a:r>
            <a:r>
              <a:rPr lang="en-US" sz="2400" i="1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of packets </a:t>
            </a:r>
            <a:r>
              <a:rPr lang="en-US" sz="2400" dirty="0">
                <a:latin typeface="Calibri" charset="0"/>
                <a:ea typeface="ＭＳ Ｐゴシック" charset="-128"/>
                <a:cs typeface="ＭＳ Ｐゴシック" charset="-128"/>
              </a:rPr>
              <a:t>marked </a:t>
            </a:r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(</a:t>
            </a:r>
            <a:r>
              <a:rPr lang="el-GR" sz="2400" b="1" i="1" dirty="0">
                <a:latin typeface="Calibri" charset="0"/>
                <a:ea typeface="ＭＳ Ｐゴシック" charset="-128"/>
                <a:cs typeface="ＭＳ Ｐゴシック" charset="-128"/>
              </a:rPr>
              <a:t>α</a:t>
            </a:r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)</a:t>
            </a:r>
            <a:r>
              <a:rPr lang="en-US" sz="2400" dirty="0">
                <a:solidFill>
                  <a:srgbClr val="0000CC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.</a:t>
            </a:r>
          </a:p>
          <a:p>
            <a:pPr marL="742950" lvl="1" indent="-285750" eaLnBrk="0" hangingPunct="0"/>
            <a:endParaRPr lang="en-US" sz="800" b="1" dirty="0">
              <a:solidFill>
                <a:srgbClr val="FF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algn="ctr" eaLnBrk="0" hangingPunct="0"/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In each RTT:</a:t>
            </a: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12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12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Adaptive window decreases: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Note: decrease factor between 1 and 2.</a:t>
            </a: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752" name="TextBox 7"/>
          <p:cNvSpPr txBox="1">
            <a:spLocks noChangeArrowheads="1"/>
          </p:cNvSpPr>
          <p:nvPr/>
        </p:nvSpPr>
        <p:spPr bwMode="auto">
          <a:xfrm>
            <a:off x="6248400" y="1367850"/>
            <a:ext cx="368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charset="0"/>
              </a:rPr>
              <a:t>B</a:t>
            </a:r>
          </a:p>
        </p:txBody>
      </p:sp>
      <p:sp>
        <p:nvSpPr>
          <p:cNvPr id="31755" name="TextBox 15"/>
          <p:cNvSpPr txBox="1">
            <a:spLocks noChangeArrowheads="1"/>
          </p:cNvSpPr>
          <p:nvPr/>
        </p:nvSpPr>
        <p:spPr bwMode="auto">
          <a:xfrm>
            <a:off x="7615989" y="1372315"/>
            <a:ext cx="368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charset="0"/>
              </a:rPr>
              <a:t>K</a:t>
            </a:r>
          </a:p>
        </p:txBody>
      </p:sp>
      <p:sp>
        <p:nvSpPr>
          <p:cNvPr id="31756" name="TextBox 16"/>
          <p:cNvSpPr txBox="1">
            <a:spLocks noChangeArrowheads="1"/>
          </p:cNvSpPr>
          <p:nvPr/>
        </p:nvSpPr>
        <p:spPr bwMode="auto">
          <a:xfrm>
            <a:off x="6785810" y="1501140"/>
            <a:ext cx="1475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Mark</a:t>
            </a:r>
            <a:endParaRPr lang="en-US" sz="2800" b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31759" name="TextBox 14"/>
          <p:cNvSpPr txBox="1">
            <a:spLocks noChangeArrowheads="1"/>
          </p:cNvSpPr>
          <p:nvPr/>
        </p:nvSpPr>
        <p:spPr bwMode="auto">
          <a:xfrm>
            <a:off x="7972927" y="1421964"/>
            <a:ext cx="178067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Don’t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Mark</a:t>
            </a:r>
          </a:p>
        </p:txBody>
      </p:sp>
      <p:grpSp>
        <p:nvGrpSpPr>
          <p:cNvPr id="17" name="Group 151"/>
          <p:cNvGrpSpPr>
            <a:grpSpLocks/>
          </p:cNvGrpSpPr>
          <p:nvPr/>
        </p:nvGrpSpPr>
        <p:grpSpPr bwMode="auto">
          <a:xfrm>
            <a:off x="6324601" y="2210515"/>
            <a:ext cx="22098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8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19" name="Line 153"/>
            <p:cNvSpPr>
              <a:spLocks noChangeShapeType="1"/>
            </p:cNvSpPr>
            <p:nvPr/>
          </p:nvSpPr>
          <p:spPr bwMode="auto">
            <a:xfrm>
              <a:off x="4721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 rot="5400000">
            <a:off x="7108658" y="2509299"/>
            <a:ext cx="138363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529834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1676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485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18180" y="4355592"/>
            <a:ext cx="3287620" cy="521208"/>
          </a:xfrm>
          <a:prstGeom prst="rect">
            <a:avLst/>
          </a:prstGeom>
          <a:noFill/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4206240"/>
            <a:ext cx="3336846" cy="822960"/>
          </a:xfrm>
          <a:prstGeom prst="rect">
            <a:avLst/>
          </a:prstGeom>
          <a:noFill/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1676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39310" y="5269230"/>
            <a:ext cx="3449320" cy="768096"/>
          </a:xfrm>
          <a:prstGeom prst="rect">
            <a:avLst/>
          </a:prstGeom>
          <a:noFill/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1485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10928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DNS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30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en-US" dirty="0"/>
              <a:t>8</a:t>
            </a:r>
            <a:r>
              <a:rPr lang="hu-HU" dirty="0"/>
              <a:t>. réteg”</a:t>
            </a:r>
            <a:r>
              <a:rPr lang="en-US" dirty="0"/>
              <a:t> (</a:t>
            </a:r>
            <a:r>
              <a:rPr lang="hu-HU" dirty="0"/>
              <a:t>A szénalapú csomópontok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Ha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Fel szeretnél hívni valakit, akkor el kell kérned a telefonszámát</a:t>
            </a:r>
          </a:p>
          <a:p>
            <a:pPr lvl="2"/>
            <a:r>
              <a:rPr lang="hu-HU" dirty="0"/>
              <a:t>Nem hívhatod csak úgy</a:t>
            </a:r>
            <a:r>
              <a:rPr lang="en-US" dirty="0"/>
              <a:t> “P </a:t>
            </a:r>
            <a:r>
              <a:rPr lang="hu-HU" dirty="0"/>
              <a:t>I S T Á T</a:t>
            </a:r>
            <a:r>
              <a:rPr lang="en-US" dirty="0"/>
              <a:t>”</a:t>
            </a:r>
          </a:p>
          <a:p>
            <a:pPr lvl="1"/>
            <a:r>
              <a:rPr lang="hu-HU" dirty="0"/>
              <a:t>Levelet küldenél valakinek</a:t>
            </a:r>
            <a:r>
              <a:rPr lang="en-US" dirty="0"/>
              <a:t>,</a:t>
            </a:r>
            <a:r>
              <a:rPr lang="hu-HU" dirty="0"/>
              <a:t> akkor szükséged van a címére</a:t>
            </a:r>
            <a:endParaRPr lang="en-US" dirty="0"/>
          </a:p>
          <a:p>
            <a:r>
              <a:rPr lang="hu-HU" dirty="0"/>
              <a:t>Mi a helyzet az</a:t>
            </a:r>
            <a:r>
              <a:rPr lang="en-US" dirty="0"/>
              <a:t> Internet</a:t>
            </a:r>
            <a:r>
              <a:rPr lang="hu-HU" dirty="0"/>
              <a:t>tel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Ha el akarod érni a</a:t>
            </a:r>
            <a:r>
              <a:rPr lang="en-US" dirty="0"/>
              <a:t> Google</a:t>
            </a:r>
            <a:r>
              <a:rPr lang="hu-HU" dirty="0" err="1"/>
              <a:t>-t</a:t>
            </a:r>
            <a:r>
              <a:rPr lang="en-US" dirty="0"/>
              <a:t>, </a:t>
            </a:r>
            <a:r>
              <a:rPr lang="hu-HU" dirty="0"/>
              <a:t>szükséges annak IP címe</a:t>
            </a:r>
            <a:endParaRPr lang="en-US" dirty="0"/>
          </a:p>
          <a:p>
            <a:pPr lvl="1"/>
            <a:r>
              <a:rPr lang="hu-HU" dirty="0"/>
              <a:t>Tudja valaki a </a:t>
            </a:r>
            <a:r>
              <a:rPr lang="hu-HU" dirty="0" err="1"/>
              <a:t>Google</a:t>
            </a:r>
            <a:r>
              <a:rPr lang="hu-HU" dirty="0"/>
              <a:t> IP címét???</a:t>
            </a:r>
            <a:endParaRPr lang="en-US" dirty="0"/>
          </a:p>
          <a:p>
            <a:r>
              <a:rPr lang="hu-HU" dirty="0"/>
              <a:t>A probléma bennünk van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Az emberek nem képesek IP címek megjegyzésére</a:t>
            </a:r>
            <a:endParaRPr lang="en-US" dirty="0"/>
          </a:p>
          <a:p>
            <a:pPr lvl="1"/>
            <a:r>
              <a:rPr lang="hu-HU" dirty="0"/>
              <a:t>Ember számára értelmes nevek kellenek, melyek IP címekre képezhetők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</a:t>
            </a:r>
            <a:r>
              <a:rPr lang="hu-HU" dirty="0"/>
              <a:t>es nevek és címek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Címek</a:t>
            </a:r>
            <a:r>
              <a:rPr lang="en-US" dirty="0"/>
              <a:t>, </a:t>
            </a:r>
            <a:r>
              <a:rPr lang="hu-HU" dirty="0"/>
              <a:t>pl.</a:t>
            </a:r>
            <a:r>
              <a:rPr lang="en-US" dirty="0"/>
              <a:t> 129.10.117.100</a:t>
            </a:r>
          </a:p>
          <a:p>
            <a:pPr lvl="1"/>
            <a:r>
              <a:rPr lang="hu-HU" dirty="0"/>
              <a:t>Számítógépek által használt címkék a gépek azonosítására</a:t>
            </a:r>
            <a:endParaRPr lang="en-US" dirty="0"/>
          </a:p>
          <a:p>
            <a:pPr lvl="1"/>
            <a:r>
              <a:rPr lang="hu-HU" dirty="0"/>
              <a:t>A hálózat szerkezetét tükrözi</a:t>
            </a:r>
            <a:endParaRPr lang="en-US" dirty="0"/>
          </a:p>
          <a:p>
            <a:r>
              <a:rPr lang="hu-HU" dirty="0"/>
              <a:t>Nevek, pl.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www.northeastern.edu</a:t>
            </a:r>
            <a:endParaRPr lang="en-US" dirty="0"/>
          </a:p>
          <a:p>
            <a:pPr lvl="1"/>
            <a:r>
              <a:rPr lang="hu-HU" dirty="0"/>
              <a:t>Ember számára értelmes címkék a gépeknek</a:t>
            </a:r>
            <a:endParaRPr lang="en-US" dirty="0"/>
          </a:p>
          <a:p>
            <a:pPr lvl="1"/>
            <a:r>
              <a:rPr lang="hu-HU" dirty="0"/>
              <a:t>A szervezeti struktúrát tükrözi</a:t>
            </a:r>
            <a:endParaRPr lang="en-US" dirty="0"/>
          </a:p>
          <a:p>
            <a:r>
              <a:rPr lang="hu-HU" dirty="0"/>
              <a:t>Hogyan képezzünk az egyikről a másikra?</a:t>
            </a:r>
            <a:endParaRPr lang="en-US" dirty="0"/>
          </a:p>
          <a:p>
            <a:pPr lvl="1"/>
            <a:r>
              <a:rPr lang="en-US" dirty="0"/>
              <a:t>Domain Name System (DNS)</a:t>
            </a:r>
          </a:p>
        </p:txBody>
      </p:sp>
    </p:spTree>
    <p:extLst>
      <p:ext uri="{BB962C8B-B14F-4D97-AF65-F5344CB8AC3E}">
        <p14:creationId xmlns:p14="http://schemas.microsoft.com/office/powerpoint/2010/main" val="291418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Réges</a:t>
            </a:r>
            <a:r>
              <a:rPr lang="hu-HU" dirty="0"/>
              <a:t> régen…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DNS előtt minden név-IP leképezés egy</a:t>
            </a:r>
            <a:r>
              <a:rPr lang="en-US" dirty="0"/>
              <a:t> </a:t>
            </a:r>
            <a:r>
              <a:rPr lang="en-US" i="1" dirty="0"/>
              <a:t>hosts.txt</a:t>
            </a:r>
            <a:r>
              <a:rPr lang="hu-HU" dirty="0" err="1"/>
              <a:t>-ben</a:t>
            </a:r>
            <a:r>
              <a:rPr lang="hu-HU" dirty="0"/>
              <a:t> volt</a:t>
            </a:r>
            <a:endParaRPr lang="en-US" i="1" dirty="0"/>
          </a:p>
          <a:p>
            <a:pPr lvl="1"/>
            <a:r>
              <a:rPr lang="en-US" i="1" dirty="0"/>
              <a:t>/</a:t>
            </a:r>
            <a:r>
              <a:rPr lang="en-US" i="1" dirty="0" err="1"/>
              <a:t>etc</a:t>
            </a:r>
            <a:r>
              <a:rPr lang="en-US" i="1" dirty="0"/>
              <a:t>/hosts </a:t>
            </a:r>
            <a:r>
              <a:rPr lang="hu-HU" dirty="0"/>
              <a:t>-</a:t>
            </a:r>
            <a:r>
              <a:rPr lang="en-US" dirty="0"/>
              <a:t> Linux</a:t>
            </a:r>
            <a:r>
              <a:rPr lang="hu-HU" dirty="0" err="1"/>
              <a:t>on</a:t>
            </a:r>
            <a:endParaRPr lang="en-US" dirty="0"/>
          </a:p>
          <a:p>
            <a:pPr lvl="1"/>
            <a:r>
              <a:rPr lang="en-US" i="1" dirty="0"/>
              <a:t>C:\Windows\System32\drivers\etc\hosts </a:t>
            </a:r>
            <a:r>
              <a:rPr lang="hu-HU" dirty="0"/>
              <a:t>-</a:t>
            </a:r>
            <a:r>
              <a:rPr lang="en-US" dirty="0"/>
              <a:t> Windows</a:t>
            </a:r>
            <a:r>
              <a:rPr lang="hu-HU" dirty="0" err="1"/>
              <a:t>on</a:t>
            </a:r>
            <a:endParaRPr lang="en-US" dirty="0"/>
          </a:p>
          <a:p>
            <a:r>
              <a:rPr lang="hu-HU" dirty="0"/>
              <a:t>Központosított, manuális rendszer</a:t>
            </a:r>
            <a:endParaRPr lang="en-US" dirty="0"/>
          </a:p>
          <a:p>
            <a:pPr lvl="1"/>
            <a:r>
              <a:rPr lang="hu-HU" dirty="0"/>
              <a:t>A változásokat </a:t>
            </a:r>
            <a:r>
              <a:rPr lang="hu-HU" dirty="0" err="1"/>
              <a:t>emailben</a:t>
            </a:r>
            <a:r>
              <a:rPr lang="hu-HU" dirty="0"/>
              <a:t> kellett beküldeni a </a:t>
            </a:r>
            <a:r>
              <a:rPr lang="en-US" dirty="0"/>
              <a:t>SRI</a:t>
            </a:r>
            <a:r>
              <a:rPr lang="hu-HU" dirty="0" err="1"/>
              <a:t>-nek</a:t>
            </a:r>
            <a:endParaRPr lang="hu-HU" dirty="0"/>
          </a:p>
          <a:p>
            <a:pPr lvl="2"/>
            <a:r>
              <a:rPr lang="hu-HU" dirty="0"/>
              <a:t>SRI=Stanford Research Institute</a:t>
            </a:r>
            <a:endParaRPr lang="en-US" dirty="0"/>
          </a:p>
          <a:p>
            <a:pPr lvl="1"/>
            <a:r>
              <a:rPr lang="hu-HU" dirty="0"/>
              <a:t>A gépek periodikus időközönként letöltötték (FTP) a</a:t>
            </a:r>
            <a:r>
              <a:rPr lang="en-US" dirty="0"/>
              <a:t> </a:t>
            </a:r>
            <a:r>
              <a:rPr lang="en-US" i="1" dirty="0"/>
              <a:t>hosts.txt</a:t>
            </a:r>
            <a:r>
              <a:rPr lang="hu-HU" i="1" dirty="0"/>
              <a:t> </a:t>
            </a:r>
            <a:r>
              <a:rPr lang="hu-HU" dirty="0"/>
              <a:t>fájlt</a:t>
            </a:r>
            <a:endParaRPr lang="en-US" i="1" dirty="0"/>
          </a:p>
          <a:p>
            <a:pPr lvl="1"/>
            <a:r>
              <a:rPr lang="hu-HU" dirty="0"/>
              <a:t>Minden név megengedett volt – nem volt benne hierarchia („</a:t>
            </a:r>
            <a:r>
              <a:rPr lang="hu-HU" dirty="0" err="1"/>
              <a:t>flat</a:t>
            </a:r>
            <a:r>
              <a:rPr lang="hu-HU" dirty="0"/>
              <a:t>” (sík) felépítés)</a:t>
            </a:r>
            <a:endParaRPr lang="en-US" dirty="0"/>
          </a:p>
          <a:p>
            <a:pPr lvl="2"/>
            <a:r>
              <a:rPr lang="en-US" dirty="0" err="1"/>
              <a:t>alans_server_at_sbu_pwns_joo_lol_kthxbye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0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en-US" dirty="0"/>
              <a:t> DNS</a:t>
            </a:r>
            <a:r>
              <a:rPr lang="hu-HU" dirty="0"/>
              <a:t> felé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Végül a </a:t>
            </a:r>
            <a:r>
              <a:rPr lang="en-US" i="1" dirty="0"/>
              <a:t>hosts.txt</a:t>
            </a:r>
            <a:r>
              <a:rPr lang="en-US" dirty="0"/>
              <a:t> </a:t>
            </a:r>
            <a:r>
              <a:rPr lang="hu-HU" dirty="0"/>
              <a:t>alapú rendszer szétesett</a:t>
            </a:r>
            <a:endParaRPr lang="en-US" dirty="0"/>
          </a:p>
          <a:p>
            <a:pPr lvl="1"/>
            <a:r>
              <a:rPr lang="hu-HU" dirty="0"/>
              <a:t>Nem skálázható, SRI nem bírt a terheléssel/igényekkel</a:t>
            </a:r>
            <a:endParaRPr lang="en-US" dirty="0"/>
          </a:p>
          <a:p>
            <a:pPr lvl="1"/>
            <a:r>
              <a:rPr lang="hu-HU" dirty="0"/>
              <a:t>Nehéz volt a nevek egyediségének biztosítása</a:t>
            </a:r>
            <a:endParaRPr lang="en-US" dirty="0"/>
          </a:p>
          <a:p>
            <a:pPr lvl="2"/>
            <a:r>
              <a:rPr lang="hu-HU" dirty="0"/>
              <a:t>Pl.</a:t>
            </a:r>
            <a:r>
              <a:rPr lang="en-US" dirty="0"/>
              <a:t> MIT</a:t>
            </a:r>
          </a:p>
          <a:p>
            <a:pPr lvl="3"/>
            <a:r>
              <a:rPr lang="en-US" dirty="0"/>
              <a:t>Massachusetts Institute of Technology?</a:t>
            </a:r>
          </a:p>
          <a:p>
            <a:pPr lvl="3"/>
            <a:r>
              <a:rPr lang="en-US" dirty="0"/>
              <a:t>Melbourne Institute of Technology?</a:t>
            </a:r>
          </a:p>
          <a:p>
            <a:pPr lvl="1"/>
            <a:r>
              <a:rPr lang="hu-HU" dirty="0"/>
              <a:t>Számos gép rendelkezett nem naprakész</a:t>
            </a:r>
            <a:r>
              <a:rPr lang="en-US" dirty="0"/>
              <a:t> </a:t>
            </a:r>
            <a:r>
              <a:rPr lang="en-US" i="1" dirty="0"/>
              <a:t>hosts.txt</a:t>
            </a:r>
            <a:r>
              <a:rPr lang="hu-HU" dirty="0" err="1"/>
              <a:t>-vel</a:t>
            </a:r>
            <a:endParaRPr lang="en-US" i="1" dirty="0"/>
          </a:p>
          <a:p>
            <a:r>
              <a:rPr lang="hu-HU" dirty="0"/>
              <a:t>Ez vezetett a DNS megszületéséhez…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75681" y="3666674"/>
            <a:ext cx="2125979" cy="2736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425062" y="3666673"/>
            <a:ext cx="1150620" cy="2736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990600"/>
          </a:xfrm>
        </p:spPr>
        <p:txBody>
          <a:bodyPr>
            <a:normAutofit/>
          </a:bodyPr>
          <a:lstStyle/>
          <a:p>
            <a:r>
              <a:rPr lang="hu-HU" dirty="0"/>
              <a:t>Torlódás vezérlés </a:t>
            </a:r>
            <a:r>
              <a:rPr lang="hu-HU" dirty="0" err="1"/>
              <a:t>vs</a:t>
            </a:r>
            <a:r>
              <a:rPr lang="hu-HU" dirty="0"/>
              <a:t> torlódás elkerülés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2641" y="3666674"/>
            <a:ext cx="685800" cy="2736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425062" y="3666674"/>
            <a:ext cx="3884300" cy="2736666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flipH="1">
            <a:off x="6684640" y="4450109"/>
            <a:ext cx="2145112" cy="977840"/>
            <a:chOff x="1191443" y="4830095"/>
            <a:chExt cx="5209363" cy="1431699"/>
          </a:xfrm>
        </p:grpSpPr>
        <p:sp>
          <p:nvSpPr>
            <p:cNvPr id="8" name="Rectangular Callout 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1046"/>
                <a:gd name="adj2" fmla="val -233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Teljes összeomlás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2425062" y="3474720"/>
            <a:ext cx="0" cy="29286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425061" y="6403340"/>
            <a:ext cx="425957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701662" y="3474720"/>
            <a:ext cx="0" cy="292861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575682" y="3474720"/>
            <a:ext cx="0" cy="292862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75682" y="3666674"/>
            <a:ext cx="21259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 rot="16200000">
            <a:off x="1716213" y="4805456"/>
            <a:ext cx="9585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Átvitel</a:t>
            </a:r>
            <a:endParaRPr lang="en-US" sz="2400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124436" y="3015620"/>
            <a:ext cx="105913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Könyök</a:t>
            </a:r>
            <a:endParaRPr lang="en-US" sz="2400" dirty="0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347782" y="3018105"/>
            <a:ext cx="73071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Szírt</a:t>
            </a:r>
            <a:endParaRPr lang="en-US" sz="2400" dirty="0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932797" y="640334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Terhelés</a:t>
            </a: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-29983" y="1697651"/>
            <a:ext cx="4466687" cy="1384995"/>
            <a:chOff x="1191443" y="4830095"/>
            <a:chExt cx="5209363" cy="2027833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14123"/>
                <a:gd name="adj2" fmla="val 159094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7" y="4830095"/>
              <a:ext cx="5181599" cy="2027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Torlódás elkerülés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Maradj a könyök bal oldalán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4527306" y="1690740"/>
            <a:ext cx="4182588" cy="977840"/>
            <a:chOff x="1191443" y="4830095"/>
            <a:chExt cx="5209363" cy="1431699"/>
          </a:xfrm>
        </p:grpSpPr>
        <p:sp>
          <p:nvSpPr>
            <p:cNvPr id="26" name="Rectangular Callout 2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48243"/>
                <a:gd name="adj2" fmla="val 153052"/>
              </a:avLst>
            </a:prstGeom>
            <a:solidFill>
              <a:schemeClr val="accent3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Torlódás vezérlés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Maradj a szírt bal oldalán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4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r>
              <a:rPr lang="hu-HU" dirty="0"/>
              <a:t> általánosságban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60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  <a:p>
            <a:r>
              <a:rPr lang="hu-HU" dirty="0"/>
              <a:t>Elosztott adatbázis</a:t>
            </a:r>
            <a:endParaRPr lang="en-US" dirty="0"/>
          </a:p>
          <a:p>
            <a:pPr lvl="1"/>
            <a:r>
              <a:rPr lang="hu-HU" dirty="0"/>
              <a:t>Nem központosított</a:t>
            </a:r>
            <a:endParaRPr lang="en-US" dirty="0"/>
          </a:p>
          <a:p>
            <a:r>
              <a:rPr lang="hu-HU" dirty="0"/>
              <a:t>Egyszerű kliens-szerver architektúra</a:t>
            </a:r>
            <a:endParaRPr lang="en-US" dirty="0"/>
          </a:p>
          <a:p>
            <a:pPr lvl="1"/>
            <a:r>
              <a:rPr lang="en-US" dirty="0"/>
              <a:t>UDP 53</a:t>
            </a:r>
            <a:r>
              <a:rPr lang="hu-HU" dirty="0" err="1"/>
              <a:t>-as</a:t>
            </a:r>
            <a:r>
              <a:rPr lang="hu-HU" dirty="0"/>
              <a:t> port</a:t>
            </a:r>
            <a:r>
              <a:rPr lang="en-US" dirty="0"/>
              <a:t>, </a:t>
            </a:r>
            <a:r>
              <a:rPr lang="hu-HU" dirty="0"/>
              <a:t>vannak TCP implementációk is</a:t>
            </a:r>
            <a:endParaRPr lang="en-US" dirty="0"/>
          </a:p>
          <a:p>
            <a:pPr lvl="1"/>
            <a:r>
              <a:rPr lang="hu-HU" dirty="0"/>
              <a:t>Rövid kérések – rövid válaszok; kérés-válasz típusú kommunikáció</a:t>
            </a:r>
            <a:endParaRPr lang="en-US" dirty="0"/>
          </a:p>
          <a:p>
            <a:r>
              <a:rPr lang="hu-HU" dirty="0"/>
              <a:t>Hierarchikus névtér</a:t>
            </a:r>
            <a:endParaRPr lang="en-US" dirty="0"/>
          </a:p>
          <a:p>
            <a:pPr lvl="1"/>
            <a:r>
              <a:rPr lang="hu-HU" dirty="0"/>
              <a:t>Szemben a </a:t>
            </a:r>
            <a:r>
              <a:rPr lang="hu-HU" dirty="0" err="1"/>
              <a:t>hosts.txt</a:t>
            </a:r>
            <a:r>
              <a:rPr lang="hu-HU" dirty="0"/>
              <a:t> alapú </a:t>
            </a:r>
            <a:r>
              <a:rPr lang="hu-HU" dirty="0" err="1"/>
              <a:t>flat</a:t>
            </a:r>
            <a:r>
              <a:rPr lang="hu-HU" dirty="0"/>
              <a:t> megoldással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.com </a:t>
            </a:r>
            <a:r>
              <a:rPr lang="en-US" dirty="0">
                <a:sym typeface="Wingdings" pitchFamily="2" charset="2"/>
              </a:rPr>
              <a:t> google.com  mail.google.com</a:t>
            </a:r>
          </a:p>
        </p:txBody>
      </p:sp>
    </p:spTree>
    <p:extLst>
      <p:ext uri="{BB962C8B-B14F-4D97-AF65-F5344CB8AC3E}">
        <p14:creationId xmlns:p14="http://schemas.microsoft.com/office/powerpoint/2010/main" val="21109345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Név hierarchia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58886" y="3200402"/>
            <a:ext cx="5932714" cy="357051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legfelső szint: </a:t>
            </a:r>
            <a:r>
              <a:rPr lang="en-US" dirty="0"/>
              <a:t>Top Level Domains (TLDs)</a:t>
            </a:r>
          </a:p>
          <a:p>
            <a:r>
              <a:rPr lang="hu-HU" dirty="0"/>
              <a:t>Maximális famélység</a:t>
            </a:r>
            <a:r>
              <a:rPr lang="en-US" dirty="0"/>
              <a:t>: 128</a:t>
            </a:r>
          </a:p>
          <a:p>
            <a:r>
              <a:rPr lang="hu-HU" dirty="0"/>
              <a:t>Minden</a:t>
            </a:r>
            <a:r>
              <a:rPr lang="en-US" dirty="0"/>
              <a:t> Dom</a:t>
            </a:r>
            <a:r>
              <a:rPr lang="hu-HU" dirty="0"/>
              <a:t>én Név</a:t>
            </a:r>
            <a:r>
              <a:rPr lang="en-US" dirty="0"/>
              <a:t> </a:t>
            </a:r>
            <a:r>
              <a:rPr lang="hu-HU" dirty="0"/>
              <a:t>egy részfa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neu.edu  ccs.neu.edu  </a:t>
            </a:r>
            <a:r>
              <a:rPr lang="en-US" dirty="0">
                <a:sym typeface="Wingdings" pitchFamily="2" charset="2"/>
                <a:hlinkClick r:id="rId2"/>
              </a:rPr>
              <a:t>www.ccs.neu.edu</a:t>
            </a:r>
            <a:endParaRPr lang="en-US" dirty="0">
              <a:sym typeface="Wingdings" pitchFamily="2" charset="2"/>
            </a:endParaRPr>
          </a:p>
          <a:p>
            <a:r>
              <a:rPr lang="hu-HU">
                <a:sym typeface="Wingdings" pitchFamily="2" charset="2"/>
              </a:rPr>
              <a:t>Nincsenek névütközések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neu.com vs. neu.edu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867" y="152438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4237" y="256300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edu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2645" y="2563006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8380" y="2563006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gov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19155" y="2563006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7338" y="2563006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531" y="256300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1581" y="256300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835" y="256300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22230" y="2563006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298" y="354271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neu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84278" y="3542717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789" y="466395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4997" y="466395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ece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952775" y="466395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husky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819" y="5926701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www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35185" y="5926701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70920" y="592670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mail</a:t>
            </a:r>
          </a:p>
        </p:txBody>
      </p: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 flipH="1">
            <a:off x="1613852" y="1986053"/>
            <a:ext cx="276775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2715924" y="1986053"/>
            <a:ext cx="166568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3809179" y="1986053"/>
            <a:ext cx="572431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4381610" y="1986053"/>
            <a:ext cx="42704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4381610" y="1986053"/>
            <a:ext cx="140087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11" idx="0"/>
          </p:cNvCxnSpPr>
          <p:nvPr/>
        </p:nvCxnSpPr>
        <p:spPr>
          <a:xfrm flipH="1">
            <a:off x="513865" y="1986053"/>
            <a:ext cx="3867745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4381610" y="1986053"/>
            <a:ext cx="237500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81610" y="1986053"/>
            <a:ext cx="318533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4381610" y="1986053"/>
            <a:ext cx="4080617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644913" y="3024671"/>
            <a:ext cx="968939" cy="518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1613852" y="3024671"/>
            <a:ext cx="767944" cy="518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441955" y="4004383"/>
            <a:ext cx="202958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2"/>
            <a:endCxn id="18" idx="0"/>
          </p:cNvCxnSpPr>
          <p:nvPr/>
        </p:nvCxnSpPr>
        <p:spPr>
          <a:xfrm>
            <a:off x="644913" y="4004383"/>
            <a:ext cx="720883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2"/>
            <a:endCxn id="19" idx="0"/>
          </p:cNvCxnSpPr>
          <p:nvPr/>
        </p:nvCxnSpPr>
        <p:spPr>
          <a:xfrm>
            <a:off x="644913" y="4004383"/>
            <a:ext cx="1802549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>
            <a:off x="441955" y="5125615"/>
            <a:ext cx="82424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441955" y="5125615"/>
            <a:ext cx="1111775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441955" y="5125615"/>
            <a:ext cx="2204228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39714" y="2497689"/>
            <a:ext cx="86625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72950" y="5828998"/>
            <a:ext cx="830565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2996" y="456624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83706" y="3445015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269069" y="249585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Hierarchikus adminisztráció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58886" y="3200402"/>
            <a:ext cx="5932714" cy="3570514"/>
          </a:xfrm>
        </p:spPr>
        <p:txBody>
          <a:bodyPr>
            <a:normAutofit/>
          </a:bodyPr>
          <a:lstStyle/>
          <a:p>
            <a:r>
              <a:rPr lang="hu-HU" dirty="0"/>
              <a:t>A fa zónákra bomlik</a:t>
            </a:r>
            <a:endParaRPr lang="en-US" dirty="0"/>
          </a:p>
          <a:p>
            <a:pPr lvl="1"/>
            <a:r>
              <a:rPr lang="hu-HU" dirty="0"/>
              <a:t>Minden zóna rendelkezik egy felügyeleti szervvel</a:t>
            </a:r>
            <a:endParaRPr lang="en-US" dirty="0"/>
          </a:p>
          <a:p>
            <a:pPr lvl="1"/>
            <a:r>
              <a:rPr lang="hu-HU" dirty="0"/>
              <a:t>A hierarchia egy részéért felelős</a:t>
            </a:r>
            <a:endParaRPr lang="en-US" dirty="0"/>
          </a:p>
          <a:p>
            <a:r>
              <a:rPr lang="hu-HU" dirty="0"/>
              <a:t>Példa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CCIS </a:t>
            </a:r>
            <a:r>
              <a:rPr lang="hu-HU" dirty="0"/>
              <a:t>vezérli:</a:t>
            </a:r>
            <a:r>
              <a:rPr lang="en-US" dirty="0"/>
              <a:t> *.ccs.neu.edu</a:t>
            </a:r>
          </a:p>
          <a:p>
            <a:pPr lvl="1"/>
            <a:r>
              <a:rPr lang="en-US" dirty="0"/>
              <a:t>NEU </a:t>
            </a:r>
            <a:r>
              <a:rPr lang="hu-HU" dirty="0"/>
              <a:t>vezérli:</a:t>
            </a:r>
            <a:r>
              <a:rPr lang="en-US" dirty="0"/>
              <a:t> *.neu.edu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3867" y="1567932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9807" y="260655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edu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78215" y="260655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3950" y="260655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gov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64725" y="260655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2908" y="260655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570" y="260655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1581" y="260655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835" y="26065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22230" y="260655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298" y="35862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neu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52890" y="358626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789" y="470749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ccs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819" y="5970245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www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35185" y="597024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70920" y="597024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mail</a:t>
            </a:r>
          </a:p>
        </p:txBody>
      </p: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 flipH="1">
            <a:off x="1559422" y="2029597"/>
            <a:ext cx="282218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2661494" y="2029597"/>
            <a:ext cx="172011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3754749" y="2029597"/>
            <a:ext cx="626861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4381610" y="2029597"/>
            <a:ext cx="37261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4381610" y="2029597"/>
            <a:ext cx="134644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11" idx="0"/>
          </p:cNvCxnSpPr>
          <p:nvPr/>
        </p:nvCxnSpPr>
        <p:spPr>
          <a:xfrm flipH="1">
            <a:off x="602904" y="2029597"/>
            <a:ext cx="377870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4381610" y="2029597"/>
            <a:ext cx="237500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81610" y="2029597"/>
            <a:ext cx="318533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4381610" y="2029597"/>
            <a:ext cx="4080617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644913" y="3068215"/>
            <a:ext cx="914509" cy="518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1559422" y="3068215"/>
            <a:ext cx="190986" cy="518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441955" y="4047927"/>
            <a:ext cx="202958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>
            <a:off x="441955" y="5169159"/>
            <a:ext cx="82424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441955" y="5169159"/>
            <a:ext cx="1111775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441955" y="5169159"/>
            <a:ext cx="2204228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3777342" y="1578819"/>
            <a:ext cx="1230085" cy="45077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2996" y="4609791"/>
            <a:ext cx="2948450" cy="1910754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83706" y="3488559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417336" y="3488559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405114" y="250884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215439" y="2507020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376554" y="2505193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4402723" y="2503366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83706" y="2508847"/>
            <a:ext cx="3822547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 flipH="1">
            <a:off x="5531071" y="1578819"/>
            <a:ext cx="1480586" cy="570006"/>
            <a:chOff x="1219200" y="4876799"/>
            <a:chExt cx="5181605" cy="1384995"/>
          </a:xfrm>
        </p:grpSpPr>
        <p:sp>
          <p:nvSpPr>
            <p:cNvPr id="59" name="Rectangular Callout 5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1902"/>
                <a:gd name="adj2" fmla="val -106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ICANN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997842" y="1606400"/>
            <a:ext cx="1698173" cy="570006"/>
            <a:chOff x="1219200" y="4876799"/>
            <a:chExt cx="5181605" cy="1384995"/>
          </a:xfrm>
        </p:grpSpPr>
        <p:sp>
          <p:nvSpPr>
            <p:cNvPr id="64" name="Rectangular Callout 63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4463"/>
                <a:gd name="adj2" fmla="val 12492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Verisign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14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Szerver hierarchia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Egy DNS szerver funkciói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 hierarchia egy részét felügyeli</a:t>
            </a:r>
            <a:endParaRPr lang="en-US" dirty="0"/>
          </a:p>
          <a:p>
            <a:pPr lvl="2"/>
            <a:r>
              <a:rPr lang="hu-HU" dirty="0"/>
              <a:t>Nem szükséges minden DNS nevet tárolnia</a:t>
            </a:r>
            <a:endParaRPr lang="en-US" dirty="0"/>
          </a:p>
          <a:p>
            <a:pPr lvl="1"/>
            <a:r>
              <a:rPr lang="hu-HU" dirty="0"/>
              <a:t>A zónájához tartozó összes </a:t>
            </a:r>
            <a:r>
              <a:rPr lang="hu-HU" dirty="0" err="1"/>
              <a:t>hoszt</a:t>
            </a:r>
            <a:r>
              <a:rPr lang="hu-HU" dirty="0"/>
              <a:t> és </a:t>
            </a:r>
            <a:r>
              <a:rPr lang="hu-HU" dirty="0" err="1"/>
              <a:t>domén</a:t>
            </a:r>
            <a:r>
              <a:rPr lang="hu-HU" dirty="0"/>
              <a:t> rekordjainak tárolása</a:t>
            </a:r>
            <a:endParaRPr lang="en-US" dirty="0"/>
          </a:p>
          <a:p>
            <a:pPr lvl="2"/>
            <a:r>
              <a:rPr lang="hu-HU" dirty="0"/>
              <a:t>Másolatok lehetnek a robosztusság növelés végett</a:t>
            </a:r>
            <a:endParaRPr lang="en-US" dirty="0"/>
          </a:p>
          <a:p>
            <a:pPr lvl="1"/>
            <a:r>
              <a:rPr lang="hu-HU" dirty="0"/>
              <a:t>Ismeri a </a:t>
            </a:r>
            <a:r>
              <a:rPr lang="hu-HU" dirty="0" err="1"/>
              <a:t>root</a:t>
            </a:r>
            <a:r>
              <a:rPr lang="hu-HU" dirty="0"/>
              <a:t> szerverek címét</a:t>
            </a:r>
            <a:endParaRPr lang="en-US" dirty="0"/>
          </a:p>
          <a:p>
            <a:pPr lvl="2"/>
            <a:r>
              <a:rPr lang="hu-HU" dirty="0"/>
              <a:t>Ismeretlen nevek feloldása miatt kell</a:t>
            </a:r>
            <a:endParaRPr lang="en-US" dirty="0"/>
          </a:p>
          <a:p>
            <a:r>
              <a:rPr lang="hu-HU" dirty="0"/>
              <a:t>A </a:t>
            </a:r>
            <a:r>
              <a:rPr lang="hu-HU" dirty="0" err="1"/>
              <a:t>root</a:t>
            </a:r>
            <a:r>
              <a:rPr lang="hu-HU" dirty="0"/>
              <a:t> szerverek minden </a:t>
            </a:r>
            <a:r>
              <a:rPr lang="hu-HU" dirty="0" err="1"/>
              <a:t>TLD-t</a:t>
            </a:r>
            <a:r>
              <a:rPr lang="hu-HU" dirty="0"/>
              <a:t> ismernek</a:t>
            </a:r>
            <a:endParaRPr lang="en-US" dirty="0"/>
          </a:p>
          <a:p>
            <a:pPr lvl="1"/>
            <a:r>
              <a:rPr lang="hu-HU" dirty="0"/>
              <a:t>Azaz innen indulva fel lehet tárni…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/>
              <a:t>T</a:t>
            </a:r>
            <a:r>
              <a:rPr lang="hu-HU" i="1" dirty="0"/>
              <a:t>op </a:t>
            </a:r>
            <a:r>
              <a:rPr lang="hu-HU" b="1" i="1" dirty="0" err="1"/>
              <a:t>L</a:t>
            </a:r>
            <a:r>
              <a:rPr lang="hu-HU" i="1" dirty="0" err="1"/>
              <a:t>evel</a:t>
            </a:r>
            <a:r>
              <a:rPr lang="hu-HU" i="1" dirty="0"/>
              <a:t> </a:t>
            </a:r>
            <a:r>
              <a:rPr lang="hu-HU" b="1" i="1" dirty="0" err="1"/>
              <a:t>D</a:t>
            </a:r>
            <a:r>
              <a:rPr lang="hu-HU" i="1" dirty="0" err="1"/>
              <a:t>omains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b="1" dirty="0"/>
              <a:t>I</a:t>
            </a:r>
            <a:r>
              <a:rPr lang="hu-HU" sz="1800" dirty="0"/>
              <a:t>nternet </a:t>
            </a:r>
            <a:r>
              <a:rPr lang="hu-HU" sz="1800" b="1" dirty="0"/>
              <a:t>C</a:t>
            </a:r>
            <a:r>
              <a:rPr lang="hu-HU" sz="1800" dirty="0"/>
              <a:t>orp. </a:t>
            </a:r>
            <a:r>
              <a:rPr lang="hu-HU" sz="1800" b="1" dirty="0" err="1"/>
              <a:t>A</a:t>
            </a:r>
            <a:r>
              <a:rPr lang="hu-HU" sz="1800" dirty="0" err="1"/>
              <a:t>ssigned</a:t>
            </a:r>
            <a:r>
              <a:rPr lang="hu-HU" sz="1800" dirty="0"/>
              <a:t> </a:t>
            </a:r>
            <a:r>
              <a:rPr lang="hu-HU" sz="1800" b="1" dirty="0" err="1"/>
              <a:t>N</a:t>
            </a:r>
            <a:r>
              <a:rPr lang="hu-HU" sz="1800" dirty="0" err="1"/>
              <a:t>ames</a:t>
            </a:r>
            <a:r>
              <a:rPr lang="hu-HU" sz="1800" dirty="0"/>
              <a:t> and </a:t>
            </a:r>
            <a:r>
              <a:rPr lang="hu-HU" sz="1800" b="1" dirty="0" err="1"/>
              <a:t>N</a:t>
            </a:r>
            <a:r>
              <a:rPr lang="hu-HU" sz="1800" dirty="0" err="1"/>
              <a:t>umbers</a:t>
            </a:r>
            <a:r>
              <a:rPr lang="hu-HU" sz="1800" dirty="0"/>
              <a:t> (1998)</a:t>
            </a:r>
          </a:p>
          <a:p>
            <a:r>
              <a:rPr lang="hu-HU" sz="1800" dirty="0"/>
              <a:t>22+ </a:t>
            </a:r>
            <a:r>
              <a:rPr lang="hu-HU" sz="1800" b="1" dirty="0"/>
              <a:t>általános </a:t>
            </a:r>
            <a:r>
              <a:rPr lang="hu-HU" sz="1800" b="1" i="1" dirty="0" err="1"/>
              <a:t>TLDs</a:t>
            </a:r>
            <a:r>
              <a:rPr lang="hu-HU" sz="1800" dirty="0"/>
              <a:t> létezik </a:t>
            </a:r>
          </a:p>
          <a:p>
            <a:pPr lvl="1"/>
            <a:r>
              <a:rPr lang="hu-HU" sz="1800" u="sng" dirty="0"/>
              <a:t>klasszikusok</a:t>
            </a:r>
            <a:r>
              <a:rPr lang="hu-HU" sz="1800" dirty="0"/>
              <a:t>: </a:t>
            </a:r>
            <a:r>
              <a:rPr lang="hu-HU" sz="1800" i="1" dirty="0"/>
              <a:t>.</a:t>
            </a:r>
            <a:r>
              <a:rPr lang="hu-HU" sz="1800" i="1" dirty="0" err="1"/>
              <a:t>com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edu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gov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mil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org</a:t>
            </a:r>
            <a:r>
              <a:rPr lang="hu-HU" sz="1800" dirty="0"/>
              <a:t>, </a:t>
            </a:r>
            <a:r>
              <a:rPr lang="hu-HU" sz="1800" i="1" dirty="0"/>
              <a:t>.net</a:t>
            </a:r>
          </a:p>
          <a:p>
            <a:pPr lvl="1"/>
            <a:r>
              <a:rPr lang="hu-HU" sz="1800" u="sng" dirty="0"/>
              <a:t>később keletkeztek</a:t>
            </a:r>
            <a:r>
              <a:rPr lang="hu-HU" sz="1800" dirty="0"/>
              <a:t>: </a:t>
            </a:r>
            <a:r>
              <a:rPr lang="hu-HU" sz="1800" i="1" dirty="0"/>
              <a:t>.</a:t>
            </a:r>
            <a:r>
              <a:rPr lang="hu-HU" sz="1800" i="1" dirty="0" err="1"/>
              <a:t>aero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museum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xxx</a:t>
            </a:r>
            <a:endParaRPr lang="hu-HU" sz="1800" i="1" dirty="0"/>
          </a:p>
          <a:p>
            <a:r>
              <a:rPr lang="hu-HU" sz="1800" dirty="0"/>
              <a:t>~250 </a:t>
            </a:r>
            <a:r>
              <a:rPr lang="hu-HU" sz="1800" dirty="0" err="1"/>
              <a:t>TLDs</a:t>
            </a:r>
            <a:r>
              <a:rPr lang="hu-HU" sz="1800" dirty="0"/>
              <a:t> a különböző </a:t>
            </a:r>
            <a:r>
              <a:rPr lang="hu-HU" sz="1800" b="1" dirty="0"/>
              <a:t>ország kódok</a:t>
            </a:r>
            <a:r>
              <a:rPr lang="hu-HU" sz="1800" dirty="0"/>
              <a:t>nak</a:t>
            </a:r>
          </a:p>
          <a:p>
            <a:pPr lvl="1"/>
            <a:r>
              <a:rPr lang="hu-HU" sz="1800" dirty="0"/>
              <a:t>Két betű (mint például .au, .hu), 2010-től plusz nemzetközi karakterek (például kínai)</a:t>
            </a:r>
          </a:p>
          <a:p>
            <a:pPr lvl="1"/>
            <a:r>
              <a:rPr lang="hu-HU" sz="1800" dirty="0"/>
              <a:t>Több elüzletisedett, például a .tv (Tuvalu) </a:t>
            </a:r>
          </a:p>
          <a:p>
            <a:pPr lvl="1"/>
            <a:r>
              <a:rPr lang="hu-HU" sz="1800" dirty="0"/>
              <a:t>Példa </a:t>
            </a:r>
            <a:r>
              <a:rPr lang="hu-HU" sz="1800" dirty="0" err="1"/>
              <a:t>domén</a:t>
            </a:r>
            <a:r>
              <a:rPr lang="hu-HU" sz="1800" dirty="0"/>
              <a:t> </a:t>
            </a:r>
            <a:r>
              <a:rPr lang="hu-HU" sz="1800" dirty="0" err="1"/>
              <a:t>hack-ekre</a:t>
            </a:r>
            <a:r>
              <a:rPr lang="hu-HU" sz="1800" dirty="0"/>
              <a:t>: </a:t>
            </a:r>
            <a:r>
              <a:rPr lang="hu-HU" sz="1800" dirty="0" err="1"/>
              <a:t>instagr.am</a:t>
            </a:r>
            <a:r>
              <a:rPr lang="hu-HU" sz="1800" dirty="0"/>
              <a:t> (Örményország), </a:t>
            </a:r>
            <a:r>
              <a:rPr lang="hu-HU" sz="1800" dirty="0" err="1"/>
              <a:t>goo.gl</a:t>
            </a:r>
            <a:r>
              <a:rPr lang="hu-HU" sz="1800" dirty="0"/>
              <a:t> (Grönland)</a:t>
            </a:r>
          </a:p>
        </p:txBody>
      </p:sp>
    </p:spTree>
    <p:extLst>
      <p:ext uri="{BB962C8B-B14F-4D97-AF65-F5344CB8AC3E}">
        <p14:creationId xmlns:p14="http://schemas.microsoft.com/office/powerpoint/2010/main" val="4482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Name Servers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sz="2800" dirty="0"/>
              <a:t>A</a:t>
            </a:r>
            <a:r>
              <a:rPr lang="en-US" sz="2800" dirty="0"/>
              <a:t> Root Zone </a:t>
            </a:r>
            <a:r>
              <a:rPr lang="hu-HU" sz="2800" dirty="0"/>
              <a:t>Fájlért felelős</a:t>
            </a:r>
            <a:endParaRPr lang="en-US" sz="2800" dirty="0"/>
          </a:p>
          <a:p>
            <a:pPr lvl="1"/>
            <a:r>
              <a:rPr lang="hu-HU" sz="2400" dirty="0"/>
              <a:t>Listát vezet a </a:t>
            </a:r>
            <a:r>
              <a:rPr lang="hu-HU" sz="2400" dirty="0" err="1"/>
              <a:t>TLD-kről</a:t>
            </a:r>
            <a:r>
              <a:rPr lang="hu-HU" sz="2400" dirty="0"/>
              <a:t> és arról, hogy ki felügyeli őket.</a:t>
            </a:r>
            <a:endParaRPr lang="en-US" sz="2400" dirty="0"/>
          </a:p>
          <a:p>
            <a:pPr lvl="1"/>
            <a:r>
              <a:rPr lang="en-US" sz="2400" dirty="0"/>
              <a:t>~272KB</a:t>
            </a:r>
            <a:r>
              <a:rPr lang="hu-HU" sz="2400" dirty="0"/>
              <a:t> a fájl mérete</a:t>
            </a:r>
          </a:p>
          <a:p>
            <a:pPr lvl="1"/>
            <a:r>
              <a:rPr lang="hu-HU" sz="2400" dirty="0"/>
              <a:t>Pl. bejegyzése:</a:t>
            </a:r>
            <a:endParaRPr lang="en-US" sz="1900" dirty="0"/>
          </a:p>
          <a:p>
            <a:pPr marL="45720" indent="0">
              <a:buNone/>
            </a:pPr>
            <a:r>
              <a:rPr lang="en-US" sz="1800" dirty="0"/>
              <a:t>com.			172800	IN	NS	a.gtld-servers.net.</a:t>
            </a:r>
          </a:p>
          <a:p>
            <a:pPr marL="45720" indent="0">
              <a:buNone/>
            </a:pPr>
            <a:r>
              <a:rPr lang="en-US" sz="1800" dirty="0"/>
              <a:t>com.			172800	IN	NS	b.gtld-servers.net.</a:t>
            </a:r>
          </a:p>
          <a:p>
            <a:pPr marL="45720" indent="0">
              <a:buNone/>
            </a:pPr>
            <a:r>
              <a:rPr lang="en-US" sz="1800" dirty="0"/>
              <a:t>com.			172800	IN	NS	c.gtld-servers.net.</a:t>
            </a:r>
          </a:p>
          <a:p>
            <a:pPr marL="45720" indent="0">
              <a:buNone/>
            </a:pPr>
            <a:endParaRPr lang="en-US" sz="1700" dirty="0"/>
          </a:p>
          <a:p>
            <a:r>
              <a:rPr lang="hu-HU" sz="2800" dirty="0"/>
              <a:t>Az</a:t>
            </a:r>
            <a:r>
              <a:rPr lang="en-US" sz="2800" dirty="0"/>
              <a:t> ICANN</a:t>
            </a:r>
            <a:r>
              <a:rPr lang="hu-HU" sz="2800" dirty="0"/>
              <a:t> adminisztrálja</a:t>
            </a:r>
            <a:endParaRPr lang="en-US" sz="2800" dirty="0"/>
          </a:p>
          <a:p>
            <a:pPr lvl="1"/>
            <a:r>
              <a:rPr lang="en-US" sz="2400" dirty="0"/>
              <a:t>13 root s</a:t>
            </a:r>
            <a:r>
              <a:rPr lang="hu-HU" sz="2400" dirty="0"/>
              <a:t>z</a:t>
            </a:r>
            <a:r>
              <a:rPr lang="en-US" sz="2400" dirty="0" err="1"/>
              <a:t>erver</a:t>
            </a:r>
            <a:r>
              <a:rPr lang="en-US" sz="2400" dirty="0"/>
              <a:t>, </a:t>
            </a:r>
            <a:r>
              <a:rPr lang="hu-HU" sz="2400" dirty="0"/>
              <a:t>címkék: </a:t>
            </a:r>
            <a:r>
              <a:rPr lang="en-US" sz="2400" dirty="0"/>
              <a:t>A</a:t>
            </a:r>
            <a:r>
              <a:rPr lang="en-US" sz="2400" dirty="0">
                <a:sym typeface="Wingdings" pitchFamily="2" charset="2"/>
              </a:rPr>
              <a:t>M</a:t>
            </a:r>
            <a:endParaRPr lang="hu-HU" sz="2400" dirty="0">
              <a:sym typeface="Wingdings" pitchFamily="2" charset="2"/>
            </a:endParaRPr>
          </a:p>
          <a:p>
            <a:pPr lvl="1"/>
            <a:r>
              <a:rPr lang="hu-HU" sz="2000" dirty="0"/>
              <a:t>Pl.: </a:t>
            </a:r>
            <a:r>
              <a:rPr lang="hu-HU" sz="2000" dirty="0" err="1"/>
              <a:t>i.root-servers.net</a:t>
            </a:r>
            <a:endParaRPr lang="en-US" sz="2400" dirty="0">
              <a:sym typeface="Wingdings" pitchFamily="2" charset="2"/>
            </a:endParaRPr>
          </a:p>
          <a:p>
            <a:pPr lvl="1"/>
            <a:r>
              <a:rPr lang="en-US" sz="2400" dirty="0"/>
              <a:t>6 </a:t>
            </a:r>
            <a:r>
              <a:rPr lang="hu-HU" sz="2400" dirty="0"/>
              <a:t>db ezek közül „</a:t>
            </a:r>
            <a:r>
              <a:rPr lang="hu-HU" sz="2400" dirty="0" err="1"/>
              <a:t>anycastolt</a:t>
            </a:r>
            <a:r>
              <a:rPr lang="hu-HU" sz="2400" dirty="0"/>
              <a:t>”</a:t>
            </a:r>
            <a:r>
              <a:rPr lang="en-US" sz="2400" dirty="0"/>
              <a:t>, </a:t>
            </a:r>
            <a:r>
              <a:rPr lang="hu-HU" sz="2400" dirty="0"/>
              <a:t>azaz globálisan számos replika létezik</a:t>
            </a:r>
            <a:endParaRPr lang="en-US" sz="2400" dirty="0"/>
          </a:p>
          <a:p>
            <a:r>
              <a:rPr lang="hu-HU" sz="2800" dirty="0"/>
              <a:t>Ha név nem feloldható (lokálisan), akkor hozzájuk kell fordulni</a:t>
            </a:r>
            <a:endParaRPr lang="en-US" sz="2800" dirty="0"/>
          </a:p>
          <a:p>
            <a:pPr lvl="1"/>
            <a:r>
              <a:rPr lang="hu-HU" sz="2400" dirty="0"/>
              <a:t>A gyakorlatban a legtöbb rendszer lokálisan tárolja ezt az információt (cache)</a:t>
            </a:r>
            <a:endParaRPr lang="en-US" sz="2400" dirty="0"/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43491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the Roots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2050" name="Picture 2" descr="D:\Classes\CS 4700\assets\Root-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5346"/>
            <a:ext cx="9144000" cy="391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427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1981200" y="1915892"/>
            <a:ext cx="4821466" cy="21111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Northeastern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Lokális névszerverek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7084" y="4103240"/>
            <a:ext cx="8991600" cy="2754763"/>
          </a:xfrm>
        </p:spPr>
        <p:txBody>
          <a:bodyPr>
            <a:normAutofit/>
          </a:bodyPr>
          <a:lstStyle/>
          <a:p>
            <a:r>
              <a:rPr lang="hu-HU" dirty="0"/>
              <a:t>Minden </a:t>
            </a:r>
            <a:r>
              <a:rPr lang="en-US" dirty="0"/>
              <a:t>ISP/c</a:t>
            </a:r>
            <a:r>
              <a:rPr lang="hu-HU" dirty="0"/>
              <a:t>ég rendelkezik egy lokális</a:t>
            </a:r>
            <a:r>
              <a:rPr lang="en-US" dirty="0"/>
              <a:t>, default </a:t>
            </a:r>
            <a:r>
              <a:rPr lang="hu-HU" dirty="0"/>
              <a:t>névszerverrel</a:t>
            </a:r>
            <a:endParaRPr lang="en-US" dirty="0"/>
          </a:p>
          <a:p>
            <a:r>
              <a:rPr lang="hu-HU" dirty="0"/>
              <a:t>Gyakran a </a:t>
            </a:r>
            <a:r>
              <a:rPr lang="en-US" dirty="0"/>
              <a:t>DHCP</a:t>
            </a:r>
            <a:r>
              <a:rPr lang="hu-HU" dirty="0"/>
              <a:t> konfigurálja fel</a:t>
            </a:r>
            <a:endParaRPr lang="en-US" dirty="0"/>
          </a:p>
          <a:p>
            <a:r>
              <a:rPr lang="hu-HU" dirty="0"/>
              <a:t>A DNS lekérdezések a lokális névszervernél kezdődnek</a:t>
            </a:r>
            <a:endParaRPr lang="en-US" dirty="0"/>
          </a:p>
          <a:p>
            <a:r>
              <a:rPr lang="hu-HU" dirty="0"/>
              <a:t>Gyakran cache-be teszik a lekérdezés eredményét</a:t>
            </a:r>
            <a:endParaRPr lang="en-US" dirty="0"/>
          </a:p>
        </p:txBody>
      </p:sp>
      <p:pic>
        <p:nvPicPr>
          <p:cNvPr id="102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97" y="1915892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36" y="2405976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97" y="3200179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642" y="227512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p Arrow 9"/>
          <p:cNvSpPr/>
          <p:nvPr/>
        </p:nvSpPr>
        <p:spPr>
          <a:xfrm rot="4760621">
            <a:off x="4105371" y="2588360"/>
            <a:ext cx="553978" cy="1861157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3959448" y="1067101"/>
            <a:ext cx="2410731" cy="1005472"/>
            <a:chOff x="1219200" y="4876799"/>
            <a:chExt cx="5181605" cy="1384995"/>
          </a:xfrm>
        </p:grpSpPr>
        <p:sp>
          <p:nvSpPr>
            <p:cNvPr id="12" name="Rectangular Callout 1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25142"/>
                <a:gd name="adj2" fmla="val 15956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google.com?</a:t>
              </a:r>
            </a:p>
          </p:txBody>
        </p:sp>
      </p:grpSp>
      <p:sp>
        <p:nvSpPr>
          <p:cNvPr id="14" name="Up Arrow 13"/>
          <p:cNvSpPr/>
          <p:nvPr/>
        </p:nvSpPr>
        <p:spPr>
          <a:xfrm rot="5400000">
            <a:off x="7205450" y="2087271"/>
            <a:ext cx="553978" cy="1594902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Authoratív</a:t>
            </a:r>
            <a:r>
              <a:rPr lang="en-US" dirty="0"/>
              <a:t> N</a:t>
            </a:r>
            <a:r>
              <a:rPr lang="hu-HU" dirty="0"/>
              <a:t>évszerverek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900058"/>
            <a:ext cx="8839200" cy="859971"/>
          </a:xfrm>
        </p:spPr>
        <p:txBody>
          <a:bodyPr>
            <a:normAutofit/>
          </a:bodyPr>
          <a:lstStyle/>
          <a:p>
            <a:r>
              <a:rPr lang="hu-HU" dirty="0"/>
              <a:t>név</a:t>
            </a:r>
            <a:r>
              <a:rPr lang="en-US" dirty="0">
                <a:sym typeface="Wingdings" pitchFamily="2" charset="2"/>
              </a:rPr>
              <a:t>IP </a:t>
            </a:r>
            <a:r>
              <a:rPr lang="hu-HU" dirty="0">
                <a:sym typeface="Wingdings" pitchFamily="2" charset="2"/>
              </a:rPr>
              <a:t>leképezéseket tárolja egy adott </a:t>
            </a:r>
            <a:r>
              <a:rPr lang="hu-HU" dirty="0" err="1">
                <a:sym typeface="Wingdings" pitchFamily="2" charset="2"/>
              </a:rPr>
              <a:t>hoszthoz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5717031" y="2703386"/>
            <a:ext cx="3119218" cy="21111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Northeastern</a:t>
            </a:r>
          </a:p>
        </p:txBody>
      </p:sp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88" y="2436950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23" y="3073420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 flipH="1">
            <a:off x="252162" y="1839990"/>
            <a:ext cx="2632552" cy="1005472"/>
            <a:chOff x="1219200" y="4876799"/>
            <a:chExt cx="5181605" cy="1384995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3826"/>
                <a:gd name="adj2" fmla="val 8594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l van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www.neu.edu?</a:t>
              </a:r>
            </a:p>
          </p:txBody>
        </p:sp>
      </p:grpSp>
      <p:sp>
        <p:nvSpPr>
          <p:cNvPr id="11" name="Up Arrow 10"/>
          <p:cNvSpPr/>
          <p:nvPr/>
        </p:nvSpPr>
        <p:spPr>
          <a:xfrm rot="5400000">
            <a:off x="633825" y="3059985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28" y="3062867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21" y="3073420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/>
          <p:cNvSpPr/>
          <p:nvPr/>
        </p:nvSpPr>
        <p:spPr>
          <a:xfrm rot="5400000">
            <a:off x="2504675" y="3070539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5400000">
            <a:off x="4370348" y="3059985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58889" y="398952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Root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4399" y="39895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edu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38812" y="39895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neu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991801" y="1975285"/>
            <a:ext cx="203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www.neu.edu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019800" y="2850381"/>
            <a:ext cx="1894114" cy="63159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Up Arrow Callout 25"/>
          <p:cNvSpPr/>
          <p:nvPr/>
        </p:nvSpPr>
        <p:spPr>
          <a:xfrm>
            <a:off x="4680853" y="4440305"/>
            <a:ext cx="1905000" cy="12964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</a:t>
            </a:r>
            <a:r>
              <a:rPr lang="en-US" sz="2400" dirty="0"/>
              <a:t> ‘neu.edu’</a:t>
            </a:r>
            <a:r>
              <a:rPr lang="hu-HU" sz="2400" dirty="0"/>
              <a:t> felügyelője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 flipH="1">
            <a:off x="3419905" y="1611390"/>
            <a:ext cx="2632552" cy="1005472"/>
            <a:chOff x="1219200" y="4876799"/>
            <a:chExt cx="5181605" cy="1384995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32748"/>
                <a:gd name="adj2" fmla="val 9352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www.neu.edu = 155.33.17.68</a:t>
              </a:r>
            </a:p>
          </p:txBody>
        </p:sp>
      </p:grpSp>
      <p:sp>
        <p:nvSpPr>
          <p:cNvPr id="25" name="Up Arrow Callout 24"/>
          <p:cNvSpPr/>
          <p:nvPr/>
        </p:nvSpPr>
        <p:spPr>
          <a:xfrm>
            <a:off x="2781664" y="4440305"/>
            <a:ext cx="1682377" cy="12964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Az</a:t>
            </a:r>
            <a:r>
              <a:rPr lang="en-US" sz="2400" dirty="0"/>
              <a:t> ‘</a:t>
            </a:r>
            <a:r>
              <a:rPr lang="en-US" sz="2400" dirty="0" err="1"/>
              <a:t>edu</a:t>
            </a:r>
            <a:r>
              <a:rPr lang="en-US" sz="2400" dirty="0"/>
              <a:t>’</a:t>
            </a:r>
            <a:r>
              <a:rPr lang="hu-HU" sz="2400" dirty="0"/>
              <a:t> felügyelője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509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26" grpId="0" animBg="1"/>
      <p:bldP spid="2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 </a:t>
            </a:r>
            <a:r>
              <a:rPr lang="hu-HU" dirty="0" err="1"/>
              <a:t>doménnév</a:t>
            </a:r>
            <a:r>
              <a:rPr lang="hu-HU" dirty="0"/>
              <a:t> feloldás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7970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Minden </a:t>
            </a:r>
            <a:r>
              <a:rPr lang="hu-HU" dirty="0" err="1"/>
              <a:t>hoszt</a:t>
            </a:r>
            <a:r>
              <a:rPr lang="hu-HU" dirty="0"/>
              <a:t> ismer egy lokális DNS szervert</a:t>
            </a:r>
            <a:endParaRPr lang="en-US" dirty="0"/>
          </a:p>
          <a:p>
            <a:pPr lvl="1"/>
            <a:r>
              <a:rPr lang="hu-HU" dirty="0"/>
              <a:t>Minden kérést ennek küld</a:t>
            </a:r>
            <a:endParaRPr lang="en-US" dirty="0"/>
          </a:p>
          <a:p>
            <a:r>
              <a:rPr lang="hu-HU" dirty="0"/>
              <a:t>Ha a lokális DNS szerver tud válaszolni, akkor kész…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 lokális szerver a felügyelő szerver az adott névhez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 lokális szerver cache-ében van rekord a keresett névhez</a:t>
            </a:r>
            <a:endParaRPr lang="en-US" dirty="0"/>
          </a:p>
          <a:p>
            <a:r>
              <a:rPr lang="hu-HU" dirty="0"/>
              <a:t>Különben menjünk végig a teljes hierarchián felülről lefelé egészen a keresett név felügyeleti szerveréig</a:t>
            </a:r>
            <a:endParaRPr lang="en-US" dirty="0"/>
          </a:p>
          <a:p>
            <a:pPr lvl="1"/>
            <a:r>
              <a:rPr lang="hu-HU" dirty="0"/>
              <a:t>Minden lokális</a:t>
            </a:r>
            <a:r>
              <a:rPr lang="en-US" dirty="0"/>
              <a:t> DNS </a:t>
            </a:r>
            <a:r>
              <a:rPr lang="hu-HU" dirty="0"/>
              <a:t>szerver ismeri a </a:t>
            </a:r>
            <a:r>
              <a:rPr lang="hu-HU" dirty="0" err="1"/>
              <a:t>root</a:t>
            </a:r>
            <a:r>
              <a:rPr lang="hu-HU" dirty="0"/>
              <a:t> szervereket</a:t>
            </a:r>
            <a:endParaRPr lang="en-US" dirty="0"/>
          </a:p>
          <a:p>
            <a:pPr lvl="1"/>
            <a:r>
              <a:rPr lang="hu-HU" dirty="0"/>
              <a:t>Cache tartalma alapján bizonyos lépések átugrása, ha lehet</a:t>
            </a:r>
            <a:endParaRPr lang="en-US" dirty="0"/>
          </a:p>
          <a:p>
            <a:pPr lvl="2"/>
            <a:r>
              <a:rPr lang="hu-HU" dirty="0"/>
              <a:t>Pl. ha  a </a:t>
            </a:r>
            <a:r>
              <a:rPr lang="hu-HU" dirty="0" err="1"/>
              <a:t>root</a:t>
            </a:r>
            <a:r>
              <a:rPr lang="hu-HU" dirty="0"/>
              <a:t> fájl tárolva van a cache-ben, akkor egyből ugorhatunk az „.</a:t>
            </a:r>
            <a:r>
              <a:rPr lang="hu-HU" dirty="0" err="1"/>
              <a:t>edu</a:t>
            </a:r>
            <a:r>
              <a:rPr lang="hu-HU" dirty="0"/>
              <a:t>” szerverére.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86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Advertised Window</a:t>
            </a:r>
            <a:br>
              <a:rPr lang="hu-HU" dirty="0"/>
            </a:br>
            <a:r>
              <a:rPr lang="hu-HU" dirty="0"/>
              <a:t>	Meghirdetett ablak, újragondolva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Megoldja-e a torlódás problémáját a TCP esetén a meghirdetett ablak használata?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hu-HU" dirty="0">
                <a:solidFill>
                  <a:schemeClr val="accent2"/>
                </a:solidFill>
              </a:rPr>
              <a:t>EM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/>
              <a:t>Ez az ablak csak a fogadót védi a túlterheléstől</a:t>
            </a:r>
            <a:endParaRPr lang="en-US" dirty="0"/>
          </a:p>
          <a:p>
            <a:r>
              <a:rPr lang="hu-HU" dirty="0"/>
              <a:t>Egy kellően gyors fogadó </a:t>
            </a:r>
            <a:r>
              <a:rPr lang="hu-HU" dirty="0" err="1"/>
              <a:t>kimaxolhatja</a:t>
            </a:r>
            <a:r>
              <a:rPr lang="hu-HU" dirty="0"/>
              <a:t> ezt az ablakot</a:t>
            </a:r>
            <a:endParaRPr lang="en-US" dirty="0"/>
          </a:p>
          <a:p>
            <a:pPr lvl="1"/>
            <a:r>
              <a:rPr lang="hu-HU" dirty="0"/>
              <a:t>Mi van, ha a hálózat lassabb, mint a fogadó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Mi van, ha vannak konkurens folyamok is</a:t>
            </a:r>
            <a:r>
              <a:rPr lang="en-US" dirty="0"/>
              <a:t>?</a:t>
            </a:r>
          </a:p>
          <a:p>
            <a:r>
              <a:rPr lang="hu-HU" dirty="0"/>
              <a:t>Következmények</a:t>
            </a:r>
            <a:endParaRPr lang="en-US" dirty="0"/>
          </a:p>
          <a:p>
            <a:pPr lvl="1"/>
            <a:r>
              <a:rPr lang="hu-HU" dirty="0"/>
              <a:t>Az ablak méret határozza meg a küldési rátát</a:t>
            </a:r>
            <a:endParaRPr lang="en-US" dirty="0"/>
          </a:p>
          <a:p>
            <a:pPr lvl="1"/>
            <a:r>
              <a:rPr lang="hu-HU" dirty="0"/>
              <a:t>Az ablaknak állíthatónak kell lennie, hogy elkerüljük a torlódás miatti teljes összeomlást…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2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Lekérdezések</a:t>
            </a:r>
            <a:r>
              <a:rPr lang="hu-HU" b="1" dirty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A lekérdezésnek két fajtája van:</a:t>
            </a:r>
          </a:p>
          <a:p>
            <a:pPr lvl="1"/>
            <a:r>
              <a:rPr lang="hu-HU" sz="1800" i="1" dirty="0"/>
              <a:t>Rekurzív lekérdezés</a:t>
            </a:r>
            <a:r>
              <a:rPr lang="hu-HU" sz="1800" dirty="0"/>
              <a:t> – Ha a névszerver végzi el a névfeloldást, és  tér vissza a válasszal.</a:t>
            </a:r>
          </a:p>
          <a:p>
            <a:pPr lvl="1"/>
            <a:r>
              <a:rPr lang="hu-HU" sz="1800" i="1" dirty="0"/>
              <a:t>Iteratív lekérdezés</a:t>
            </a:r>
            <a:r>
              <a:rPr lang="hu-HU" sz="1800" dirty="0"/>
              <a:t> – Ha a névszerver adja vissza a választ vagy legalább azt, hogy kitől kapható meg a következő válasz.</a:t>
            </a:r>
          </a:p>
          <a:p>
            <a:r>
              <a:rPr lang="hu-HU" sz="1800" dirty="0"/>
              <a:t>Melyik a jobb?</a:t>
            </a:r>
          </a:p>
          <a:p>
            <a:pPr lvl="1"/>
            <a:r>
              <a:rPr lang="hu-HU" sz="1800" i="1" dirty="0"/>
              <a:t>Rekurzív jellemzői</a:t>
            </a:r>
          </a:p>
          <a:p>
            <a:pPr lvl="2"/>
            <a:r>
              <a:rPr lang="hu-HU" sz="1800" dirty="0"/>
              <a:t>Lehetővé teszi a szervernek a kliens terhelés kihelyezését a kezelhetőségért.</a:t>
            </a:r>
          </a:p>
          <a:p>
            <a:pPr lvl="2"/>
            <a:r>
              <a:rPr lang="hu-HU" sz="1800" dirty="0"/>
              <a:t>Lehetővé teszi a szervernek, hogy a kliensek egy csoportja felett végezzen </a:t>
            </a:r>
            <a:r>
              <a:rPr lang="hu-HU" sz="1800" i="1" dirty="0" err="1"/>
              <a:t>cache</a:t>
            </a:r>
            <a:r>
              <a:rPr lang="hu-HU" sz="1800" dirty="0" err="1"/>
              <a:t>lést</a:t>
            </a:r>
            <a:r>
              <a:rPr lang="hu-HU" sz="1800" dirty="0"/>
              <a:t>, a jobb teljesítményért.</a:t>
            </a:r>
          </a:p>
          <a:p>
            <a:pPr lvl="1"/>
            <a:r>
              <a:rPr lang="hu-HU" sz="1800" i="1" dirty="0"/>
              <a:t>Iteratív jellemzői</a:t>
            </a:r>
          </a:p>
          <a:p>
            <a:pPr lvl="2"/>
            <a:r>
              <a:rPr lang="hu-HU" sz="1800" dirty="0"/>
              <a:t>Válasz után nem kell semmit tenni a kéréssel a névszervernek.</a:t>
            </a:r>
          </a:p>
          <a:p>
            <a:pPr lvl="2"/>
            <a:r>
              <a:rPr lang="hu-HU" sz="1800" dirty="0"/>
              <a:t>Könnyű magas terhelésű szervert építeni.</a:t>
            </a: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2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Rekurzív</a:t>
            </a:r>
            <a:r>
              <a:rPr lang="en-US" dirty="0"/>
              <a:t> DNS </a:t>
            </a:r>
            <a:r>
              <a:rPr lang="hu-HU" dirty="0"/>
              <a:t>lekérdezés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2542492"/>
            <a:ext cx="4354286" cy="3842657"/>
          </a:xfrm>
        </p:spPr>
        <p:txBody>
          <a:bodyPr>
            <a:normAutofit/>
          </a:bodyPr>
          <a:lstStyle/>
          <a:p>
            <a:r>
              <a:rPr lang="hu-HU" sz="2400" dirty="0"/>
              <a:t>A lokális szerver terhet rak a kérdezett névszerverre (pl. </a:t>
            </a:r>
            <a:r>
              <a:rPr lang="hu-HU" sz="2400" dirty="0" err="1"/>
              <a:t>root</a:t>
            </a:r>
            <a:r>
              <a:rPr lang="hu-HU" sz="2400" dirty="0"/>
              <a:t>)</a:t>
            </a:r>
            <a:endParaRPr lang="en-US" sz="2400" dirty="0"/>
          </a:p>
          <a:p>
            <a:r>
              <a:rPr lang="hu-HU" sz="2400" dirty="0"/>
              <a:t>Honnan tudja a kérdezett, hogy kinek továbbítsa a választ</a:t>
            </a:r>
            <a:r>
              <a:rPr lang="en-US" sz="2400" dirty="0"/>
              <a:t>?</a:t>
            </a:r>
          </a:p>
          <a:p>
            <a:pPr lvl="1"/>
            <a:r>
              <a:rPr lang="en-US" sz="2100" dirty="0"/>
              <a:t>Random ID</a:t>
            </a:r>
            <a:r>
              <a:rPr lang="hu-HU" sz="2100" dirty="0"/>
              <a:t> a DNS lekérdezésben</a:t>
            </a:r>
            <a:endParaRPr lang="en-US" sz="2100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90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p Arrow 6"/>
          <p:cNvSpPr/>
          <p:nvPr/>
        </p:nvSpPr>
        <p:spPr>
          <a:xfrm rot="10800000"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85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89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60" y="57896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2" y="514171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1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72337" y="64398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88194" y="576220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25351" y="4039403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ns1.google.com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60298" y="1454670"/>
            <a:ext cx="2124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69389" y="4072511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8037981" y="2656113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rot="8796339">
            <a:off x="5362201" y="4418209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3753653">
            <a:off x="7000294" y="5513438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7802989" y="4419411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 rot="10800000">
            <a:off x="7802989" y="4419410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14400000">
            <a:off x="6976309" y="555008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 rot="19800000">
            <a:off x="5331388" y="4384863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5714999" y="1948365"/>
            <a:ext cx="1919635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flipH="1">
            <a:off x="424543" y="1737729"/>
            <a:ext cx="4142748" cy="543571"/>
            <a:chOff x="1219200" y="4876799"/>
            <a:chExt cx="5181605" cy="1384995"/>
          </a:xfrm>
        </p:grpSpPr>
        <p:sp>
          <p:nvSpPr>
            <p:cNvPr id="30" name="Rectangular Callout 29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61220"/>
                <a:gd name="adj2" fmla="val -28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19203" y="5015484"/>
              <a:ext cx="5181602" cy="1176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www.google.com?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2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Iteratív </a:t>
            </a:r>
            <a:r>
              <a:rPr lang="en-US" dirty="0"/>
              <a:t>DNS </a:t>
            </a:r>
            <a:r>
              <a:rPr lang="hu-HU" dirty="0"/>
              <a:t>lekérdezés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882" y="2786745"/>
            <a:ext cx="4556407" cy="4049487"/>
          </a:xfrm>
        </p:spPr>
        <p:txBody>
          <a:bodyPr>
            <a:normAutofit/>
          </a:bodyPr>
          <a:lstStyle/>
          <a:p>
            <a:r>
              <a:rPr lang="hu-HU" dirty="0"/>
              <a:t>A szerver mindig a következő kérdezendő névszerver adataival tér vissza</a:t>
            </a:r>
            <a:endParaRPr lang="en-US" dirty="0"/>
          </a:p>
          <a:p>
            <a:pPr lvl="1"/>
            <a:r>
              <a:rPr lang="en-US" dirty="0"/>
              <a:t>“I don’t know this name, but this other server might”</a:t>
            </a:r>
          </a:p>
          <a:p>
            <a:r>
              <a:rPr lang="hu-HU" b="1" dirty="0"/>
              <a:t>Napjainkban iteratív módon működik a DNS!!!</a:t>
            </a:r>
            <a:endParaRPr lang="en-US" b="1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90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p Arrow 5"/>
          <p:cNvSpPr/>
          <p:nvPr/>
        </p:nvSpPr>
        <p:spPr>
          <a:xfrm rot="10800000"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85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89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60" y="57896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2" y="514171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1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72337" y="64398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8194" y="576220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25351" y="4039403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ns1.google.com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0298" y="1454670"/>
            <a:ext cx="2124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69389" y="4072511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037981" y="2656113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 rot="8796339">
            <a:off x="5362201" y="4418209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7700886">
            <a:off x="6430415" y="3477084"/>
            <a:ext cx="553978" cy="230919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6380931" y="2870058"/>
            <a:ext cx="553978" cy="17935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6200000">
            <a:off x="6361841" y="2866605"/>
            <a:ext cx="553978" cy="180043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18457775">
            <a:off x="6371435" y="3464446"/>
            <a:ext cx="553978" cy="2326468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9800000">
            <a:off x="5329194" y="4338262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5004078" y="2656114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>
            <a:off x="5714999" y="1948365"/>
            <a:ext cx="1919635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flipH="1">
            <a:off x="424543" y="1737729"/>
            <a:ext cx="4142748" cy="543571"/>
            <a:chOff x="1219200" y="4876799"/>
            <a:chExt cx="5181605" cy="1384995"/>
          </a:xfrm>
        </p:grpSpPr>
        <p:sp>
          <p:nvSpPr>
            <p:cNvPr id="27" name="Rectangular Callout 26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61220"/>
                <a:gd name="adj2" fmla="val -28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19203" y="5015484"/>
              <a:ext cx="5181602" cy="1176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www.google.com?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96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/>
              <a:t>bejegyzés elterjedése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1992086"/>
          </a:xfrm>
        </p:spPr>
        <p:txBody>
          <a:bodyPr>
            <a:normAutofit/>
          </a:bodyPr>
          <a:lstStyle/>
          <a:p>
            <a:r>
              <a:rPr lang="hu-HU" dirty="0"/>
              <a:t>Van-e a teremben olyan, aki vásárolt már </a:t>
            </a:r>
            <a:r>
              <a:rPr lang="hu-HU" dirty="0" err="1"/>
              <a:t>domén</a:t>
            </a:r>
            <a:r>
              <a:rPr lang="hu-HU" dirty="0"/>
              <a:t> nevet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Észrevettétek-e, hogy kb. </a:t>
            </a:r>
            <a:r>
              <a:rPr lang="en-US" dirty="0"/>
              <a:t>72 </a:t>
            </a:r>
            <a:r>
              <a:rPr lang="hu-HU" dirty="0"/>
              <a:t>óra kell ahhoz, hogy elérhető legyen a bejegyzés után?</a:t>
            </a:r>
            <a:endParaRPr lang="en-US" dirty="0"/>
          </a:p>
          <a:p>
            <a:pPr lvl="1"/>
            <a:r>
              <a:rPr lang="hu-HU" dirty="0"/>
              <a:t>Ez a késés a</a:t>
            </a:r>
            <a:r>
              <a:rPr lang="en-US" dirty="0"/>
              <a:t> DNS </a:t>
            </a:r>
            <a:r>
              <a:rPr lang="en-US" dirty="0" err="1"/>
              <a:t>Propa</a:t>
            </a:r>
            <a:r>
              <a:rPr lang="hu-HU" dirty="0" err="1"/>
              <a:t>gáció</a:t>
            </a:r>
            <a:r>
              <a:rPr lang="hu-HU" dirty="0"/>
              <a:t>/DNS bejegyzés elterjedése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3" y="3934350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55" y="3939070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59" y="44242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037" y="39343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30" y="39343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13" y="44242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01514" y="45845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75862" y="455484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8963" y="5043649"/>
            <a:ext cx="204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ns.godaddy.com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1400" y="3555051"/>
            <a:ext cx="273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www.my-new-site.com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659" y="5076757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695795" y="4424220"/>
            <a:ext cx="679260" cy="3048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 Arrow 22"/>
          <p:cNvSpPr/>
          <p:nvPr/>
        </p:nvSpPr>
        <p:spPr>
          <a:xfrm rot="17569223" flipV="1">
            <a:off x="929094" y="4287573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17569223" flipV="1">
            <a:off x="5275254" y="4257839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14655993" flipV="1">
            <a:off x="2359912" y="4249866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 rot="16200000" flipV="1">
            <a:off x="3843832" y="3972877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3"/>
          <p:cNvSpPr txBox="1">
            <a:spLocks/>
          </p:cNvSpPr>
          <p:nvPr/>
        </p:nvSpPr>
        <p:spPr>
          <a:xfrm>
            <a:off x="152396" y="5638788"/>
            <a:ext cx="8991600" cy="6423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Miért nem sikerül ez egy új</a:t>
            </a:r>
            <a:r>
              <a:rPr lang="en-US" dirty="0"/>
              <a:t> DNS n</a:t>
            </a:r>
            <a:r>
              <a:rPr lang="hu-HU" dirty="0"/>
              <a:t>év esetén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0440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  <p:bldP spid="27" grpId="0" animBg="1"/>
      <p:bldP spid="28" grpId="0" animBg="1"/>
      <p:bldP spid="29" grpId="0" animBg="1"/>
      <p:bldP spid="3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</a:t>
            </a:r>
            <a:r>
              <a:rPr lang="hu-HU" dirty="0" err="1"/>
              <a:t>elés</a:t>
            </a:r>
            <a:r>
              <a:rPr lang="hu-HU" dirty="0"/>
              <a:t> VS frissesség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28147"/>
          </a:xfrm>
        </p:spPr>
        <p:txBody>
          <a:bodyPr/>
          <a:lstStyle/>
          <a:p>
            <a:r>
              <a:rPr lang="en-US" dirty="0"/>
              <a:t>DNS</a:t>
            </a:r>
            <a:r>
              <a:rPr lang="hu-HU" dirty="0"/>
              <a:t> elterjedés késését a cache okozza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01" y="3421645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51" y="345710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34551" y="4109637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sp>
        <p:nvSpPr>
          <p:cNvPr id="8" name="Up Arrow 7"/>
          <p:cNvSpPr/>
          <p:nvPr/>
        </p:nvSpPr>
        <p:spPr>
          <a:xfrm rot="16200000" flipV="1">
            <a:off x="2215307" y="2483867"/>
            <a:ext cx="553978" cy="25004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flipH="1">
            <a:off x="5170714" y="2228348"/>
            <a:ext cx="3755571" cy="1597911"/>
            <a:chOff x="1219200" y="4876799"/>
            <a:chExt cx="5181605" cy="1389740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64908"/>
                <a:gd name="adj2" fmla="val 46017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3" y="4901369"/>
              <a:ext cx="5181602" cy="1365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Cached Root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Cached .com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Cached 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.net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hu-HU" sz="2400" kern="0" dirty="0">
                  <a:solidFill>
                    <a:sysClr val="window" lastClr="FFFFFF"/>
                  </a:solidFill>
                </a:rPr>
                <a:t>..</a:t>
              </a:r>
              <a:r>
                <a:rPr lang="en-US" sz="2400" kern="0" dirty="0">
                  <a:solidFill>
                    <a:sysClr val="window" lastClr="FFFFFF"/>
                  </a:solidFill>
                </a:rPr>
                <a:t>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2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53" y="566378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206" y="4113895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15" y="43204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87" y="5745019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02683" y="4764124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86647" y="494091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35437" y="6364448"/>
            <a:ext cx="204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ns.godaddy.com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9998" y="6297348"/>
            <a:ext cx="273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www.my-new-site.com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584371" y="6007782"/>
            <a:ext cx="1719943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 flipH="1">
            <a:off x="170972" y="2256597"/>
            <a:ext cx="3557021" cy="847566"/>
            <a:chOff x="1219200" y="4876799"/>
            <a:chExt cx="5181605" cy="1435489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0" y="4876799"/>
              <a:ext cx="5181604" cy="1384994"/>
            </a:xfrm>
            <a:prstGeom prst="wedgeRectCallout">
              <a:avLst>
                <a:gd name="adj1" fmla="val 34875"/>
                <a:gd name="adj2" fmla="val 956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3" y="4904861"/>
              <a:ext cx="5181602" cy="1407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www.my-new-site.com?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793178" y="2273166"/>
            <a:ext cx="2180345" cy="847566"/>
            <a:chOff x="1219200" y="4876799"/>
            <a:chExt cx="5181605" cy="1435489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0" y="4876799"/>
              <a:ext cx="5181605" cy="1384994"/>
            </a:xfrm>
            <a:prstGeom prst="wedgeRectCallout">
              <a:avLst>
                <a:gd name="adj1" fmla="val -18546"/>
                <a:gd name="adj2" fmla="val 996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2" y="4904861"/>
              <a:ext cx="5181603" cy="1407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400" kern="0" dirty="0">
                  <a:solidFill>
                    <a:sysClr val="window" lastClr="FFFFFF"/>
                  </a:solidFill>
                </a:rPr>
                <a:t>A név nem létezik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Up Arrow 28"/>
          <p:cNvSpPr/>
          <p:nvPr/>
        </p:nvSpPr>
        <p:spPr>
          <a:xfrm rot="5400000" flipV="1">
            <a:off x="2265078" y="2484154"/>
            <a:ext cx="553978" cy="25004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152396" y="4855110"/>
            <a:ext cx="4332518" cy="1009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 zóna fájlok 1-72 </a:t>
            </a:r>
            <a:r>
              <a:rPr lang="hu-HU" dirty="0" err="1"/>
              <a:t>órig</a:t>
            </a:r>
            <a:r>
              <a:rPr lang="hu-HU" dirty="0"/>
              <a:t> élnek a cache-ben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9" grpId="0" animBg="1"/>
      <p:bldP spid="3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DNS </a:t>
            </a:r>
            <a:r>
              <a:rPr lang="hu-HU" dirty="0"/>
              <a:t>Erőforrás rekordok 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Resource</a:t>
            </a:r>
            <a:r>
              <a:rPr lang="hu-HU" dirty="0"/>
              <a:t> Records)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DNS </a:t>
            </a:r>
            <a:r>
              <a:rPr lang="hu-HU" dirty="0"/>
              <a:t>lekérdezéseknek két mezőjük van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</a:t>
            </a:r>
            <a:r>
              <a:rPr lang="hu-HU" dirty="0"/>
              <a:t>és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</a:p>
          <a:p>
            <a:r>
              <a:rPr lang="hu-HU" dirty="0"/>
              <a:t>Az erőforrás rekord válasz egy DNS lekérdezésre</a:t>
            </a:r>
            <a:endParaRPr lang="en-US" dirty="0"/>
          </a:p>
          <a:p>
            <a:pPr lvl="1"/>
            <a:r>
              <a:rPr lang="hu-HU" dirty="0"/>
              <a:t>Négy mezőből áll</a:t>
            </a:r>
            <a:r>
              <a:rPr lang="en-US" dirty="0"/>
              <a:t>: (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en-US" dirty="0"/>
              <a:t>, TTL)</a:t>
            </a:r>
          </a:p>
          <a:p>
            <a:pPr lvl="1"/>
            <a:r>
              <a:rPr lang="hu-HU" dirty="0"/>
              <a:t>Egy lekérdezésre adott válaszban több rekord is </a:t>
            </a:r>
            <a:r>
              <a:rPr lang="hu-HU" dirty="0" err="1"/>
              <a:t>szerpelhet</a:t>
            </a:r>
            <a:endParaRPr lang="en-US" dirty="0"/>
          </a:p>
          <a:p>
            <a:r>
              <a:rPr lang="hu-HU" dirty="0"/>
              <a:t>Mit jelent a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</a:t>
            </a:r>
            <a:r>
              <a:rPr lang="hu-HU" dirty="0"/>
              <a:t>és a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 </a:t>
            </a:r>
            <a:r>
              <a:rPr lang="hu-HU" dirty="0"/>
              <a:t>mező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Ez a lekérdezés típusától (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hu-HU" dirty="0"/>
              <a:t>) függ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/>
              <a:t>lekérdezés típusok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637314" cy="5257800"/>
          </a:xfrm>
        </p:spPr>
        <p:txBody>
          <a:bodyPr>
            <a:normAutofit/>
          </a:bodyPr>
          <a:lstStyle/>
          <a:p>
            <a:r>
              <a:rPr lang="en-US" dirty="0"/>
              <a:t>Type = A / AAAA</a:t>
            </a:r>
          </a:p>
          <a:p>
            <a:pPr lvl="1"/>
            <a:r>
              <a:rPr lang="en-US" dirty="0"/>
              <a:t>Name = </a:t>
            </a:r>
            <a:r>
              <a:rPr lang="hu-HU" dirty="0" err="1"/>
              <a:t>domén</a:t>
            </a:r>
            <a:r>
              <a:rPr lang="hu-HU" dirty="0"/>
              <a:t> név</a:t>
            </a:r>
            <a:endParaRPr lang="en-US" dirty="0"/>
          </a:p>
          <a:p>
            <a:pPr lvl="1"/>
            <a:r>
              <a:rPr lang="en-US" dirty="0"/>
              <a:t>Value = IP </a:t>
            </a:r>
            <a:r>
              <a:rPr lang="hu-HU" dirty="0"/>
              <a:t>cím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hu-HU" dirty="0"/>
              <a:t>=</a:t>
            </a:r>
            <a:r>
              <a:rPr lang="en-US" dirty="0"/>
              <a:t> IPv4, AAAA </a:t>
            </a:r>
            <a:r>
              <a:rPr lang="hu-HU" dirty="0"/>
              <a:t>=</a:t>
            </a:r>
            <a:r>
              <a:rPr lang="en-US" dirty="0"/>
              <a:t> IPv6</a:t>
            </a:r>
          </a:p>
          <a:p>
            <a:pPr lvl="1"/>
            <a:endParaRPr lang="en-US" dirty="0"/>
          </a:p>
          <a:p>
            <a:r>
              <a:rPr lang="en-US" dirty="0"/>
              <a:t>Type = NS</a:t>
            </a:r>
          </a:p>
          <a:p>
            <a:pPr lvl="1"/>
            <a:r>
              <a:rPr lang="en-US" dirty="0"/>
              <a:t>Name = </a:t>
            </a:r>
            <a:r>
              <a:rPr lang="hu-HU" dirty="0"/>
              <a:t>rész </a:t>
            </a:r>
            <a:r>
              <a:rPr lang="hu-HU" dirty="0" err="1"/>
              <a:t>domén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hu-HU" dirty="0"/>
              <a:t>a rész </a:t>
            </a:r>
            <a:r>
              <a:rPr lang="hu-HU" dirty="0" err="1"/>
              <a:t>doménhez</a:t>
            </a:r>
            <a:r>
              <a:rPr lang="hu-HU" dirty="0"/>
              <a:t> tartozó DNS szerver neve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hu-HU" dirty="0"/>
              <a:t>Menj és küldd a kérésed ehhez a szerverhez</a:t>
            </a:r>
            <a:r>
              <a:rPr lang="en-US" dirty="0"/>
              <a:t>”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06247" y="1578429"/>
            <a:ext cx="4354285" cy="1028587"/>
            <a:chOff x="4506247" y="1578429"/>
            <a:chExt cx="4354285" cy="1028587"/>
          </a:xfrm>
        </p:grpSpPr>
        <p:sp>
          <p:nvSpPr>
            <p:cNvPr id="6" name="Rectangle 5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242430" y="186466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4961" y="1660181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www.ccs.neu.edu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A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06248" y="2699432"/>
            <a:ext cx="4354285" cy="1028587"/>
            <a:chOff x="4506248" y="2699432"/>
            <a:chExt cx="4354285" cy="1028587"/>
          </a:xfrm>
        </p:grpSpPr>
        <p:sp>
          <p:nvSpPr>
            <p:cNvPr id="10" name="Rectangle 9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259263" y="2985668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4962" y="2781184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www.ccs.neu.edu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129.10.116.81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06247" y="4386944"/>
            <a:ext cx="4354285" cy="1028587"/>
            <a:chOff x="4506247" y="4386944"/>
            <a:chExt cx="4354285" cy="1028587"/>
          </a:xfrm>
        </p:grpSpPr>
        <p:sp>
          <p:nvSpPr>
            <p:cNvPr id="13" name="Rectangle 12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NS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06248" y="5507947"/>
            <a:ext cx="4354285" cy="1028587"/>
            <a:chOff x="4506248" y="5507947"/>
            <a:chExt cx="4354285" cy="1028587"/>
          </a:xfrm>
        </p:grpSpPr>
        <p:sp>
          <p:nvSpPr>
            <p:cNvPr id="16" name="Rectangle 15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2" y="5589699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129.10.116.51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79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/>
              <a:t>lekérdezés típusok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6198" y="1600200"/>
            <a:ext cx="4561112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 = CNAME</a:t>
            </a:r>
          </a:p>
          <a:p>
            <a:pPr lvl="1"/>
            <a:r>
              <a:rPr lang="en-US" dirty="0"/>
              <a:t>Name = </a:t>
            </a:r>
            <a:r>
              <a:rPr lang="hu-HU" dirty="0" err="1"/>
              <a:t>domén</a:t>
            </a:r>
            <a:r>
              <a:rPr lang="hu-HU" dirty="0"/>
              <a:t> név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hu-HU" dirty="0"/>
              <a:t>kanonikus név</a:t>
            </a:r>
            <a:endParaRPr lang="en-US" dirty="0"/>
          </a:p>
          <a:p>
            <a:pPr lvl="1"/>
            <a:r>
              <a:rPr lang="hu-HU" dirty="0"/>
              <a:t>Alias nevek használatához</a:t>
            </a:r>
            <a:endParaRPr lang="en-US" dirty="0"/>
          </a:p>
          <a:p>
            <a:pPr lvl="1"/>
            <a:r>
              <a:rPr lang="en-US" dirty="0"/>
              <a:t>CDN</a:t>
            </a:r>
            <a:r>
              <a:rPr lang="hu-HU" dirty="0"/>
              <a:t> használja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Type = MX</a:t>
            </a:r>
          </a:p>
          <a:p>
            <a:pPr lvl="1"/>
            <a:r>
              <a:rPr lang="en-US" dirty="0"/>
              <a:t>Name = </a:t>
            </a:r>
            <a:r>
              <a:rPr lang="hu-HU" dirty="0" err="1"/>
              <a:t>emailben</a:t>
            </a:r>
            <a:r>
              <a:rPr lang="hu-HU" dirty="0"/>
              <a:t> szereplő </a:t>
            </a:r>
            <a:r>
              <a:rPr lang="hu-HU" dirty="0" err="1"/>
              <a:t>domén</a:t>
            </a:r>
            <a:r>
              <a:rPr lang="hu-HU" dirty="0"/>
              <a:t> név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hu-HU" dirty="0"/>
              <a:t>mail szerver kanonikus neve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04221" y="1578429"/>
            <a:ext cx="4354285" cy="1028587"/>
            <a:chOff x="4506247" y="1578429"/>
            <a:chExt cx="4354285" cy="1028587"/>
          </a:xfrm>
        </p:grpSpPr>
        <p:sp>
          <p:nvSpPr>
            <p:cNvPr id="8" name="Rectangle 7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242430" y="186466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04961" y="1660181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 action="ppaction://hlinkfile"/>
                </a:rPr>
                <a:t>foo.mysite.com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CNAME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4222" y="2699432"/>
            <a:ext cx="4354285" cy="1028587"/>
            <a:chOff x="4506248" y="2699432"/>
            <a:chExt cx="4354285" cy="1028587"/>
          </a:xfrm>
        </p:grpSpPr>
        <p:sp>
          <p:nvSpPr>
            <p:cNvPr id="12" name="Rectangle 11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4259263" y="2985668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04962" y="2781184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 action="ppaction://hlinkfile"/>
                </a:rPr>
                <a:t>foo.mysite.com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</a:t>
              </a:r>
              <a:r>
                <a:rPr lang="en-US" sz="2400" dirty="0">
                  <a:solidFill>
                    <a:schemeClr val="bg1"/>
                  </a:solidFill>
                  <a:hlinkClick r:id="rId3" action="ppaction://hlinkfile"/>
                </a:rPr>
                <a:t>bar.mysite.com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04221" y="4386944"/>
            <a:ext cx="4354285" cy="1028587"/>
            <a:chOff x="4506247" y="4386944"/>
            <a:chExt cx="4354285" cy="1028587"/>
          </a:xfrm>
        </p:grpSpPr>
        <p:sp>
          <p:nvSpPr>
            <p:cNvPr id="16" name="Rectangle 15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4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MX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04222" y="5507947"/>
            <a:ext cx="4354285" cy="1028587"/>
            <a:chOff x="4506248" y="5507947"/>
            <a:chExt cx="4354285" cy="1028587"/>
          </a:xfrm>
        </p:grpSpPr>
        <p:sp>
          <p:nvSpPr>
            <p:cNvPr id="20" name="Rectangle 19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4962" y="5589699"/>
              <a:ext cx="375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4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</a:t>
              </a:r>
              <a:r>
                <a:rPr lang="en-US" sz="2400" dirty="0">
                  <a:solidFill>
                    <a:schemeClr val="bg1"/>
                  </a:solidFill>
                  <a:hlinkClick r:id="rId5" action="ppaction://hlinkfile"/>
                </a:rPr>
                <a:t>amber.ccs.neu.edu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95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Fordított lekérdezés (PTR rekord)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8958943" cy="5105400"/>
          </a:xfrm>
        </p:spPr>
        <p:txBody>
          <a:bodyPr/>
          <a:lstStyle/>
          <a:p>
            <a:r>
              <a:rPr lang="hu-HU" dirty="0"/>
              <a:t>Mi a helyzet az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 err="1">
                <a:sym typeface="Wingdings" pitchFamily="2" charset="2"/>
              </a:rPr>
              <a:t>n</a:t>
            </a:r>
            <a:r>
              <a:rPr lang="hu-HU" dirty="0">
                <a:sym typeface="Wingdings" pitchFamily="2" charset="2"/>
              </a:rPr>
              <a:t>év leképezéssel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r>
              <a:rPr lang="hu-HU" dirty="0"/>
              <a:t>Külön hierarchia tárolja ezeket a leképezéseket</a:t>
            </a:r>
            <a:endParaRPr lang="en-US" dirty="0"/>
          </a:p>
          <a:p>
            <a:pPr lvl="1"/>
            <a:r>
              <a:rPr lang="hu-HU" dirty="0"/>
              <a:t>Gyökér pont:</a:t>
            </a:r>
            <a:r>
              <a:rPr lang="en-US" dirty="0"/>
              <a:t> in-</a:t>
            </a:r>
            <a:r>
              <a:rPr lang="en-US" dirty="0" err="1"/>
              <a:t>addr.arpa</a:t>
            </a:r>
            <a:r>
              <a:rPr lang="en-US" dirty="0"/>
              <a:t> </a:t>
            </a:r>
            <a:r>
              <a:rPr lang="hu-HU" dirty="0"/>
              <a:t>és</a:t>
            </a:r>
            <a:r>
              <a:rPr lang="en-US" dirty="0"/>
              <a:t> ip6.arpa</a:t>
            </a:r>
          </a:p>
          <a:p>
            <a:r>
              <a:rPr lang="hu-HU" dirty="0"/>
              <a:t>DNS rekord típusa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hu-HU" dirty="0"/>
              <a:t>):</a:t>
            </a:r>
            <a:r>
              <a:rPr lang="en-US" dirty="0"/>
              <a:t> PTR</a:t>
            </a:r>
          </a:p>
          <a:p>
            <a:pPr lvl="1"/>
            <a:r>
              <a:rPr lang="en-US" dirty="0"/>
              <a:t>Name = </a:t>
            </a:r>
            <a:r>
              <a:rPr lang="hu-HU" dirty="0"/>
              <a:t>IP cím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hu-HU" dirty="0" err="1"/>
              <a:t>domén</a:t>
            </a:r>
            <a:r>
              <a:rPr lang="hu-HU" dirty="0"/>
              <a:t> név</a:t>
            </a:r>
            <a:endParaRPr lang="en-US" dirty="0"/>
          </a:p>
          <a:p>
            <a:r>
              <a:rPr lang="hu-HU" dirty="0"/>
              <a:t>Nincs garancia arra, hogy </a:t>
            </a:r>
            <a:br>
              <a:rPr lang="hu-HU" dirty="0"/>
            </a:br>
            <a:r>
              <a:rPr lang="hu-HU" dirty="0"/>
              <a:t>minden IP címre működik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04221" y="4386944"/>
            <a:ext cx="4354285" cy="1028587"/>
            <a:chOff x="4506247" y="4386944"/>
            <a:chExt cx="4354285" cy="1028587"/>
          </a:xfrm>
        </p:grpSpPr>
        <p:sp>
          <p:nvSpPr>
            <p:cNvPr id="6" name="Rectangle 5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129.10.116.51 Type: PTR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04222" y="5507947"/>
            <a:ext cx="4354285" cy="1028587"/>
            <a:chOff x="4506248" y="5507947"/>
            <a:chExt cx="4354285" cy="1028587"/>
          </a:xfrm>
        </p:grpSpPr>
        <p:sp>
          <p:nvSpPr>
            <p:cNvPr id="10" name="Rectangle 9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4962" y="5589699"/>
              <a:ext cx="375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129.10.116.51 Value: </a:t>
              </a:r>
              <a:r>
                <a:rPr lang="en-US" sz="2400" dirty="0">
                  <a:solidFill>
                    <a:schemeClr val="bg1"/>
                  </a:solidFill>
                  <a:hlinkClick r:id="rId2" action="ppaction://hlinkfile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260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as Indirection Service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/>
              <a:t>számos lehetőséget biztosít</a:t>
            </a:r>
            <a:endParaRPr lang="en-US" dirty="0"/>
          </a:p>
          <a:p>
            <a:pPr lvl="1"/>
            <a:r>
              <a:rPr lang="hu-HU" dirty="0"/>
              <a:t>Nem csak a gépekre való hivatkozást könnyíti meg</a:t>
            </a:r>
            <a:r>
              <a:rPr lang="en-US" dirty="0"/>
              <a:t>!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hu-HU" dirty="0"/>
              <a:t>Egy gép IP címének lecserélése is triviális</a:t>
            </a:r>
            <a:endParaRPr lang="en-US" dirty="0"/>
          </a:p>
          <a:p>
            <a:pPr lvl="1"/>
            <a:r>
              <a:rPr lang="hu-HU" dirty="0"/>
              <a:t>Pl. a web szervert átköltöztetjük egy új </a:t>
            </a:r>
            <a:r>
              <a:rPr lang="hu-HU" dirty="0" err="1"/>
              <a:t>hosztra</a:t>
            </a:r>
            <a:endParaRPr lang="en-US" dirty="0"/>
          </a:p>
          <a:p>
            <a:pPr lvl="1"/>
            <a:r>
              <a:rPr lang="hu-HU" dirty="0"/>
              <a:t>Csak a DNS rekord bejegyzést kell megváltoztatni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3702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Általános megoldások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Ne csináljunk semmit, küldjük a csomagokat megkülönböztetés nélkül</a:t>
            </a:r>
            <a:endParaRPr lang="en-US" dirty="0"/>
          </a:p>
          <a:p>
            <a:pPr lvl="1"/>
            <a:r>
              <a:rPr lang="hu-HU" dirty="0"/>
              <a:t>Nagy csomagvesztés, jósolhatatlan teljesítmény</a:t>
            </a:r>
            <a:endParaRPr lang="en-US" dirty="0"/>
          </a:p>
          <a:p>
            <a:pPr lvl="1"/>
            <a:r>
              <a:rPr lang="hu-HU" dirty="0">
                <a:solidFill>
                  <a:schemeClr val="accent2"/>
                </a:solidFill>
              </a:rPr>
              <a:t>Teljes összeomláshoz vezethet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/>
              <a:t>Erőforrás foglalás</a:t>
            </a:r>
            <a:endParaRPr lang="en-US" dirty="0"/>
          </a:p>
          <a:p>
            <a:pPr lvl="1"/>
            <a:r>
              <a:rPr lang="hu-HU" dirty="0"/>
              <a:t>Folyamokhoz előre sávszélességet allokálunk</a:t>
            </a:r>
            <a:endParaRPr lang="en-US" dirty="0"/>
          </a:p>
          <a:p>
            <a:pPr lvl="1"/>
            <a:r>
              <a:rPr lang="hu-HU" dirty="0"/>
              <a:t>Csomagküldés előtt egy tárgyalási szakaszra is szükség van</a:t>
            </a:r>
            <a:endParaRPr lang="en-US" dirty="0"/>
          </a:p>
          <a:p>
            <a:pPr lvl="1"/>
            <a:r>
              <a:rPr lang="hu-HU" dirty="0">
                <a:solidFill>
                  <a:schemeClr val="accent2"/>
                </a:solidFill>
              </a:rPr>
              <a:t>Hálózati támogatás kell hozzá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/>
              <a:t>Dinamikus beállítás</a:t>
            </a:r>
            <a:endParaRPr lang="en-US" dirty="0"/>
          </a:p>
          <a:p>
            <a:pPr lvl="1"/>
            <a:r>
              <a:rPr lang="hu-HU" dirty="0"/>
              <a:t>Próbák használata a torlódási szint megbecsléséhez</a:t>
            </a:r>
            <a:endParaRPr lang="en-US" dirty="0"/>
          </a:p>
          <a:p>
            <a:pPr lvl="1"/>
            <a:r>
              <a:rPr lang="hu-HU" dirty="0"/>
              <a:t>Gyorsítás, ha torlódási szint alacsony</a:t>
            </a:r>
            <a:endParaRPr lang="en-US" dirty="0"/>
          </a:p>
          <a:p>
            <a:pPr lvl="1"/>
            <a:r>
              <a:rPr lang="hu-HU" dirty="0"/>
              <a:t>Lassítás, amint nő a torlódás</a:t>
            </a:r>
            <a:endParaRPr lang="en-US" dirty="0"/>
          </a:p>
          <a:p>
            <a:pPr lvl="1"/>
            <a:r>
              <a:rPr lang="hu-HU" dirty="0">
                <a:solidFill>
                  <a:schemeClr val="accent2"/>
                </a:solidFill>
              </a:rPr>
              <a:t>Nem rendezett dinamika, elosztott koordináció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2724" y="4549966"/>
            <a:ext cx="7853488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Aliasing</a:t>
            </a:r>
            <a:r>
              <a:rPr lang="hu-HU" dirty="0"/>
              <a:t>/Kanonikus nevek</a:t>
            </a:r>
            <a:r>
              <a:rPr lang="en-US" dirty="0"/>
              <a:t> </a:t>
            </a:r>
            <a:r>
              <a:rPr lang="hu-HU" dirty="0"/>
              <a:t>és</a:t>
            </a:r>
            <a:r>
              <a:rPr lang="en-US" dirty="0"/>
              <a:t> </a:t>
            </a:r>
            <a:br>
              <a:rPr lang="hu-HU" dirty="0"/>
            </a:br>
            <a:r>
              <a:rPr lang="en-US" dirty="0"/>
              <a:t>Load Balancing</a:t>
            </a:r>
            <a:r>
              <a:rPr lang="hu-HU" dirty="0"/>
              <a:t>/Terhelés elosztás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3998"/>
            <a:ext cx="8839200" cy="598714"/>
          </a:xfrm>
        </p:spPr>
        <p:txBody>
          <a:bodyPr/>
          <a:lstStyle/>
          <a:p>
            <a:r>
              <a:rPr lang="hu-HU" dirty="0"/>
              <a:t>Egy gépnek számos alias neve lehet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387" y="2407293"/>
            <a:ext cx="948757" cy="94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36733" y="2115270"/>
            <a:ext cx="1994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www.reddit.com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240" y="2580692"/>
            <a:ext cx="2578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www.foursquare.com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136" y="3059654"/>
            <a:ext cx="295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www.huffingtonpost.com</a:t>
            </a:r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3231446" y="2315325"/>
            <a:ext cx="1090184" cy="2000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3231446" y="2780747"/>
            <a:ext cx="109018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3231446" y="3059654"/>
            <a:ext cx="1090184" cy="2000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11645" y="3070540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*.blogspot.com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12024" y="2092210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david.choffnes.com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770347" y="2578614"/>
            <a:ext cx="1476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alan.mislo.ve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5263163" y="2778669"/>
            <a:ext cx="1507184" cy="50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1"/>
          </p:cNvCxnSpPr>
          <p:nvPr/>
        </p:nvCxnSpPr>
        <p:spPr>
          <a:xfrm flipH="1">
            <a:off x="5263154" y="2292265"/>
            <a:ext cx="1248870" cy="2231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1"/>
          </p:cNvCxnSpPr>
          <p:nvPr/>
        </p:nvCxnSpPr>
        <p:spPr>
          <a:xfrm flipH="1" flipV="1">
            <a:off x="5263144" y="3059654"/>
            <a:ext cx="1048501" cy="21094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"/>
          <p:cNvSpPr txBox="1">
            <a:spLocks/>
          </p:cNvSpPr>
          <p:nvPr/>
        </p:nvSpPr>
        <p:spPr>
          <a:xfrm>
            <a:off x="159514" y="3592279"/>
            <a:ext cx="8839200" cy="5987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Egy </a:t>
            </a:r>
            <a:r>
              <a:rPr lang="hu-HU" dirty="0" err="1"/>
              <a:t>domén</a:t>
            </a:r>
            <a:r>
              <a:rPr lang="hu-HU" dirty="0"/>
              <a:t> névhez számos IP cím tartozhat</a:t>
            </a:r>
            <a:endParaRPr lang="en-US" dirty="0"/>
          </a:p>
        </p:txBody>
      </p:sp>
      <p:pic>
        <p:nvPicPr>
          <p:cNvPr id="3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713" y="4145159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036083" y="5133353"/>
            <a:ext cx="2124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cxnSp>
        <p:nvCxnSpPr>
          <p:cNvPr id="40" name="Straight Arrow Connector 39"/>
          <p:cNvCxnSpPr>
            <a:stCxn id="39" idx="3"/>
            <a:endCxn id="59" idx="1"/>
          </p:cNvCxnSpPr>
          <p:nvPr/>
        </p:nvCxnSpPr>
        <p:spPr>
          <a:xfrm>
            <a:off x="4160640" y="5333408"/>
            <a:ext cx="2013716" cy="5401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3"/>
            <a:endCxn id="58" idx="1"/>
          </p:cNvCxnSpPr>
          <p:nvPr/>
        </p:nvCxnSpPr>
        <p:spPr>
          <a:xfrm flipV="1">
            <a:off x="4160640" y="4996895"/>
            <a:ext cx="2537966" cy="33651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36" idx="1"/>
          </p:cNvCxnSpPr>
          <p:nvPr/>
        </p:nvCxnSpPr>
        <p:spPr>
          <a:xfrm flipV="1">
            <a:off x="4160640" y="4571027"/>
            <a:ext cx="1357073" cy="76238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3"/>
            <a:endCxn id="60" idx="1"/>
          </p:cNvCxnSpPr>
          <p:nvPr/>
        </p:nvCxnSpPr>
        <p:spPr>
          <a:xfrm>
            <a:off x="4160640" y="5333408"/>
            <a:ext cx="931205" cy="9660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606" y="457102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56" y="5447696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845" y="5873564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6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5" grpId="0"/>
      <p:bldP spid="3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Delivery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3074" name="Picture 2" descr="D:\Classes\CS 4700\assets\usasha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4" y="1536027"/>
            <a:ext cx="8251371" cy="52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Classes\CS 4700\assets\Netflix-icon-300x1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10621" r="6646" b="14574"/>
          <a:stretch/>
        </p:blipFill>
        <p:spPr bwMode="auto">
          <a:xfrm>
            <a:off x="1023224" y="2305474"/>
            <a:ext cx="1567543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4" y="265381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Classes\CS 4700\assets\Netflix-icon-300x1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10621" r="6646" b="14574"/>
          <a:stretch/>
        </p:blipFill>
        <p:spPr bwMode="auto">
          <a:xfrm>
            <a:off x="7391382" y="4874504"/>
            <a:ext cx="1567543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29" y="4275790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151" y="2305474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26" y="4661741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38" y="3447059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92" y="3194283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eft-Right Arrow 14"/>
          <p:cNvSpPr/>
          <p:nvPr/>
        </p:nvSpPr>
        <p:spPr>
          <a:xfrm rot="4388538">
            <a:off x="599318" y="3808146"/>
            <a:ext cx="1037637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 rot="6498330">
            <a:off x="7181835" y="3528073"/>
            <a:ext cx="1037637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7506663">
            <a:off x="1731548" y="4447244"/>
            <a:ext cx="704121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19626370">
            <a:off x="6601662" y="2985589"/>
            <a:ext cx="810495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585607" y="4653788"/>
            <a:ext cx="4098226" cy="2072035"/>
            <a:chOff x="404487" y="3333623"/>
            <a:chExt cx="8274022" cy="1523216"/>
          </a:xfrm>
        </p:grpSpPr>
        <p:sp>
          <p:nvSpPr>
            <p:cNvPr id="20" name="Rectangle 19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04487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hu-HU" sz="3200" dirty="0">
                  <a:solidFill>
                    <a:schemeClr val="bg1"/>
                  </a:solidFill>
                </a:rPr>
                <a:t>A </a:t>
              </a:r>
              <a:r>
                <a:rPr lang="en-US" sz="3200" dirty="0">
                  <a:solidFill>
                    <a:schemeClr val="bg1"/>
                  </a:solidFill>
                </a:rPr>
                <a:t>DNS </a:t>
              </a:r>
              <a:r>
                <a:rPr lang="hu-HU" sz="3200" dirty="0">
                  <a:solidFill>
                    <a:schemeClr val="bg1"/>
                  </a:solidFill>
                </a:rPr>
                <a:t>válasz függhet a geográfiai </a:t>
              </a:r>
              <a:r>
                <a:rPr lang="hu-HU" sz="3200" dirty="0" err="1">
                  <a:solidFill>
                    <a:schemeClr val="bg1"/>
                  </a:solidFill>
                </a:rPr>
                <a:t>elhelyezekedéstől</a:t>
              </a:r>
              <a:r>
                <a:rPr lang="hu-HU" sz="3200" dirty="0">
                  <a:solidFill>
                    <a:schemeClr val="bg1"/>
                  </a:solidFill>
                </a:rPr>
                <a:t>, ISP-től, stb...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7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DNS</a:t>
            </a:r>
            <a:r>
              <a:rPr lang="hu-HU" dirty="0"/>
              <a:t> fontossága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82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r>
              <a:rPr lang="en-US" dirty="0"/>
              <a:t>DNS</a:t>
            </a:r>
            <a:r>
              <a:rPr lang="hu-HU" dirty="0"/>
              <a:t> nélkül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Hogyan találjunk meg egy weboldalt?</a:t>
            </a:r>
            <a:endParaRPr lang="en-US" dirty="0"/>
          </a:p>
          <a:p>
            <a:r>
              <a:rPr lang="hu-HU" dirty="0"/>
              <a:t>Példa: a </a:t>
            </a:r>
            <a:r>
              <a:rPr lang="hu-HU" dirty="0" err="1"/>
              <a:t>mailszervered</a:t>
            </a:r>
            <a:r>
              <a:rPr lang="hu-HU" dirty="0"/>
              <a:t> azonosít</a:t>
            </a:r>
            <a:endParaRPr lang="en-US" dirty="0"/>
          </a:p>
          <a:p>
            <a:pPr lvl="1"/>
            <a:r>
              <a:rPr lang="hu-HU" dirty="0"/>
              <a:t>Email címet adunk meg weboldalakra való feliratkozásnál</a:t>
            </a:r>
            <a:endParaRPr lang="en-US" dirty="0"/>
          </a:p>
          <a:p>
            <a:pPr lvl="1"/>
            <a:r>
              <a:rPr lang="hu-HU" dirty="0"/>
              <a:t>Mi van, ha valaki eltéríti a DNS bejegyzést a </a:t>
            </a:r>
            <a:r>
              <a:rPr lang="hu-HU" dirty="0" err="1"/>
              <a:t>mailszerveredhez</a:t>
            </a:r>
            <a:r>
              <a:rPr lang="en-US" dirty="0"/>
              <a:t>?</a:t>
            </a:r>
          </a:p>
          <a:p>
            <a:r>
              <a:rPr lang="en-US" dirty="0"/>
              <a:t>DNS </a:t>
            </a:r>
            <a:r>
              <a:rPr lang="hu-HU" dirty="0"/>
              <a:t>a bizalom forrása a weben</a:t>
            </a:r>
            <a:endParaRPr lang="en-US" dirty="0"/>
          </a:p>
          <a:p>
            <a:pPr lvl="1"/>
            <a:r>
              <a:rPr lang="hu-HU" dirty="0"/>
              <a:t>Amikor a felhasználó begépeli a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www.bankofamerica.com</a:t>
            </a:r>
            <a:r>
              <a:rPr lang="hu-HU" dirty="0"/>
              <a:t> címet, azt várja, hogy a bankja honlapja jelenjen meg.</a:t>
            </a:r>
            <a:endParaRPr lang="en-US" dirty="0"/>
          </a:p>
          <a:p>
            <a:pPr lvl="1"/>
            <a:r>
              <a:rPr lang="hu-HU" dirty="0"/>
              <a:t>Mi van, ha a DNS rekordot </a:t>
            </a:r>
            <a:r>
              <a:rPr lang="hu-HU" dirty="0" err="1"/>
              <a:t>meghackelték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2104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hu-HU" dirty="0"/>
              <a:t>Torlódásvezérlés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Minden</a:t>
            </a:r>
            <a:r>
              <a:rPr lang="en-US" dirty="0"/>
              <a:t> TCP </a:t>
            </a:r>
            <a:r>
              <a:rPr lang="hu-HU" dirty="0"/>
              <a:t>kapcsolat rendelkezik egy ablakkal</a:t>
            </a:r>
            <a:endParaRPr lang="en-US" dirty="0"/>
          </a:p>
          <a:p>
            <a:pPr lvl="1"/>
            <a:r>
              <a:rPr lang="hu-HU" dirty="0"/>
              <a:t>A nem-nyugtázott csomagok számát vezérli</a:t>
            </a:r>
            <a:endParaRPr lang="en-US" dirty="0"/>
          </a:p>
          <a:p>
            <a:r>
              <a:rPr lang="hu-HU" dirty="0"/>
              <a:t>Küldési ráta</a:t>
            </a:r>
            <a:r>
              <a:rPr lang="en-US" dirty="0"/>
              <a:t> ~ window/RTT</a:t>
            </a:r>
          </a:p>
          <a:p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ablak méretének változtatása a küldési ráta vezérléséhez</a:t>
            </a:r>
            <a:endParaRPr lang="en-US" dirty="0"/>
          </a:p>
          <a:p>
            <a:r>
              <a:rPr lang="hu-HU" dirty="0"/>
              <a:t>Vezessünk be</a:t>
            </a:r>
            <a:r>
              <a:rPr lang="en-US" dirty="0"/>
              <a:t> </a:t>
            </a:r>
            <a:r>
              <a:rPr lang="hu-HU" dirty="0"/>
              <a:t>egy </a:t>
            </a:r>
            <a:r>
              <a:rPr lang="hu-HU" dirty="0">
                <a:solidFill>
                  <a:schemeClr val="accent1"/>
                </a:solidFill>
              </a:rPr>
              <a:t>torlódási ablakot (c</a:t>
            </a:r>
            <a:r>
              <a:rPr lang="en-US" dirty="0" err="1">
                <a:solidFill>
                  <a:schemeClr val="accent1"/>
                </a:solidFill>
              </a:rPr>
              <a:t>ongestion</a:t>
            </a:r>
            <a:r>
              <a:rPr lang="en-US" dirty="0">
                <a:solidFill>
                  <a:schemeClr val="accent1"/>
                </a:solidFill>
              </a:rPr>
              <a:t> window</a:t>
            </a:r>
            <a:r>
              <a:rPr lang="hu-HU" dirty="0">
                <a:solidFill>
                  <a:schemeClr val="accent1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</a:t>
            </a:r>
            <a:r>
              <a:rPr lang="hu-HU" dirty="0"/>
              <a:t> küldő oldalon</a:t>
            </a:r>
            <a:endParaRPr lang="en-US" dirty="0"/>
          </a:p>
          <a:p>
            <a:pPr lvl="1"/>
            <a:r>
              <a:rPr lang="hu-HU" dirty="0"/>
              <a:t>Torlódás vezérlés egy küldő oldali probléma</a:t>
            </a:r>
          </a:p>
          <a:p>
            <a:pPr lvl="1"/>
            <a:r>
              <a:rPr lang="hu-HU" dirty="0"/>
              <a:t>Jelölése: </a:t>
            </a:r>
            <a:r>
              <a:rPr lang="hu-HU" dirty="0" err="1"/>
              <a:t>cwnd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|0.1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2|0.8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0.7|16|4.9|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19.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73681</TotalTime>
  <Words>4858</Words>
  <Application>Microsoft Office PowerPoint</Application>
  <PresentationFormat>Diavetítés a képernyőre (4:3 oldalarány)</PresentationFormat>
  <Paragraphs>1053</Paragraphs>
  <Slides>83</Slides>
  <Notes>28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83</vt:i4>
      </vt:variant>
    </vt:vector>
  </HeadingPairs>
  <TitlesOfParts>
    <vt:vector size="96" baseType="lpstr">
      <vt:lpstr>ＭＳ Ｐゴシック</vt:lpstr>
      <vt:lpstr>Arial</vt:lpstr>
      <vt:lpstr>Calibri</vt:lpstr>
      <vt:lpstr>Cambria Math</vt:lpstr>
      <vt:lpstr>Consolas</vt:lpstr>
      <vt:lpstr>Math B</vt:lpstr>
      <vt:lpstr>Math3</vt:lpstr>
      <vt:lpstr>Times New Roman</vt:lpstr>
      <vt:lpstr>Tw Cen MT</vt:lpstr>
      <vt:lpstr>Wingdings</vt:lpstr>
      <vt:lpstr>Wingdings 2</vt:lpstr>
      <vt:lpstr>Median</vt:lpstr>
      <vt:lpstr>Chart</vt:lpstr>
      <vt:lpstr>Számítógépes Hálózatok</vt:lpstr>
      <vt:lpstr>Mi az a torlódás?</vt:lpstr>
      <vt:lpstr>Mi az a torlódás?</vt:lpstr>
      <vt:lpstr>Miért rossz a torlódás?</vt:lpstr>
      <vt:lpstr>Megnövekedett terhelés</vt:lpstr>
      <vt:lpstr>Torlódás vezérlés vs torlódás elkerülés</vt:lpstr>
      <vt:lpstr>Advertised Window  Meghirdetett ablak, újragondolva</vt:lpstr>
      <vt:lpstr>Általános megoldások</vt:lpstr>
      <vt:lpstr>TCP Torlódásvezérlés</vt:lpstr>
      <vt:lpstr>Két fő komponens</vt:lpstr>
      <vt:lpstr>Ráta vezérlés</vt:lpstr>
      <vt:lpstr>Torlódás vezérlés megvalósítása</vt:lpstr>
      <vt:lpstr>Lassú indulás - Slow Start</vt:lpstr>
      <vt:lpstr>Slow Start példa</vt:lpstr>
      <vt:lpstr>Torlódás elkerülés</vt:lpstr>
      <vt:lpstr>Torlódás elkerülés példa</vt:lpstr>
      <vt:lpstr>A teljes kép – TCP Tahoe       (az eredeti TCP)</vt:lpstr>
      <vt:lpstr>Összefoglalás - TCP jellemzői</vt:lpstr>
      <vt:lpstr>Összefoglalás - TCP jellemzői</vt:lpstr>
      <vt:lpstr>Összefoglalás - TCP jellemzői</vt:lpstr>
      <vt:lpstr>A TCP evolúciója</vt:lpstr>
      <vt:lpstr>TCP Reno: Gyors újraküldés</vt:lpstr>
      <vt:lpstr>TCP Reno: Gyors helyreállítás</vt:lpstr>
      <vt:lpstr>Példa: Gyors újraküldés/helyreállítás</vt:lpstr>
      <vt:lpstr>Számos TCP változat…</vt:lpstr>
      <vt:lpstr>TCP a valóságban</vt:lpstr>
      <vt:lpstr>Nagy késleltetés-sávszélesség szorzat (Delay-bandwidth product)</vt:lpstr>
      <vt:lpstr>Célok</vt:lpstr>
      <vt:lpstr>Compound TCP</vt:lpstr>
      <vt:lpstr>Compound TCP példa</vt:lpstr>
      <vt:lpstr>TCP CUBIC</vt:lpstr>
      <vt:lpstr>TCP CUBIC</vt:lpstr>
      <vt:lpstr>TCP CUBIC példa</vt:lpstr>
      <vt:lpstr>Problémák a TCP-vel</vt:lpstr>
      <vt:lpstr>Kis folyamok (flows)</vt:lpstr>
      <vt:lpstr>Wireless hálózatok</vt:lpstr>
      <vt:lpstr>Szolgáltatás megtagadása  Denial of Service (DoS)</vt:lpstr>
      <vt:lpstr>Szolgáltatás megtagadása  Denial of Service (DoS)</vt:lpstr>
      <vt:lpstr>Kitekintés</vt:lpstr>
      <vt:lpstr>Typical Internet Queuing</vt:lpstr>
      <vt:lpstr>RED Algorithm</vt:lpstr>
      <vt:lpstr>RED Operation</vt:lpstr>
      <vt:lpstr>RED Algorithm</vt:lpstr>
      <vt:lpstr>Csomag dobás vagy ECN jelölés</vt:lpstr>
      <vt:lpstr>Data Center TCP: DCTCP</vt:lpstr>
      <vt:lpstr>Generality of Partition/Aggregate</vt:lpstr>
      <vt:lpstr>Workloads</vt:lpstr>
      <vt:lpstr>Impairments</vt:lpstr>
      <vt:lpstr>Incast</vt:lpstr>
      <vt:lpstr>Queue Buildup</vt:lpstr>
      <vt:lpstr>Data Center Transport Requirements</vt:lpstr>
      <vt:lpstr>DCTCP: The TCP/ECN Control Loop</vt:lpstr>
      <vt:lpstr>DCTCP: Two Key Ideas</vt:lpstr>
      <vt:lpstr>Data Center TCP Algorithm</vt:lpstr>
      <vt:lpstr>PowerPoint-bemutató</vt:lpstr>
      <vt:lpstr>„8. réteg” (A szénalapú csomópontok)</vt:lpstr>
      <vt:lpstr>Internetes nevek és címek</vt:lpstr>
      <vt:lpstr>Réges régen…</vt:lpstr>
      <vt:lpstr>A DNS felé</vt:lpstr>
      <vt:lpstr>DNS általánosságban</vt:lpstr>
      <vt:lpstr>Név hierarchia</vt:lpstr>
      <vt:lpstr>Hierarchikus adminisztráció</vt:lpstr>
      <vt:lpstr>Szerver hierarchia</vt:lpstr>
      <vt:lpstr>Top Level Domains</vt:lpstr>
      <vt:lpstr>Root Name Servers</vt:lpstr>
      <vt:lpstr>Map of the Roots</vt:lpstr>
      <vt:lpstr>Lokális névszerverek</vt:lpstr>
      <vt:lpstr>Authoratív Névszerverek</vt:lpstr>
      <vt:lpstr>Egyszerű doménnév feloldás</vt:lpstr>
      <vt:lpstr>Lekérdezések </vt:lpstr>
      <vt:lpstr>Rekurzív DNS lekérdezés</vt:lpstr>
      <vt:lpstr>Iteratív DNS lekérdezés</vt:lpstr>
      <vt:lpstr>DNS bejegyzés elterjedése</vt:lpstr>
      <vt:lpstr>Cachelés VS frissesség</vt:lpstr>
      <vt:lpstr>DNS Erőforrás rekordok  (Resource Records)</vt:lpstr>
      <vt:lpstr>DNS lekérdezés típusok</vt:lpstr>
      <vt:lpstr>DNS lekérdezés típusok</vt:lpstr>
      <vt:lpstr>Fordított lekérdezés (PTR rekord)</vt:lpstr>
      <vt:lpstr>DNS as Indirection Service</vt:lpstr>
      <vt:lpstr>Aliasing/Kanonikus nevek és  Load Balancing/Terhelés elosztás</vt:lpstr>
      <vt:lpstr>Content Delivery Networks</vt:lpstr>
      <vt:lpstr>A DNS fontossága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</cp:lastModifiedBy>
  <cp:revision>976</cp:revision>
  <cp:lastPrinted>2012-08-22T04:00:45Z</cp:lastPrinted>
  <dcterms:created xsi:type="dcterms:W3CDTF">2012-01-03T02:22:46Z</dcterms:created>
  <dcterms:modified xsi:type="dcterms:W3CDTF">2019-04-16T13:49:09Z</dcterms:modified>
</cp:coreProperties>
</file>