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8.xml" ContentType="application/vnd.openxmlformats-officedocument.presentationml.notesSlide+xml"/>
  <Override PartName="/ppt/tags/tag8.xml" ContentType="application/vnd.openxmlformats-officedocument.presentationml.tags+xml"/>
  <Override PartName="/ppt/notesSlides/notesSlide39.xml" ContentType="application/vnd.openxmlformats-officedocument.presentationml.notesSlide+xml"/>
  <Override PartName="/ppt/tags/tag9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98"/>
  </p:notesMasterIdLst>
  <p:handoutMasterIdLst>
    <p:handoutMasterId r:id="rId99"/>
  </p:handoutMasterIdLst>
  <p:sldIdLst>
    <p:sldId id="388" r:id="rId2"/>
    <p:sldId id="667" r:id="rId3"/>
    <p:sldId id="654" r:id="rId4"/>
    <p:sldId id="655" r:id="rId5"/>
    <p:sldId id="656" r:id="rId6"/>
    <p:sldId id="657" r:id="rId7"/>
    <p:sldId id="658" r:id="rId8"/>
    <p:sldId id="659" r:id="rId9"/>
    <p:sldId id="660" r:id="rId10"/>
    <p:sldId id="668" r:id="rId11"/>
    <p:sldId id="669" r:id="rId12"/>
    <p:sldId id="670" r:id="rId13"/>
    <p:sldId id="671" r:id="rId14"/>
    <p:sldId id="661" r:id="rId15"/>
    <p:sldId id="662" r:id="rId16"/>
    <p:sldId id="663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7" r:id="rId25"/>
    <p:sldId id="618" r:id="rId26"/>
    <p:sldId id="619" r:id="rId27"/>
    <p:sldId id="620" r:id="rId28"/>
    <p:sldId id="621" r:id="rId29"/>
    <p:sldId id="622" r:id="rId30"/>
    <p:sldId id="623" r:id="rId31"/>
    <p:sldId id="624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33" r:id="rId41"/>
    <p:sldId id="634" r:id="rId42"/>
    <p:sldId id="635" r:id="rId43"/>
    <p:sldId id="636" r:id="rId44"/>
    <p:sldId id="638" r:id="rId45"/>
    <p:sldId id="645" r:id="rId46"/>
    <p:sldId id="639" r:id="rId47"/>
    <p:sldId id="649" r:id="rId48"/>
    <p:sldId id="650" r:id="rId49"/>
    <p:sldId id="642" r:id="rId50"/>
    <p:sldId id="643" r:id="rId51"/>
    <p:sldId id="651" r:id="rId52"/>
    <p:sldId id="652" r:id="rId53"/>
    <p:sldId id="653" r:id="rId54"/>
    <p:sldId id="672" r:id="rId55"/>
    <p:sldId id="673" r:id="rId56"/>
    <p:sldId id="674" r:id="rId57"/>
    <p:sldId id="675" r:id="rId58"/>
    <p:sldId id="676" r:id="rId59"/>
    <p:sldId id="677" r:id="rId60"/>
    <p:sldId id="678" r:id="rId61"/>
    <p:sldId id="679" r:id="rId62"/>
    <p:sldId id="680" r:id="rId63"/>
    <p:sldId id="681" r:id="rId64"/>
    <p:sldId id="682" r:id="rId65"/>
    <p:sldId id="683" r:id="rId66"/>
    <p:sldId id="684" r:id="rId67"/>
    <p:sldId id="685" r:id="rId68"/>
    <p:sldId id="686" r:id="rId69"/>
    <p:sldId id="687" r:id="rId70"/>
    <p:sldId id="688" r:id="rId71"/>
    <p:sldId id="664" r:id="rId72"/>
    <p:sldId id="665" r:id="rId73"/>
    <p:sldId id="666" r:id="rId74"/>
    <p:sldId id="689" r:id="rId75"/>
    <p:sldId id="690" r:id="rId76"/>
    <p:sldId id="691" r:id="rId77"/>
    <p:sldId id="692" r:id="rId78"/>
    <p:sldId id="693" r:id="rId79"/>
    <p:sldId id="694" r:id="rId80"/>
    <p:sldId id="695" r:id="rId81"/>
    <p:sldId id="696" r:id="rId82"/>
    <p:sldId id="697" r:id="rId83"/>
    <p:sldId id="698" r:id="rId84"/>
    <p:sldId id="699" r:id="rId85"/>
    <p:sldId id="700" r:id="rId86"/>
    <p:sldId id="701" r:id="rId87"/>
    <p:sldId id="702" r:id="rId88"/>
    <p:sldId id="703" r:id="rId89"/>
    <p:sldId id="704" r:id="rId90"/>
    <p:sldId id="705" r:id="rId91"/>
    <p:sldId id="706" r:id="rId92"/>
    <p:sldId id="707" r:id="rId93"/>
    <p:sldId id="708" r:id="rId94"/>
    <p:sldId id="709" r:id="rId95"/>
    <p:sldId id="710" r:id="rId96"/>
    <p:sldId id="459" r:id="rId9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67"/>
            <p14:sldId id="654"/>
            <p14:sldId id="655"/>
            <p14:sldId id="656"/>
            <p14:sldId id="657"/>
            <p14:sldId id="658"/>
            <p14:sldId id="659"/>
            <p14:sldId id="660"/>
            <p14:sldId id="668"/>
            <p14:sldId id="669"/>
            <p14:sldId id="670"/>
            <p14:sldId id="671"/>
            <p14:sldId id="661"/>
            <p14:sldId id="662"/>
            <p14:sldId id="663"/>
            <p14:sldId id="609"/>
            <p14:sldId id="610"/>
            <p14:sldId id="611"/>
            <p14:sldId id="612"/>
            <p14:sldId id="613"/>
            <p14:sldId id="614"/>
            <p14:sldId id="615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8"/>
            <p14:sldId id="645"/>
            <p14:sldId id="639"/>
            <p14:sldId id="649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62" d="100"/>
          <a:sy n="6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35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Paws</a:t>
            </a:r>
            <a:r>
              <a:rPr lang="en-US" baseline="0" dirty="0"/>
              <a:t> = protection against wrapping sequence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5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5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Innen kezdjük </a:t>
            </a:r>
            <a:r>
              <a:rPr lang="hu-HU" dirty="0" err="1"/>
              <a:t>jövőhéten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54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55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56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57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59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64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65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66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72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75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81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069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82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31578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83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155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84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95398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5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</a:t>
            </a:r>
            <a:r>
              <a:rPr lang="hu-HU" baseline="0" dirty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0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95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RARP ADATSZÓRÁS</a:t>
            </a:r>
            <a:r>
              <a:rPr lang="hu-HU" baseline="0" dirty="0"/>
              <a:t> </a:t>
            </a:r>
            <a:r>
              <a:rPr lang="hu-HU" dirty="0"/>
              <a:t>(</a:t>
            </a:r>
            <a:r>
              <a:rPr lang="hu-HU" dirty="0" err="1"/>
              <a:t>router-ek</a:t>
            </a:r>
            <a:r>
              <a:rPr lang="hu-HU" baseline="0" dirty="0"/>
              <a:t> nem továbbítják)</a:t>
            </a:r>
            <a:endParaRPr lang="hu-HU" dirty="0"/>
          </a:p>
          <a:p>
            <a:r>
              <a:rPr lang="hu-HU" dirty="0"/>
              <a:t>Szerver</a:t>
            </a:r>
            <a:r>
              <a:rPr lang="hu-HU" baseline="0" dirty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/>
              <a:t>routerek</a:t>
            </a:r>
            <a:r>
              <a:rPr lang="hu-HU" baseline="0" dirty="0"/>
              <a:t> ezt továbbítják)</a:t>
            </a:r>
          </a:p>
          <a:p>
            <a:r>
              <a:rPr lang="hu-HU" baseline="0" dirty="0"/>
              <a:t>     egyéb infók is: alapértelmezett router, alhálózati maszk, stb.</a:t>
            </a:r>
          </a:p>
          <a:p>
            <a:r>
              <a:rPr lang="hu-HU" baseline="0" dirty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/>
              <a:t>                        táblázatában)</a:t>
            </a:r>
          </a:p>
          <a:p>
            <a:r>
              <a:rPr lang="hu-HU" baseline="0" dirty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RARP ADATSZÓRÁS</a:t>
            </a:r>
            <a:r>
              <a:rPr lang="hu-HU" baseline="0" dirty="0"/>
              <a:t> </a:t>
            </a:r>
            <a:r>
              <a:rPr lang="hu-HU" dirty="0"/>
              <a:t>(</a:t>
            </a:r>
            <a:r>
              <a:rPr lang="hu-HU" dirty="0" err="1"/>
              <a:t>router-ek</a:t>
            </a:r>
            <a:r>
              <a:rPr lang="hu-HU" baseline="0" dirty="0"/>
              <a:t> nem továbbítják)</a:t>
            </a:r>
            <a:endParaRPr lang="hu-HU" dirty="0"/>
          </a:p>
          <a:p>
            <a:r>
              <a:rPr lang="hu-HU" dirty="0"/>
              <a:t>Szerver</a:t>
            </a:r>
            <a:r>
              <a:rPr lang="hu-HU" baseline="0" dirty="0"/>
              <a:t> kikerülésére BOOTP használata, adminisztrátor tartja karban (másik lehetőség az RARP helyettesítésére, adatszórás nem kerül továbbításra, </a:t>
            </a:r>
            <a:r>
              <a:rPr lang="hu-HU" baseline="0" dirty="0" err="1"/>
              <a:t>routerek</a:t>
            </a:r>
            <a:r>
              <a:rPr lang="hu-HU" baseline="0" dirty="0"/>
              <a:t> ezt továbbítják)</a:t>
            </a:r>
          </a:p>
          <a:p>
            <a:r>
              <a:rPr lang="hu-HU" baseline="0" dirty="0"/>
              <a:t>     egyéb infók is: alapértelmezett router, alhálózati maszk, stb.</a:t>
            </a:r>
          </a:p>
          <a:p>
            <a:r>
              <a:rPr lang="hu-HU" baseline="0" dirty="0"/>
              <a:t>     PROBLÉMA manuálisan kell az IP-Ethernet cím hozzárendeléseket nyilvántartani (új állomás addig nem használhatja, amíg manuálisan nem kap egy címet a BOOTP </a:t>
            </a:r>
          </a:p>
          <a:p>
            <a:r>
              <a:rPr lang="hu-HU" baseline="0" dirty="0"/>
              <a:t>                        táblázatában)</a:t>
            </a:r>
          </a:p>
          <a:p>
            <a:r>
              <a:rPr lang="hu-HU" baseline="0" dirty="0"/>
              <a:t>Hozzárendelés időtartama ??? (lízingelésnek, lízing lejárta előtt új címet kell kérni)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gi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9.gif"/><Relationship Id="rId5" Type="http://schemas.openxmlformats.org/officeDocument/2006/relationships/image" Target="../media/image23.jpeg"/><Relationship Id="rId4" Type="http://schemas.openxmlformats.org/officeDocument/2006/relationships/image" Target="../media/image2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3.jpeg"/><Relationship Id="rId4" Type="http://schemas.openxmlformats.org/officeDocument/2006/relationships/image" Target="../media/image28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9.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++Szállítói 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DHCP: DYNAMIC 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Lényegében ez már az </a:t>
            </a:r>
            <a:r>
              <a:rPr lang="hu-HU" b="1" u="sng" dirty="0"/>
              <a:t>Alkalmazási réteg</a:t>
            </a:r>
            <a:endParaRPr lang="hu-HU" dirty="0"/>
          </a:p>
          <a:p>
            <a:pPr lvl="1"/>
            <a:r>
              <a:rPr lang="hu-HU" dirty="0"/>
              <a:t>de logikailag ide tartozik</a:t>
            </a:r>
          </a:p>
          <a:p>
            <a:endParaRPr lang="hu-HU" dirty="0"/>
          </a:p>
          <a:p>
            <a:r>
              <a:rPr lang="hu-HU" dirty="0"/>
              <a:t>Segítségével a </a:t>
            </a:r>
            <a:r>
              <a:rPr lang="hu-HU" dirty="0" err="1"/>
              <a:t>hosztok</a:t>
            </a:r>
            <a:r>
              <a:rPr lang="hu-HU" dirty="0"/>
              <a:t> automatikusan juthatnak hozzá a kommunikációjukhoz szükséges hálózati azonosítókhoz:</a:t>
            </a:r>
          </a:p>
          <a:p>
            <a:pPr lvl="1"/>
            <a:r>
              <a:rPr lang="hu-HU" dirty="0"/>
              <a:t>IP cím, hálózati maszk, alapértelmezett átjáró, stb.</a:t>
            </a:r>
          </a:p>
          <a:p>
            <a:pPr lvl="1"/>
            <a:endParaRPr lang="hu-HU" dirty="0"/>
          </a:p>
          <a:p>
            <a:r>
              <a:rPr lang="hu-HU" dirty="0"/>
              <a:t>Eredetileg az RFC 1531 a BOOTP kiterjesztéseként definiálta.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lehetőségei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/>
              <a:t>Szükség esetén (a DHCP szerveren előre beállított módon) egyes kliensek számára azok MAC címéhez fix IP cím rendelhető</a:t>
            </a:r>
          </a:p>
          <a:p>
            <a:r>
              <a:rPr lang="hu-HU" dirty="0"/>
              <a:t>IP címek osztása dinamikusan</a:t>
            </a:r>
          </a:p>
          <a:p>
            <a:pPr lvl="1"/>
            <a:r>
              <a:rPr lang="hu-HU" dirty="0"/>
              <a:t>A DHCP szerveren beállított tartományból „érkezési sorrendben” kapják a kliensek az IP címeket</a:t>
            </a:r>
          </a:p>
          <a:p>
            <a:pPr lvl="1"/>
            <a:r>
              <a:rPr lang="hu-HU" dirty="0"/>
              <a:t>Elegendő annyi IP cím, ahány gép egyidejűleg működik</a:t>
            </a:r>
          </a:p>
          <a:p>
            <a:r>
              <a:rPr lang="hu-HU" dirty="0"/>
              <a:t>Az IP címeken kívül további szükséges hálózati paraméterek is kioszthatók</a:t>
            </a:r>
          </a:p>
          <a:p>
            <a:pPr lvl="1"/>
            <a:r>
              <a:rPr lang="hu-HU" dirty="0"/>
              <a:t>Hálózati maszk</a:t>
            </a:r>
          </a:p>
          <a:p>
            <a:pPr lvl="1"/>
            <a:r>
              <a:rPr lang="hu-HU" dirty="0"/>
              <a:t>Alapértelmezett átjáró</a:t>
            </a:r>
          </a:p>
          <a:p>
            <a:pPr lvl="1"/>
            <a:r>
              <a:rPr lang="hu-HU" dirty="0"/>
              <a:t>Névkiszolgáló</a:t>
            </a:r>
          </a:p>
          <a:p>
            <a:pPr lvl="1"/>
            <a:r>
              <a:rPr lang="hu-HU" dirty="0"/>
              <a:t>Domain név</a:t>
            </a:r>
          </a:p>
          <a:p>
            <a:pPr lvl="1"/>
            <a:r>
              <a:rPr lang="hu-HU" dirty="0"/>
              <a:t>Hálózati 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– Címek bérlése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bizonyos bérleti 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/>
              <a:t>Az időtartam hosszánál a szerver figyelembe veszi a kliens esetleges ilyen irányú kérését</a:t>
            </a:r>
          </a:p>
          <a:p>
            <a:pPr lvl="1"/>
            <a:r>
              <a:rPr lang="hu-HU" dirty="0"/>
              <a:t>Az időtartam hosszát a szerver beállításai korlátozzák</a:t>
            </a:r>
          </a:p>
          <a:p>
            <a:r>
              <a:rPr lang="hu-HU" dirty="0"/>
              <a:t>A bérleti időtartam lejárta előtt a bérlet meghosszabbítható</a:t>
            </a:r>
          </a:p>
          <a:p>
            <a:r>
              <a:rPr lang="hu-HU" dirty="0"/>
              <a:t>Az 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/>
              <a:t>Fő jellemzői</a:t>
            </a:r>
          </a:p>
          <a:p>
            <a:pPr lvl="1"/>
            <a:r>
              <a:rPr lang="hu-HU" sz="1800" dirty="0"/>
              <a:t>Mint közeli hálózat fut az interneten keresztül.</a:t>
            </a:r>
          </a:p>
          <a:p>
            <a:pPr lvl="1"/>
            <a:r>
              <a:rPr lang="hu-HU" sz="1800" dirty="0" err="1"/>
              <a:t>IPSEC-et</a:t>
            </a:r>
            <a:r>
              <a:rPr lang="hu-HU" sz="1800" dirty="0"/>
              <a:t> használ az üzenetek titkosítására.</a:t>
            </a:r>
          </a:p>
          <a:p>
            <a:r>
              <a:rPr lang="hu-HU" sz="1800" dirty="0"/>
              <a:t>Azaz informálisan megfogalmazva fizikailag távol lévő </a:t>
            </a:r>
            <a:r>
              <a:rPr lang="hu-HU" sz="1800" dirty="0" err="1"/>
              <a:t>hosztok</a:t>
            </a:r>
            <a:r>
              <a:rPr lang="hu-HU" sz="1800" dirty="0"/>
              <a:t> egy közös logikai egységet alkotnak.</a:t>
            </a:r>
          </a:p>
          <a:p>
            <a:pPr lvl="1"/>
            <a:r>
              <a:rPr lang="hu-HU" sz="1800" dirty="0"/>
              <a:t>Például távollévő telephelyek rendszerei.</a:t>
            </a:r>
          </a:p>
          <a:p>
            <a:r>
              <a:rPr lang="hu-HU" sz="1800" b="1" cap="small" dirty="0"/>
              <a:t>Alapelv</a:t>
            </a:r>
          </a:p>
          <a:p>
            <a:pPr lvl="1"/>
            <a:r>
              <a:rPr lang="hu-HU" sz="1800" dirty="0"/>
              <a:t>Bérelt vonalak helyett használjuk a publikusan hozzáférhető Internet-et.</a:t>
            </a:r>
          </a:p>
          <a:p>
            <a:pPr lvl="1"/>
            <a:r>
              <a:rPr lang="hu-HU" sz="1800" dirty="0"/>
              <a:t>Így az Internettől </a:t>
            </a:r>
            <a:r>
              <a:rPr lang="hu-HU" sz="1800" b="1" dirty="0"/>
              <a:t>logikailag</a:t>
            </a:r>
            <a:r>
              <a:rPr lang="hu-HU" sz="1800" dirty="0"/>
              <a:t> elkülöníthető hálózatot kapunk. Ezek a virtuális magánhálózatok avagy </a:t>
            </a:r>
            <a:r>
              <a:rPr lang="hu-HU" sz="1800" dirty="0" err="1"/>
              <a:t>VPN-ek</a:t>
            </a:r>
            <a:r>
              <a:rPr lang="hu-HU" sz="1800" dirty="0"/>
              <a:t>.</a:t>
            </a:r>
          </a:p>
          <a:p>
            <a:pPr lvl="1"/>
            <a:r>
              <a:rPr lang="hu-HU" sz="1800" dirty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/>
              <a:t>A virtuális linkeket alagutak képzésével valósítjuk meg.</a:t>
            </a:r>
          </a:p>
          <a:p>
            <a:r>
              <a:rPr lang="hu-HU" sz="1800" b="1" cap="small" dirty="0" err="1"/>
              <a:t>Alagútak</a:t>
            </a:r>
            <a:endParaRPr lang="hu-HU" sz="1800" b="1" cap="small" dirty="0"/>
          </a:p>
          <a:p>
            <a:pPr lvl="1"/>
            <a:r>
              <a:rPr lang="hu-HU" sz="1800" dirty="0"/>
              <a:t>Egy magánhálózaton belül a </a:t>
            </a:r>
            <a:r>
              <a:rPr lang="hu-HU" sz="1800" dirty="0" err="1"/>
              <a:t>hosztok</a:t>
            </a:r>
            <a:r>
              <a:rPr lang="hu-HU" sz="1800" dirty="0"/>
              <a:t> egymásnak normál módon küldhetnek üzenetet. </a:t>
            </a:r>
          </a:p>
          <a:p>
            <a:pPr lvl="1"/>
            <a:r>
              <a:rPr lang="hu-HU" sz="1800" dirty="0"/>
              <a:t>Virtuális linken a végpontok beágyazzák a csomagokat.</a:t>
            </a:r>
          </a:p>
          <a:p>
            <a:pPr lvl="2"/>
            <a:r>
              <a:rPr lang="hu-HU" sz="1800" dirty="0"/>
              <a:t>IP az IP-be mechanizmus.</a:t>
            </a:r>
          </a:p>
          <a:p>
            <a:r>
              <a:rPr lang="hu-HU" sz="1800" dirty="0"/>
              <a:t>Az alagutak képzése önmagában kevés a védelemhez. Mik a hiányosságok?</a:t>
            </a:r>
          </a:p>
          <a:p>
            <a:pPr lvl="1"/>
            <a:r>
              <a:rPr lang="hu-HU" sz="1800" dirty="0"/>
              <a:t>Bizalmasság,  </a:t>
            </a:r>
            <a:r>
              <a:rPr lang="hu-HU" sz="1800" dirty="0" err="1"/>
              <a:t>authentikáció</a:t>
            </a:r>
            <a:endParaRPr lang="hu-HU" sz="1800" dirty="0"/>
          </a:p>
          <a:p>
            <a:pPr lvl="1"/>
            <a:r>
              <a:rPr lang="hu-HU" sz="1800" dirty="0"/>
              <a:t>Egy támadó olvashat, küldhet üzeneteket.</a:t>
            </a:r>
          </a:p>
          <a:p>
            <a:pPr lvl="1"/>
            <a:r>
              <a:rPr lang="hu-HU" sz="1800" i="1" dirty="0"/>
              <a:t>Válasz:</a:t>
            </a:r>
            <a:r>
              <a:rPr lang="hu-HU" sz="1800" dirty="0"/>
              <a:t> Kriptográfia használata.</a:t>
            </a:r>
          </a:p>
          <a:p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/>
              <a:t>IPSEC</a:t>
            </a:r>
            <a:endParaRPr lang="hu-HU" sz="1800" b="1" cap="small" dirty="0"/>
          </a:p>
          <a:p>
            <a:pPr lvl="1"/>
            <a:r>
              <a:rPr lang="hu-HU" sz="1800" dirty="0"/>
              <a:t>Hosszú távú célja az IP réteg biztonságossá tétele. (bizalmasság, </a:t>
            </a:r>
            <a:r>
              <a:rPr lang="hu-HU" sz="1800" dirty="0" err="1"/>
              <a:t>autentikáció</a:t>
            </a:r>
            <a:r>
              <a:rPr lang="hu-HU" sz="1800" dirty="0"/>
              <a:t>)</a:t>
            </a:r>
          </a:p>
          <a:p>
            <a:pPr lvl="1"/>
            <a:r>
              <a:rPr lang="hu-HU" sz="1800" u="sng" dirty="0"/>
              <a:t>Műveletei: </a:t>
            </a:r>
          </a:p>
          <a:p>
            <a:pPr lvl="2"/>
            <a:r>
              <a:rPr lang="hu-HU" sz="1800" dirty="0" err="1"/>
              <a:t>Hoszt</a:t>
            </a:r>
            <a:r>
              <a:rPr lang="hu-HU" sz="1800" dirty="0"/>
              <a:t> párok kommunikációjához kulcsokat állít be.</a:t>
            </a:r>
          </a:p>
          <a:p>
            <a:pPr lvl="2"/>
            <a:r>
              <a:rPr lang="hu-HU" sz="1800" dirty="0"/>
              <a:t>A kommunikáció kapcsolatorientáltabbá tétele.</a:t>
            </a:r>
          </a:p>
          <a:p>
            <a:pPr lvl="2"/>
            <a:r>
              <a:rPr lang="hu-HU" sz="1800" dirty="0"/>
              <a:t>Fejlécek és láblécek hozzáadása az IP csomagok védelme érdekében.</a:t>
            </a:r>
          </a:p>
          <a:p>
            <a:pPr lvl="1"/>
            <a:r>
              <a:rPr lang="hu-HU" sz="1800" dirty="0"/>
              <a:t>Több módot is támogat, amelyek közül az egyik az </a:t>
            </a:r>
            <a:r>
              <a:rPr lang="hu-HU" sz="1800" b="1" dirty="0"/>
              <a:t>alagút mód</a:t>
            </a:r>
            <a:r>
              <a:rPr lang="hu-HU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/>
              <a:t>További protokollok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Többféle </a:t>
            </a:r>
            <a:r>
              <a:rPr lang="hu-HU" sz="1800" i="1" dirty="0" err="1"/>
              <a:t>ICMP</a:t>
            </a:r>
            <a:r>
              <a:rPr lang="hu-HU" sz="1800" dirty="0" err="1"/>
              <a:t>-üzenetet</a:t>
            </a:r>
            <a:r>
              <a:rPr lang="hu-HU" sz="1800" dirty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2724" y="1561669"/>
            <a:ext cx="4988922" cy="64420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136123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32 </a:t>
            </a:r>
            <a:r>
              <a:rPr lang="hu-HU" dirty="0"/>
              <a:t>bites</a:t>
            </a:r>
            <a:r>
              <a:rPr lang="en-US" dirty="0"/>
              <a:t>, unsigned</a:t>
            </a:r>
          </a:p>
          <a:p>
            <a:pPr lvl="1"/>
            <a:r>
              <a:rPr lang="hu-HU" dirty="0"/>
              <a:t>Miért ilyen nagy</a:t>
            </a:r>
            <a:r>
              <a:rPr lang="en-US" dirty="0"/>
              <a:t>?</a:t>
            </a:r>
          </a:p>
          <a:p>
            <a:r>
              <a:rPr lang="hu-HU" dirty="0"/>
              <a:t>A csúszó-ablakhoz szükséges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|</a:t>
            </a:r>
            <a:r>
              <a:rPr lang="hu-HU" dirty="0"/>
              <a:t>sorszámok tere</a:t>
            </a:r>
            <a:r>
              <a:rPr lang="en-US" dirty="0"/>
              <a:t>| &gt; 2 * |</a:t>
            </a:r>
            <a:r>
              <a:rPr lang="hu-HU" dirty="0"/>
              <a:t>Küldő ablak mérete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&gt; 2 * 2</a:t>
            </a:r>
            <a:r>
              <a:rPr lang="en-US" baseline="30000" dirty="0"/>
              <a:t>16</a:t>
            </a:r>
          </a:p>
          <a:p>
            <a:r>
              <a:rPr lang="hu-HU" dirty="0"/>
              <a:t>Elkóborolt csomagok kivédése</a:t>
            </a:r>
            <a:endParaRPr lang="en-US" dirty="0"/>
          </a:p>
          <a:p>
            <a:pPr lvl="1"/>
            <a:r>
              <a:rPr lang="en-US" dirty="0"/>
              <a:t>IP </a:t>
            </a:r>
            <a:r>
              <a:rPr lang="hu-HU" dirty="0"/>
              <a:t>csomagok esetén a maximális élettartam</a:t>
            </a:r>
            <a:r>
              <a:rPr lang="en-US" dirty="0"/>
              <a:t> (MSL) of 120</a:t>
            </a:r>
            <a:r>
              <a:rPr lang="hu-HU" dirty="0"/>
              <a:t> mp</a:t>
            </a:r>
            <a:endParaRPr lang="en-US" dirty="0"/>
          </a:p>
          <a:p>
            <a:pPr lvl="2"/>
            <a:r>
              <a:rPr lang="hu-HU" dirty="0"/>
              <a:t>Azaz egy csomag 2 percig bolyonghat egy hálózatban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Buta ablak szindróma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 van, ha az ablak mérete nagyon kicsi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Sok, apró csomag. A fejlécek dominálják az átvitelt.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Lényegében olyan, mintha bájtonként küldenénk az üzenetet…</a:t>
            </a:r>
            <a:endParaRPr lang="en-US" dirty="0"/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for 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x = 0; x &lt; </a:t>
            </a:r>
            <a:r>
              <a:rPr lang="en-US" dirty="0" err="1">
                <a:solidFill>
                  <a:schemeClr val="tx2"/>
                </a:solidFill>
              </a:rPr>
              <a:t>strlen</a:t>
            </a:r>
            <a:r>
              <a:rPr lang="en-US" dirty="0">
                <a:solidFill>
                  <a:schemeClr val="tx2"/>
                </a:solidFill>
              </a:rPr>
              <a:t>(data); ++x)</a:t>
            </a:r>
          </a:p>
          <a:p>
            <a:pPr marL="1654175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	write(socket, data + x, 1);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47053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7927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6477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97351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43370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74244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12412" y="2698514"/>
            <a:ext cx="113087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3286" y="2698514"/>
            <a:ext cx="62717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74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Nagle</a:t>
            </a:r>
            <a:r>
              <a:rPr lang="hu-HU" b="1" u="sng" dirty="0"/>
              <a:t> algoritmusa</a:t>
            </a:r>
            <a:endParaRPr lang="en-US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Ha</a:t>
            </a:r>
            <a:r>
              <a:rPr lang="en-US" dirty="0"/>
              <a:t> </a:t>
            </a:r>
            <a:r>
              <a:rPr lang="hu-HU" dirty="0"/>
              <a:t>az ablak</a:t>
            </a:r>
            <a:r>
              <a:rPr lang="en-US" dirty="0"/>
              <a:t> &gt;= MSS </a:t>
            </a:r>
            <a:r>
              <a:rPr lang="hu-HU" dirty="0"/>
              <a:t>és az elérhető adat</a:t>
            </a:r>
            <a:r>
              <a:rPr lang="en-US" dirty="0"/>
              <a:t> &gt;= MSS: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Küldjük el az adatot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 ha van nem nyugtázott adat:</a:t>
            </a:r>
            <a:r>
              <a:rPr lang="en-US" dirty="0"/>
              <a:t>: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hu-HU" dirty="0"/>
              <a:t>Várakoztassuk az adatot egy pufferben, amíg nyugtát nem kapunk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Különben</a:t>
            </a:r>
            <a:r>
              <a:rPr lang="en-US" dirty="0"/>
              <a:t>: </a:t>
            </a:r>
            <a:r>
              <a:rPr lang="hu-HU" dirty="0"/>
              <a:t>küldjük az adatot</a:t>
            </a:r>
            <a:endParaRPr lang="en-US" dirty="0"/>
          </a:p>
          <a:p>
            <a:endParaRPr lang="en-US" dirty="0"/>
          </a:p>
          <a:p>
            <a:r>
              <a:rPr lang="hu-HU" dirty="0"/>
              <a:t>Probléma:</a:t>
            </a:r>
            <a:r>
              <a:rPr lang="en-US" dirty="0"/>
              <a:t> Nagle</a:t>
            </a:r>
            <a:r>
              <a:rPr lang="hu-HU" dirty="0"/>
              <a:t> algoritmusa késlelteti az átvitelt</a:t>
            </a:r>
            <a:endParaRPr lang="en-US" dirty="0"/>
          </a:p>
          <a:p>
            <a:pPr lvl="1"/>
            <a:r>
              <a:rPr lang="hu-HU" dirty="0"/>
              <a:t>Mi van, ha azonnal el kell küldeni egy csomagot</a:t>
            </a:r>
            <a:r>
              <a:rPr lang="en-US" dirty="0"/>
              <a:t>?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flag = 1;</a:t>
            </a:r>
          </a:p>
          <a:p>
            <a:pPr marL="880110" lvl="1" indent="-514350">
              <a:buClr>
                <a:schemeClr val="accent2"/>
              </a:buClr>
              <a:buFont typeface="+mj-lt"/>
              <a:buAutoNum type="arabicPeriod"/>
            </a:pPr>
            <a:r>
              <a:rPr lang="en-US" dirty="0" err="1"/>
              <a:t>setsockopt</a:t>
            </a:r>
            <a:r>
              <a:rPr lang="en-US" dirty="0"/>
              <a:t>(sock, IPPROTO_TCP, TCP_NODELAY, 		(char *) &amp;flag,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4856808" y="1964225"/>
            <a:ext cx="4287187" cy="734005"/>
            <a:chOff x="1219200" y="4830095"/>
            <a:chExt cx="5181606" cy="2027833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599" cy="1384996"/>
            </a:xfrm>
            <a:prstGeom prst="wedgeRectCallout">
              <a:avLst>
                <a:gd name="adj1" fmla="val 72053"/>
                <a:gd name="adj2" fmla="val -122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8" y="4830095"/>
              <a:ext cx="5181598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Egy teljes csomag küldése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470372" y="3664012"/>
            <a:ext cx="3508736" cy="954107"/>
            <a:chOff x="1219200" y="4876799"/>
            <a:chExt cx="5181606" cy="1396951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67764"/>
                <a:gd name="adj2" fmla="val -24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Küldjünk egy nem teljes csomagot, ha nincs más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9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detektálás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kontrollösszeg detektálja a hibás csomagokat</a:t>
            </a:r>
            <a:endParaRPr lang="en-US" dirty="0"/>
          </a:p>
          <a:p>
            <a:pPr lvl="1"/>
            <a:r>
              <a:rPr lang="hu-HU" dirty="0"/>
              <a:t>Az </a:t>
            </a:r>
            <a:r>
              <a:rPr lang="en-US" dirty="0"/>
              <a:t>IP</a:t>
            </a:r>
            <a:r>
              <a:rPr lang="hu-HU" dirty="0"/>
              <a:t>, </a:t>
            </a:r>
            <a:r>
              <a:rPr lang="en-US" dirty="0"/>
              <a:t>TCP </a:t>
            </a:r>
            <a:r>
              <a:rPr lang="hu-HU" dirty="0"/>
              <a:t>fejlécből és az adatból számoljuk</a:t>
            </a:r>
            <a:endParaRPr lang="en-US" dirty="0"/>
          </a:p>
          <a:p>
            <a:r>
              <a:rPr lang="hu-HU" dirty="0"/>
              <a:t>A sorszámok segítenek a sorrendhelyes átvitelben</a:t>
            </a:r>
            <a:endParaRPr lang="en-US" dirty="0"/>
          </a:p>
          <a:p>
            <a:pPr lvl="1"/>
            <a:r>
              <a:rPr lang="hu-HU" dirty="0"/>
              <a:t>Duplikátumok eldobása</a:t>
            </a:r>
            <a:endParaRPr lang="en-US" dirty="0"/>
          </a:p>
          <a:p>
            <a:pPr lvl="1"/>
            <a:r>
              <a:rPr lang="hu-HU" dirty="0"/>
              <a:t>Helytelen sorrendben érkező csomagok sorba rendezése vagy eldobása</a:t>
            </a:r>
            <a:endParaRPr lang="en-US" dirty="0"/>
          </a:p>
          <a:p>
            <a:pPr lvl="1"/>
            <a:r>
              <a:rPr lang="hu-HU" dirty="0"/>
              <a:t>Hiányzó sorszámok elveszett csomagot jeleznek</a:t>
            </a:r>
            <a:endParaRPr lang="en-US" dirty="0"/>
          </a:p>
          <a:p>
            <a:r>
              <a:rPr lang="hu-HU" dirty="0"/>
              <a:t>A küldő oldalon: elveszett csomagok detektálása</a:t>
            </a:r>
            <a:endParaRPr lang="en-US" dirty="0"/>
          </a:p>
          <a:p>
            <a:pPr lvl="1"/>
            <a:r>
              <a:rPr lang="hu-HU" dirty="0"/>
              <a:t>Időtúllépés (</a:t>
            </a:r>
            <a:r>
              <a:rPr lang="hu-HU" dirty="0" err="1"/>
              <a:t>timeout</a:t>
            </a:r>
            <a:r>
              <a:rPr lang="hu-HU" dirty="0"/>
              <a:t>) használata hiányzó nyugtákhoz</a:t>
            </a:r>
            <a:endParaRPr lang="en-US" dirty="0"/>
          </a:p>
          <a:p>
            <a:pPr lvl="1"/>
            <a:r>
              <a:rPr lang="hu-HU" dirty="0"/>
              <a:t>Szükséges az RTT becslése a időtúllépés beállításához</a:t>
            </a:r>
            <a:endParaRPr lang="en-US" dirty="0"/>
          </a:p>
          <a:p>
            <a:pPr lvl="1"/>
            <a:r>
              <a:rPr lang="hu-HU" dirty="0"/>
              <a:t>Minden nem nyugtázott csomagot pufferelni kell a nyugtáig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/>
              <a:t>Elérhetetlen cél</a:t>
            </a:r>
            <a:r>
              <a:rPr lang="hu-HU" sz="2200" dirty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Időtúllépés</a:t>
            </a:r>
            <a:r>
              <a:rPr lang="hu-HU" sz="2200" dirty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Paraméter probléma</a:t>
            </a:r>
            <a:r>
              <a:rPr lang="hu-HU" sz="2200" dirty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az útvonalon szereplő router vagy a </a:t>
            </a:r>
            <a:r>
              <a:rPr lang="hu-HU" sz="2200" dirty="0" err="1"/>
              <a:t>hoszt</a:t>
            </a:r>
            <a:r>
              <a:rPr lang="hu-HU" sz="2200" dirty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Retransmission Time Outs (RTO)</a:t>
            </a:r>
            <a:br>
              <a:rPr lang="hu-HU" dirty="0"/>
            </a:br>
            <a:r>
              <a:rPr lang="hu-HU" dirty="0"/>
              <a:t>Időtúllépés az újraküldéshez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663995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Időtúllépés </a:t>
            </a:r>
            <a:r>
              <a:rPr lang="hu-HU" dirty="0" err="1"/>
              <a:t>RTT-hez</a:t>
            </a:r>
            <a:r>
              <a:rPr lang="hu-HU" dirty="0"/>
              <a:t> kapcsolása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4430" y="2725938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39011" y="2722252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05359" y="2560807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5738" y="4437099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5738" y="3686849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19672" y="2802272"/>
            <a:ext cx="837591" cy="1075615"/>
            <a:chOff x="2014791" y="2763244"/>
            <a:chExt cx="837591" cy="1439131"/>
          </a:xfrm>
        </p:grpSpPr>
        <p:sp>
          <p:nvSpPr>
            <p:cNvPr id="18" name="Left Brace 17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20" name="Multiply 19"/>
          <p:cNvSpPr/>
          <p:nvPr/>
        </p:nvSpPr>
        <p:spPr>
          <a:xfrm rot="812648">
            <a:off x="2372653" y="291898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56784" y="2729624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701365" y="2725938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358094" y="2717732"/>
            <a:ext cx="2290106" cy="738607"/>
            <a:chOff x="2823952" y="2126653"/>
            <a:chExt cx="4836684" cy="738607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358092" y="3424396"/>
            <a:ext cx="2290108" cy="862754"/>
            <a:chOff x="2823952" y="2922727"/>
            <a:chExt cx="4836689" cy="86275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58092" y="3903189"/>
            <a:ext cx="2290108" cy="562615"/>
            <a:chOff x="2850395" y="3684265"/>
            <a:chExt cx="4810245" cy="562615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42682" y="2805958"/>
            <a:ext cx="837591" cy="1075615"/>
            <a:chOff x="2014791" y="2763244"/>
            <a:chExt cx="837591" cy="1439131"/>
          </a:xfrm>
        </p:grpSpPr>
        <p:sp>
          <p:nvSpPr>
            <p:cNvPr id="33" name="Left Brace 32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 flipH="1">
            <a:off x="3209498" y="2365925"/>
            <a:ext cx="1892598" cy="977840"/>
            <a:chOff x="1219200" y="4830095"/>
            <a:chExt cx="5181606" cy="1431699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65487"/>
                <a:gd name="adj2" fmla="val 4150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Időtúllépés túl rövid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3670241" y="4138163"/>
            <a:ext cx="2240432" cy="1409080"/>
            <a:chOff x="1219200" y="4872043"/>
            <a:chExt cx="5181606" cy="1389751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7" y="4872043"/>
              <a:ext cx="5181599" cy="941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 van, ha túl hosszú?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</a:t>
            </a:r>
            <a:r>
              <a:rPr lang="hu-HU" dirty="0"/>
              <a:t>becslés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029740"/>
            <a:ext cx="8839200" cy="2675860"/>
          </a:xfrm>
        </p:spPr>
        <p:txBody>
          <a:bodyPr/>
          <a:lstStyle/>
          <a:p>
            <a:r>
              <a:rPr lang="hu-HU" dirty="0"/>
              <a:t>Az eredeti </a:t>
            </a:r>
            <a:r>
              <a:rPr lang="en-US" dirty="0"/>
              <a:t>TCP </a:t>
            </a:r>
            <a:r>
              <a:rPr lang="hu-HU" dirty="0"/>
              <a:t>RTT becslője:</a:t>
            </a:r>
            <a:endParaRPr lang="en-US" dirty="0"/>
          </a:p>
          <a:p>
            <a:pPr lvl="1"/>
            <a:r>
              <a:rPr lang="en-US" dirty="0"/>
              <a:t>RTT </a:t>
            </a:r>
            <a:r>
              <a:rPr lang="hu-HU" dirty="0"/>
              <a:t>becslése mozgó átlaggal</a:t>
            </a:r>
            <a:endParaRPr lang="en-US" dirty="0"/>
          </a:p>
          <a:p>
            <a:pPr lvl="1"/>
            <a:r>
              <a:rPr lang="en-US" dirty="0" err="1"/>
              <a:t>new_rtt</a:t>
            </a:r>
            <a:r>
              <a:rPr lang="en-US" dirty="0"/>
              <a:t> = </a:t>
            </a:r>
            <a:r>
              <a:rPr lang="el-GR" dirty="0"/>
              <a:t>α</a:t>
            </a:r>
            <a:r>
              <a:rPr lang="en-US" dirty="0"/>
              <a:t> (</a:t>
            </a:r>
            <a:r>
              <a:rPr lang="en-US" dirty="0" err="1"/>
              <a:t>old_rtt</a:t>
            </a:r>
            <a:r>
              <a:rPr lang="en-US" dirty="0"/>
              <a:t>) + (1 – </a:t>
            </a:r>
            <a:r>
              <a:rPr lang="el-GR" dirty="0"/>
              <a:t>α</a:t>
            </a:r>
            <a:r>
              <a:rPr lang="en-US" dirty="0"/>
              <a:t>)(</a:t>
            </a:r>
            <a:r>
              <a:rPr lang="en-US" dirty="0" err="1"/>
              <a:t>new_sample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Javasolt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dirty="0"/>
              <a:t>: 0.8-0.9 (0.875 </a:t>
            </a:r>
            <a:r>
              <a:rPr lang="hu-HU" dirty="0"/>
              <a:t>a legtöbb</a:t>
            </a:r>
            <a:r>
              <a:rPr lang="en-US" dirty="0"/>
              <a:t> TCP</a:t>
            </a:r>
            <a:r>
              <a:rPr lang="hu-HU" dirty="0"/>
              <a:t> esetén</a:t>
            </a:r>
            <a:r>
              <a:rPr lang="en-US" dirty="0"/>
              <a:t>)</a:t>
            </a:r>
          </a:p>
          <a:p>
            <a:r>
              <a:rPr lang="en-US" dirty="0"/>
              <a:t>RTO = 2 * </a:t>
            </a:r>
            <a:r>
              <a:rPr lang="en-US" dirty="0" err="1"/>
              <a:t>new_rtt</a:t>
            </a:r>
            <a:r>
              <a:rPr lang="en-US" dirty="0"/>
              <a:t> (</a:t>
            </a:r>
            <a:r>
              <a:rPr lang="hu-HU" dirty="0"/>
              <a:t>a TCP konzervatív becslése</a:t>
            </a:r>
            <a:r>
              <a:rPr lang="en-US" dirty="0"/>
              <a:t>)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412931" y="1783950"/>
            <a:ext cx="0" cy="18417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857512" y="1780264"/>
            <a:ext cx="0" cy="1845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14241" y="1772058"/>
            <a:ext cx="2290106" cy="738607"/>
            <a:chOff x="2823952" y="2126653"/>
            <a:chExt cx="4836684" cy="73860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14239" y="2559182"/>
            <a:ext cx="2290108" cy="782294"/>
            <a:chOff x="2823952" y="3003187"/>
            <a:chExt cx="4836689" cy="782294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462123">
              <a:off x="4124704" y="300318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27858" y="1860284"/>
            <a:ext cx="1666030" cy="1481192"/>
            <a:chOff x="1186352" y="2763244"/>
            <a:chExt cx="1666030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6352" y="3259026"/>
              <a:ext cx="1353007" cy="44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4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en-US" dirty="0"/>
              <a:t>RTT </a:t>
            </a:r>
            <a:r>
              <a:rPr lang="hu-HU" dirty="0"/>
              <a:t>minta félre is értelmezhető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01610"/>
            <a:ext cx="8839200" cy="1803990"/>
          </a:xfrm>
        </p:spPr>
        <p:txBody>
          <a:bodyPr/>
          <a:lstStyle/>
          <a:p>
            <a:r>
              <a:rPr lang="en-US" b="1" u="sng" dirty="0" err="1"/>
              <a:t>Karn</a:t>
            </a:r>
            <a:r>
              <a:rPr lang="hu-HU" b="1" u="sng" dirty="0"/>
              <a:t> algoritmusa</a:t>
            </a:r>
            <a:r>
              <a:rPr lang="en-US" dirty="0"/>
              <a:t>: </a:t>
            </a:r>
            <a:r>
              <a:rPr lang="hu-HU" dirty="0"/>
              <a:t>dobjuk el azokat a mintákat, melyek egy csomag újraküldéséből származnak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3318" y="1923660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7899" y="1919974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04247" y="1758529"/>
            <a:ext cx="1998629" cy="682881"/>
            <a:chOff x="2210670" y="1973414"/>
            <a:chExt cx="4221087" cy="68288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823952" y="2214880"/>
              <a:ext cx="3353836" cy="44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935364">
              <a:off x="2210670" y="1973414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94626" y="3634821"/>
            <a:ext cx="2290108" cy="659029"/>
            <a:chOff x="2823952" y="2927597"/>
            <a:chExt cx="4836689" cy="659029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1131928">
              <a:off x="4156463" y="2927597"/>
              <a:ext cx="958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94626" y="2884571"/>
            <a:ext cx="2290108" cy="743370"/>
            <a:chOff x="2850395" y="3503510"/>
            <a:chExt cx="4810245" cy="74337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737497">
              <a:off x="4186572" y="3503510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9216" y="1999994"/>
            <a:ext cx="837591" cy="1075615"/>
            <a:chOff x="2014791" y="2763244"/>
            <a:chExt cx="837591" cy="1439131"/>
          </a:xfrm>
        </p:grpSpPr>
        <p:sp>
          <p:nvSpPr>
            <p:cNvPr id="17" name="Left Brace 16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sp>
        <p:nvSpPr>
          <p:cNvPr id="19" name="Multiply 18"/>
          <p:cNvSpPr/>
          <p:nvPr/>
        </p:nvSpPr>
        <p:spPr>
          <a:xfrm rot="812648">
            <a:off x="2771541" y="2116702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95454" y="1910001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40035" y="190631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096764" y="1898109"/>
            <a:ext cx="2290106" cy="738607"/>
            <a:chOff x="2823952" y="2126653"/>
            <a:chExt cx="4836684" cy="7386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823952" y="2214880"/>
              <a:ext cx="4836684" cy="6503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935364">
              <a:off x="3154206" y="2126653"/>
              <a:ext cx="42210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Initial Send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96762" y="2604773"/>
            <a:ext cx="2290108" cy="862754"/>
            <a:chOff x="2823952" y="2922727"/>
            <a:chExt cx="4836689" cy="862754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74896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0462123">
              <a:off x="4644590" y="2922727"/>
              <a:ext cx="22351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6762" y="3083566"/>
            <a:ext cx="2290108" cy="562615"/>
            <a:chOff x="2850395" y="3684265"/>
            <a:chExt cx="4810245" cy="56261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37497">
              <a:off x="5481889" y="3684265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Retry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1352" y="1986335"/>
            <a:ext cx="837591" cy="1075615"/>
            <a:chOff x="2014791" y="2763244"/>
            <a:chExt cx="837591" cy="1439131"/>
          </a:xfrm>
        </p:grpSpPr>
        <p:sp>
          <p:nvSpPr>
            <p:cNvPr id="32" name="Left Brace 31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588331" y="3251976"/>
              <a:ext cx="131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RTO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9217" y="3029065"/>
            <a:ext cx="837590" cy="1334011"/>
            <a:chOff x="2014792" y="2699063"/>
            <a:chExt cx="837590" cy="1578816"/>
          </a:xfrm>
        </p:grpSpPr>
        <p:sp>
          <p:nvSpPr>
            <p:cNvPr id="41" name="Left Brace 40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1456217" y="3257638"/>
              <a:ext cx="1578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endParaRPr lang="en-US" sz="24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48520" y="3039673"/>
            <a:ext cx="1770422" cy="461665"/>
            <a:chOff x="1081960" y="2645790"/>
            <a:chExt cx="1770422" cy="1685359"/>
          </a:xfrm>
        </p:grpSpPr>
        <p:sp>
          <p:nvSpPr>
            <p:cNvPr id="44" name="Left Brace 43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1960" y="2645790"/>
              <a:ext cx="1443703" cy="168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400" dirty="0"/>
                <a:t>Minta</a:t>
              </a:r>
              <a:r>
                <a:rPr lang="en-US" sz="2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 </a:t>
            </a:r>
            <a:r>
              <a:rPr lang="hu-HU" dirty="0"/>
              <a:t>adatközpontokban???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Incast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 – </a:t>
            </a:r>
            <a:r>
              <a:rPr lang="hu-HU" dirty="0"/>
              <a:t>pl.</a:t>
            </a:r>
            <a:r>
              <a:rPr lang="en-US" dirty="0"/>
              <a:t> Hadoop, Map Reduce, HDFS, GFS</a:t>
            </a:r>
          </a:p>
        </p:txBody>
      </p:sp>
      <p:sp>
        <p:nvSpPr>
          <p:cNvPr id="5" name="Cube 4"/>
          <p:cNvSpPr/>
          <p:nvPr/>
        </p:nvSpPr>
        <p:spPr>
          <a:xfrm>
            <a:off x="1282700" y="31115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143500" y="4127500"/>
            <a:ext cx="812800" cy="5588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1270000" y="40894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1346200" y="5245100"/>
            <a:ext cx="457200" cy="584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5"/>
            <a:endCxn id="6" idx="0"/>
          </p:cNvCxnSpPr>
          <p:nvPr/>
        </p:nvCxnSpPr>
        <p:spPr>
          <a:xfrm>
            <a:off x="1739900" y="3346450"/>
            <a:ext cx="3879850" cy="781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1727200" y="4324350"/>
            <a:ext cx="34163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5"/>
            <a:endCxn id="6" idx="3"/>
          </p:cNvCxnSpPr>
          <p:nvPr/>
        </p:nvCxnSpPr>
        <p:spPr>
          <a:xfrm flipV="1">
            <a:off x="1803400" y="4686300"/>
            <a:ext cx="3676650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10576" y="2407483"/>
            <a:ext cx="3447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Sok szimultán küldő egy fogadóhoz</a:t>
            </a:r>
            <a:endParaRPr lang="en-US" dirty="0"/>
          </a:p>
          <a:p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4813300" y="3898900"/>
            <a:ext cx="1219200" cy="1041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733800" y="5638800"/>
            <a:ext cx="5258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pufferei telítődnek és csomagok vesznek el</a:t>
            </a:r>
            <a:r>
              <a:rPr lang="en-US" dirty="0"/>
              <a:t>! </a:t>
            </a:r>
          </a:p>
          <a:p>
            <a:r>
              <a:rPr lang="hu-HU" dirty="0"/>
              <a:t>Nyugta nem megy vissza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23" name="Cloud Callout 22"/>
          <p:cNvSpPr/>
          <p:nvPr/>
        </p:nvSpPr>
        <p:spPr>
          <a:xfrm>
            <a:off x="0" y="27940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4" name="Cloud Callout 23"/>
          <p:cNvSpPr/>
          <p:nvPr/>
        </p:nvSpPr>
        <p:spPr>
          <a:xfrm>
            <a:off x="0" y="40132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5016500"/>
            <a:ext cx="1016000" cy="609600"/>
          </a:xfrm>
          <a:prstGeom prst="cloudCallout">
            <a:avLst>
              <a:gd name="adj1" fmla="val 69792"/>
              <a:gd name="adj2" fmla="val 7331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RTO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8526" y="2711514"/>
            <a:ext cx="5265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Kihívás</a:t>
            </a:r>
            <a:r>
              <a:rPr lang="en-US" dirty="0"/>
              <a:t>:</a:t>
            </a:r>
          </a:p>
          <a:p>
            <a:r>
              <a:rPr lang="hu-HU" dirty="0" err="1"/>
              <a:t>Szinkronizáció</a:t>
            </a:r>
            <a:r>
              <a:rPr lang="hu-HU" dirty="0"/>
              <a:t> megtörése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RTO </a:t>
            </a:r>
            <a:r>
              <a:rPr lang="hu-HU" dirty="0"/>
              <a:t>becslést </a:t>
            </a:r>
            <a:r>
              <a:rPr lang="hu-HU" dirty="0" err="1"/>
              <a:t>WAN-ra</a:t>
            </a:r>
            <a:r>
              <a:rPr lang="hu-HU" dirty="0"/>
              <a:t> tervezték</a:t>
            </a:r>
            <a:endParaRPr lang="en-US" dirty="0"/>
          </a:p>
          <a:p>
            <a:r>
              <a:rPr lang="hu-HU" dirty="0"/>
              <a:t>Adatközpontban sokkal kisebb RTT van</a:t>
            </a:r>
          </a:p>
          <a:p>
            <a:r>
              <a:rPr lang="hu-HU" dirty="0"/>
              <a:t>	1-2ms vagy kevesebb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1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torlódás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56132"/>
            <a:ext cx="8839200" cy="5257800"/>
          </a:xfrm>
        </p:spPr>
        <p:txBody>
          <a:bodyPr>
            <a:normAutofit/>
          </a:bodyPr>
          <a:lstStyle/>
          <a:p>
            <a:r>
              <a:rPr lang="hu-HU" dirty="0"/>
              <a:t>A hálózat terhelése nagyobb, mint a kapacitása</a:t>
            </a:r>
            <a:endParaRPr lang="en-US" dirty="0"/>
          </a:p>
          <a:p>
            <a:pPr lvl="1"/>
            <a:r>
              <a:rPr lang="hu-HU" dirty="0"/>
              <a:t>A kapacitás nem egyenletes a hálózatban</a:t>
            </a:r>
            <a:endParaRPr lang="en-US" dirty="0"/>
          </a:p>
          <a:p>
            <a:pPr lvl="2"/>
            <a:r>
              <a:rPr lang="en-US" dirty="0"/>
              <a:t>Modem vs. Cellular vs. Cable vs. Fiber Optics</a:t>
            </a:r>
          </a:p>
          <a:p>
            <a:pPr lvl="1"/>
            <a:r>
              <a:rPr lang="hu-HU" dirty="0"/>
              <a:t>Számos folyam verseng a sávszélességért</a:t>
            </a:r>
            <a:endParaRPr lang="en-US" dirty="0"/>
          </a:p>
          <a:p>
            <a:pPr lvl="2"/>
            <a:r>
              <a:rPr lang="hu-HU" dirty="0"/>
              <a:t>otthoni</a:t>
            </a:r>
            <a:r>
              <a:rPr lang="en-US" dirty="0"/>
              <a:t> </a:t>
            </a:r>
            <a:r>
              <a:rPr lang="hu-HU" dirty="0"/>
              <a:t>kábel</a:t>
            </a:r>
            <a:r>
              <a:rPr lang="en-US" dirty="0"/>
              <a:t> modem vs. corporate datacenter</a:t>
            </a:r>
          </a:p>
          <a:p>
            <a:pPr lvl="1"/>
            <a:r>
              <a:rPr lang="hu-HU" dirty="0"/>
              <a:t>A terhelés időben nem egyenletes</a:t>
            </a:r>
            <a:endParaRPr lang="en-US" dirty="0"/>
          </a:p>
          <a:p>
            <a:pPr lvl="2"/>
            <a:r>
              <a:rPr lang="hu-HU" dirty="0"/>
              <a:t>Vasárnap este 10:00</a:t>
            </a:r>
            <a:r>
              <a:rPr lang="en-US" dirty="0"/>
              <a:t> = </a:t>
            </a:r>
            <a:r>
              <a:rPr lang="en-US" dirty="0" err="1"/>
              <a:t>Bittorrent</a:t>
            </a:r>
            <a:r>
              <a:rPr lang="hu-HU" dirty="0"/>
              <a:t> </a:t>
            </a:r>
            <a:r>
              <a:rPr lang="en-US" dirty="0"/>
              <a:t>Game of Thrones</a:t>
            </a:r>
          </a:p>
          <a:p>
            <a:pPr lvl="1"/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7" y="3094446"/>
            <a:ext cx="6257557" cy="349373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017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rossz a torlódás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Csomagvesztést eredményez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véges memóriával (puffer) rendelkeznek</a:t>
            </a:r>
            <a:endParaRPr lang="en-US" dirty="0"/>
          </a:p>
          <a:p>
            <a:pPr lvl="1"/>
            <a:r>
              <a:rPr lang="hu-HU" dirty="0"/>
              <a:t>Önhasonló Internet forgalom, nincs puffer, amiben ne okozna csomagvesztést</a:t>
            </a:r>
            <a:endParaRPr lang="en-US" dirty="0"/>
          </a:p>
          <a:p>
            <a:pPr lvl="1"/>
            <a:r>
              <a:rPr lang="hu-HU" dirty="0"/>
              <a:t>Ahogy a </a:t>
            </a:r>
            <a:r>
              <a:rPr lang="hu-HU" dirty="0" err="1"/>
              <a:t>routerek</a:t>
            </a:r>
            <a:r>
              <a:rPr lang="hu-HU" dirty="0"/>
              <a:t> puffere elkezd telítődni, csomagokat kezd eldobni… (RED)</a:t>
            </a:r>
            <a:endParaRPr lang="en-US" dirty="0"/>
          </a:p>
          <a:p>
            <a:r>
              <a:rPr lang="hu-HU" dirty="0"/>
              <a:t>Gyakorlati következmények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sorai telítődnek</a:t>
            </a:r>
            <a:r>
              <a:rPr lang="en-US" dirty="0"/>
              <a:t>, </a:t>
            </a:r>
            <a:r>
              <a:rPr lang="hu-HU" dirty="0">
                <a:solidFill>
                  <a:schemeClr val="accent1"/>
                </a:solidFill>
              </a:rPr>
              <a:t>megnövekedett késleltetés</a:t>
            </a:r>
            <a:endParaRPr lang="en-US" dirty="0"/>
          </a:p>
          <a:p>
            <a:pPr lvl="1"/>
            <a:r>
              <a:rPr lang="hu-HU" dirty="0"/>
              <a:t>Sávszélesség pazarlása az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újraküldések miatt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hu-HU" dirty="0"/>
              <a:t>Alacsony hálózati átvitel (</a:t>
            </a:r>
            <a:r>
              <a:rPr lang="hu-HU" dirty="0" err="1"/>
              <a:t>goodput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41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292341" y="2120900"/>
            <a:ext cx="685800" cy="432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5158741" y="4315460"/>
            <a:ext cx="2209800" cy="1981200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80" y="1152"/>
              </a:cxn>
              <a:cxn ang="0">
                <a:pos x="816" y="912"/>
              </a:cxn>
              <a:cxn ang="0">
                <a:pos x="1104" y="624"/>
              </a:cxn>
              <a:cxn ang="0">
                <a:pos x="1296" y="384"/>
              </a:cxn>
              <a:cxn ang="0">
                <a:pos x="1344" y="288"/>
              </a:cxn>
              <a:cxn ang="0">
                <a:pos x="1392" y="0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7"/>
          <p:cNvSpPr>
            <a:spLocks/>
          </p:cNvSpPr>
          <p:nvPr/>
        </p:nvSpPr>
        <p:spPr bwMode="auto">
          <a:xfrm>
            <a:off x="5158741" y="2120900"/>
            <a:ext cx="2514600" cy="1771650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Megnövekedett terhelés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628201" cy="507841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Könyök („</a:t>
            </a:r>
            <a:r>
              <a:rPr lang="hu-HU" dirty="0" err="1"/>
              <a:t>knee</a:t>
            </a:r>
            <a:r>
              <a:rPr lang="hu-HU" dirty="0"/>
              <a:t>”)</a:t>
            </a:r>
            <a:r>
              <a:rPr lang="en-US" dirty="0"/>
              <a:t>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Az átvitel szinte alig nő</a:t>
            </a:r>
            <a:endParaRPr lang="en-US" dirty="0"/>
          </a:p>
          <a:p>
            <a:pPr lvl="1"/>
            <a:r>
              <a:rPr lang="hu-HU" dirty="0"/>
              <a:t>Késleltetés viszont gyorsan emelkedik</a:t>
            </a:r>
            <a:endParaRPr lang="en-US" dirty="0"/>
          </a:p>
          <a:p>
            <a:r>
              <a:rPr lang="hu-HU" dirty="0"/>
              <a:t>Egy egyszerű sorban (</a:t>
            </a:r>
            <a:r>
              <a:rPr lang="en-US" dirty="0"/>
              <a:t>M/M/1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Késleltetés</a:t>
            </a:r>
            <a:r>
              <a:rPr lang="en-US" dirty="0"/>
              <a:t> = 1/(1 – utilization)</a:t>
            </a:r>
          </a:p>
          <a:p>
            <a:r>
              <a:rPr lang="hu-HU" dirty="0"/>
              <a:t>Szírt („</a:t>
            </a:r>
            <a:r>
              <a:rPr lang="hu-HU" dirty="0" err="1"/>
              <a:t>cliff</a:t>
            </a:r>
            <a:r>
              <a:rPr lang="hu-HU" dirty="0"/>
              <a:t>”)</a:t>
            </a:r>
            <a:r>
              <a:rPr lang="en-US" dirty="0"/>
              <a:t> – </a:t>
            </a:r>
            <a:r>
              <a:rPr lang="hu-HU" dirty="0"/>
              <a:t>a pont, ami után</a:t>
            </a:r>
            <a:endParaRPr lang="en-US" dirty="0"/>
          </a:p>
          <a:p>
            <a:pPr lvl="1"/>
            <a:r>
              <a:rPr lang="hu-HU" dirty="0"/>
              <a:t>Átvitel lényegében leesik </a:t>
            </a:r>
            <a:r>
              <a:rPr lang="en-US" dirty="0">
                <a:sym typeface="Wingdings" pitchFamily="2" charset="2"/>
              </a:rPr>
              <a:t>0</a:t>
            </a:r>
            <a:r>
              <a:rPr lang="hu-HU" dirty="0" err="1">
                <a:sym typeface="Wingdings" pitchFamily="2" charset="2"/>
              </a:rPr>
              <a:t>-ra</a:t>
            </a:r>
            <a:endParaRPr lang="en-US" dirty="0"/>
          </a:p>
          <a:p>
            <a:pPr lvl="1"/>
            <a:r>
              <a:rPr lang="hu-HU" dirty="0"/>
              <a:t>A késleltetés pedig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∞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6756692" y="693877"/>
            <a:ext cx="2145112" cy="977840"/>
            <a:chOff x="1191443" y="4830095"/>
            <a:chExt cx="5209363" cy="1431699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0" cy="1384996"/>
            </a:xfrm>
            <a:prstGeom prst="wedgeRectCallout">
              <a:avLst>
                <a:gd name="adj1" fmla="val -3951"/>
                <a:gd name="adj2" fmla="val 1421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Teléjes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" name="Line 5"/>
          <p:cNvSpPr>
            <a:spLocks noChangeShapeType="1"/>
          </p:cNvSpPr>
          <p:nvPr/>
        </p:nvSpPr>
        <p:spPr bwMode="auto">
          <a:xfrm flipH="1" flipV="1">
            <a:off x="5158741" y="19685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5158741" y="38735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72923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5920741" y="19685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 flipV="1">
            <a:off x="5158741" y="431546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>
            <a:off x="5158741" y="644906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59207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292341" y="431546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5920741" y="21209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6286426" y="644906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6286425" y="387350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 rot="16200000">
            <a:off x="4449893" y="2691449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4191810" y="5152709"/>
            <a:ext cx="147476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Késleltetés</a:t>
            </a:r>
            <a:endParaRPr lang="en-US" sz="2400" dirty="0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433644" y="156655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6965582" y="1566550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grpSp>
        <p:nvGrpSpPr>
          <p:cNvPr id="58" name="Group 57"/>
          <p:cNvGrpSpPr/>
          <p:nvPr/>
        </p:nvGrpSpPr>
        <p:grpSpPr>
          <a:xfrm flipH="1">
            <a:off x="5804842" y="3175687"/>
            <a:ext cx="1955941" cy="524404"/>
            <a:chOff x="1191443" y="4876798"/>
            <a:chExt cx="5209365" cy="1425868"/>
          </a:xfrm>
        </p:grpSpPr>
        <p:sp>
          <p:nvSpPr>
            <p:cNvPr id="59" name="Rectangular Callout 58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42504"/>
                <a:gd name="adj2" fmla="val -191285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19208" y="4880017"/>
              <a:ext cx="5181600" cy="1422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Ideális pont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kiváltó oka: </a:t>
            </a:r>
            <a:r>
              <a:rPr lang="hu-HU" sz="2200" dirty="0"/>
              <a:t>Router észleli, hogy a csomag nem az optimális </a:t>
            </a:r>
            <a:r>
              <a:rPr lang="hu-HU" sz="2200" dirty="0" err="1"/>
              <a:t>útvonall</a:t>
            </a:r>
            <a:r>
              <a:rPr lang="hu-HU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hart" r:id="rId3" imgW="3552936" imgH="3648222" progId="MSGraph.Chart.8">
                  <p:embed followColorScheme="full"/>
                </p:oleObj>
              </mc:Choice>
              <mc:Fallback>
                <p:oleObj name="Chart" r:id="rId3" imgW="3552936" imgH="3648222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60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62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/>
              <a:t>Adatszóró csomag kiküldése az </a:t>
            </a:r>
            <a:r>
              <a:rPr lang="hu-HU" sz="1800" i="1" dirty="0"/>
              <a:t>Ethernet</a:t>
            </a:r>
            <a:r>
              <a:rPr lang="hu-HU" sz="1800" dirty="0"/>
              <a:t>re „</a:t>
            </a:r>
            <a:r>
              <a:rPr lang="hu-HU" sz="1800" dirty="0" err="1"/>
              <a:t>Ki-é</a:t>
            </a:r>
            <a:r>
              <a:rPr lang="hu-HU" sz="1800" dirty="0"/>
              <a:t> a 192.60.34.12-es IP-cím?” kérdéssel az alhálózaton, és mindenegyes </a:t>
            </a:r>
            <a:r>
              <a:rPr lang="hu-HU" sz="1800" dirty="0" err="1"/>
              <a:t>hoszt</a:t>
            </a:r>
            <a:r>
              <a:rPr lang="hu-HU" sz="1800" dirty="0"/>
              <a:t> ellenőrzi, hogy övé-e a kérdéses IP-cím. Ha egyezik az IP a </a:t>
            </a:r>
            <a:r>
              <a:rPr lang="hu-HU" sz="1800" dirty="0" err="1"/>
              <a:t>hoszt</a:t>
            </a:r>
            <a:r>
              <a:rPr lang="hu-HU" sz="1800" dirty="0"/>
              <a:t> saját IP-jével, akkor a saját </a:t>
            </a:r>
            <a:r>
              <a:rPr lang="hu-HU" sz="1800" i="1" dirty="0"/>
              <a:t>Ethernet</a:t>
            </a:r>
            <a:r>
              <a:rPr lang="hu-HU" sz="1800" dirty="0"/>
              <a:t> címével válaszol. Erre szolgál az ARP.</a:t>
            </a:r>
          </a:p>
          <a:p>
            <a:pPr algn="just"/>
            <a:r>
              <a:rPr lang="hu-HU" sz="1800" dirty="0"/>
              <a:t>Opcionális javítási lehetőségek:</a:t>
            </a:r>
          </a:p>
          <a:p>
            <a:pPr lvl="1" algn="just"/>
            <a:r>
              <a:rPr lang="hu-HU" sz="1800" dirty="0"/>
              <a:t>a fizikai cím IP hozzárendelések tárolása (</a:t>
            </a:r>
            <a:r>
              <a:rPr lang="hu-HU" sz="1800" i="1" dirty="0"/>
              <a:t>cache használata</a:t>
            </a:r>
            <a:r>
              <a:rPr lang="hu-HU" sz="1800" dirty="0"/>
              <a:t>);</a:t>
            </a:r>
          </a:p>
          <a:p>
            <a:pPr lvl="1" algn="just"/>
            <a:r>
              <a:rPr lang="hu-HU" sz="1800" dirty="0"/>
              <a:t>Leképezések megváltoztathatósága (</a:t>
            </a:r>
            <a:r>
              <a:rPr lang="hu-HU" sz="1800" i="1" dirty="0"/>
              <a:t>időhatály bevezetése</a:t>
            </a:r>
            <a:r>
              <a:rPr lang="hu-HU" sz="1800" dirty="0"/>
              <a:t>);</a:t>
            </a:r>
          </a:p>
          <a:p>
            <a:pPr algn="just"/>
            <a:r>
              <a:rPr lang="hu-HU" sz="1800" dirty="0"/>
              <a:t>Mi történik távoli hálózaton lévő </a:t>
            </a:r>
            <a:r>
              <a:rPr lang="hu-HU" sz="1800" dirty="0" err="1"/>
              <a:t>hoszt</a:t>
            </a:r>
            <a:r>
              <a:rPr lang="hu-HU" sz="1800" dirty="0"/>
              <a:t> esetén?</a:t>
            </a:r>
          </a:p>
          <a:p>
            <a:pPr lvl="1" algn="just"/>
            <a:r>
              <a:rPr lang="hu-HU" sz="1800" dirty="0"/>
              <a:t>A router is válaszoljon az </a:t>
            </a:r>
            <a:r>
              <a:rPr lang="hu-HU" sz="1800" dirty="0" err="1"/>
              <a:t>ARP-re</a:t>
            </a:r>
            <a:r>
              <a:rPr lang="hu-HU" sz="1800" dirty="0"/>
              <a:t> a </a:t>
            </a:r>
            <a:r>
              <a:rPr lang="hu-HU" sz="1800" dirty="0" err="1"/>
              <a:t>hoszt</a:t>
            </a:r>
            <a:r>
              <a:rPr lang="hu-HU" sz="1800" dirty="0"/>
              <a:t> alhálózatán. (</a:t>
            </a:r>
            <a:r>
              <a:rPr lang="hu-HU" sz="1800" i="1" dirty="0"/>
              <a:t>proxy ARP</a:t>
            </a:r>
            <a:r>
              <a:rPr lang="hu-HU" sz="1800" dirty="0"/>
              <a:t>)</a:t>
            </a:r>
          </a:p>
          <a:p>
            <a:pPr lvl="1" algn="just"/>
            <a:r>
              <a:rPr lang="hu-HU" sz="1800" dirty="0"/>
              <a:t>Alapértelmezett Ethernet-cím használata az összes távoli forgalomhoz</a:t>
            </a:r>
          </a:p>
          <a:p>
            <a:pPr lvl="1" algn="just"/>
            <a:endParaRPr lang="hu-H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274276" y="1769176"/>
            <a:ext cx="2424791" cy="445056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97306" y="3620230"/>
            <a:ext cx="1584572" cy="901337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97307" y="2627455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97307" y="5435966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54061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60988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70440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7367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586819" y="5435966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93746" y="564497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47133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68756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263512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58192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621109" y="2418449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28035" y="2157191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30" idx="0"/>
          </p:cNvCxnSpPr>
          <p:nvPr/>
        </p:nvCxnSpPr>
        <p:spPr>
          <a:xfrm flipH="1">
            <a:off x="4824628" y="2640517"/>
            <a:ext cx="7655" cy="404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694817" y="304478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900326" y="5135522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82111" y="4795887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1"/>
            <a:endCxn id="92" idx="5"/>
          </p:cNvCxnSpPr>
          <p:nvPr/>
        </p:nvCxnSpPr>
        <p:spPr>
          <a:xfrm flipH="1" flipV="1">
            <a:off x="4074594" y="4323910"/>
            <a:ext cx="742669" cy="51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3"/>
            <a:endCxn id="93" idx="0"/>
          </p:cNvCxnSpPr>
          <p:nvPr/>
        </p:nvCxnSpPr>
        <p:spPr>
          <a:xfrm flipH="1">
            <a:off x="4603961" y="3323532"/>
            <a:ext cx="128877" cy="36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869716" y="4045162"/>
            <a:ext cx="240029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474150" y="3691455"/>
            <a:ext cx="259623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2" idx="7"/>
            <a:endCxn id="93" idx="2"/>
          </p:cNvCxnSpPr>
          <p:nvPr/>
        </p:nvCxnSpPr>
        <p:spPr>
          <a:xfrm flipV="1">
            <a:off x="4074593" y="3854741"/>
            <a:ext cx="399557" cy="23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900326" y="2596903"/>
            <a:ext cx="0" cy="611169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621108" y="3188357"/>
            <a:ext cx="279218" cy="66638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027156" y="3854742"/>
            <a:ext cx="593953" cy="35370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036821" y="4208449"/>
            <a:ext cx="887999" cy="66581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799471" y="4874265"/>
            <a:ext cx="125349" cy="52251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803319" y="5396779"/>
            <a:ext cx="98783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803319" y="5396780"/>
            <a:ext cx="6939" cy="24819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667645" y="2428108"/>
            <a:ext cx="755" cy="168795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667644" y="2596902"/>
            <a:ext cx="232682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3883603" y="2425885"/>
            <a:ext cx="2180" cy="343323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116556" y="2731955"/>
            <a:ext cx="227782" cy="7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endCxn id="138" idx="1"/>
          </p:cNvCxnSpPr>
          <p:nvPr/>
        </p:nvCxnSpPr>
        <p:spPr>
          <a:xfrm flipV="1">
            <a:off x="3883603" y="2769208"/>
            <a:ext cx="232953" cy="2946"/>
          </a:xfrm>
          <a:prstGeom prst="line">
            <a:avLst/>
          </a:prstGeom>
          <a:ln w="1270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8" idx="3"/>
          </p:cNvCxnSpPr>
          <p:nvPr/>
        </p:nvCxnSpPr>
        <p:spPr>
          <a:xfrm>
            <a:off x="4344338" y="2769209"/>
            <a:ext cx="237810" cy="1937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4575111" y="2433725"/>
            <a:ext cx="7037" cy="335483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272155" y="2951735"/>
            <a:ext cx="14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DHCP felfedezés </a:t>
            </a:r>
          </a:p>
          <a:p>
            <a:pPr algn="ctr"/>
            <a:r>
              <a:rPr lang="hu-HU" sz="1400" dirty="0"/>
              <a:t>csomag</a:t>
            </a:r>
            <a:endParaRPr lang="en-US" sz="1400" dirty="0"/>
          </a:p>
        </p:txBody>
      </p:sp>
      <p:cxnSp>
        <p:nvCxnSpPr>
          <p:cNvPr id="151" name="Straight Arrow Connector 150"/>
          <p:cNvCxnSpPr>
            <a:stCxn id="149" idx="0"/>
          </p:cNvCxnSpPr>
          <p:nvPr/>
        </p:nvCxnSpPr>
        <p:spPr>
          <a:xfrm flipV="1">
            <a:off x="4000079" y="2842651"/>
            <a:ext cx="170361" cy="1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21588" y="1813550"/>
            <a:ext cx="931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Új állomás</a:t>
            </a:r>
            <a:endParaRPr lang="en-US" sz="1400" dirty="0"/>
          </a:p>
        </p:txBody>
      </p:sp>
      <p:cxnSp>
        <p:nvCxnSpPr>
          <p:cNvPr id="154" name="Straight Arrow Connector 153"/>
          <p:cNvCxnSpPr>
            <a:endCxn id="23" idx="1"/>
          </p:cNvCxnSpPr>
          <p:nvPr/>
        </p:nvCxnSpPr>
        <p:spPr>
          <a:xfrm>
            <a:off x="3597306" y="2044427"/>
            <a:ext cx="171450" cy="24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990598" y="1922059"/>
            <a:ext cx="820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DHCP </a:t>
            </a:r>
          </a:p>
          <a:p>
            <a:pPr algn="ctr"/>
            <a:r>
              <a:rPr lang="hu-HU" sz="1400" dirty="0"/>
              <a:t>közvetítő</a:t>
            </a:r>
            <a:endParaRPr lang="en-US" sz="1400" dirty="0"/>
          </a:p>
        </p:txBody>
      </p:sp>
      <p:cxnSp>
        <p:nvCxnSpPr>
          <p:cNvPr id="157" name="Straight Arrow Connector 156"/>
          <p:cNvCxnSpPr>
            <a:stCxn id="155" idx="1"/>
            <a:endCxn id="27" idx="3"/>
          </p:cNvCxnSpPr>
          <p:nvPr/>
        </p:nvCxnSpPr>
        <p:spPr>
          <a:xfrm flipH="1">
            <a:off x="4714181" y="2183669"/>
            <a:ext cx="276417" cy="10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710157" y="4429922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Más hálózatok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8" idx="0"/>
            <a:endCxn id="4" idx="6"/>
          </p:cNvCxnSpPr>
          <p:nvPr/>
        </p:nvCxnSpPr>
        <p:spPr>
          <a:xfrm flipH="1" flipV="1">
            <a:off x="5181878" y="4070899"/>
            <a:ext cx="144794" cy="35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17932" y="4853498"/>
            <a:ext cx="605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router</a:t>
            </a:r>
            <a:endParaRPr lang="en-US" sz="1400" dirty="0"/>
          </a:p>
        </p:txBody>
      </p:sp>
      <p:cxnSp>
        <p:nvCxnSpPr>
          <p:cNvPr id="163" name="Straight Arrow Connector 162"/>
          <p:cNvCxnSpPr>
            <a:endCxn id="32" idx="2"/>
          </p:cNvCxnSpPr>
          <p:nvPr/>
        </p:nvCxnSpPr>
        <p:spPr>
          <a:xfrm flipV="1">
            <a:off x="4463242" y="4959174"/>
            <a:ext cx="318869" cy="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3" idx="1"/>
          </p:cNvCxnSpPr>
          <p:nvPr/>
        </p:nvCxnSpPr>
        <p:spPr>
          <a:xfrm flipV="1">
            <a:off x="3472290" y="5775601"/>
            <a:ext cx="188698" cy="20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255988" y="5963331"/>
            <a:ext cx="90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DHCP szerver</a:t>
            </a:r>
            <a:endParaRPr lang="en-US" sz="1400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4862145" y="5161274"/>
            <a:ext cx="435023" cy="4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754730" y="5613807"/>
            <a:ext cx="1050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Egyes küldéses csomag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13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congestion</a:t>
            </a:r>
            <a:endParaRPr lang="hu-HU" altLang="hu-HU" dirty="0"/>
          </a:p>
          <a:p>
            <a:pPr lvl="1"/>
            <a:r>
              <a:rPr lang="hu-HU" altLang="hu-HU" dirty="0" err="1"/>
              <a:t>E.g</a:t>
            </a:r>
            <a:r>
              <a:rPr lang="hu-HU" altLang="hu-HU" dirty="0"/>
              <a:t>. </a:t>
            </a:r>
            <a:r>
              <a:rPr lang="hu-HU" altLang="hu-HU" dirty="0" err="1"/>
              <a:t>by</a:t>
            </a:r>
            <a:r>
              <a:rPr lang="hu-HU" altLang="hu-HU" dirty="0"/>
              <a:t> ECN IP </a:t>
            </a:r>
            <a:r>
              <a:rPr lang="hu-HU" altLang="hu-HU" dirty="0" err="1"/>
              <a:t>field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dropping</a:t>
            </a:r>
            <a:r>
              <a:rPr lang="hu-HU" altLang="hu-HU" dirty="0"/>
              <a:t> </a:t>
            </a:r>
            <a:r>
              <a:rPr lang="hu-HU" altLang="hu-HU" dirty="0" err="1"/>
              <a:t>packets</a:t>
            </a:r>
            <a:r>
              <a:rPr lang="hu-HU" altLang="hu-HU" dirty="0"/>
              <a:t> </a:t>
            </a:r>
            <a:r>
              <a:rPr lang="hu-HU" altLang="hu-HU" dirty="0" err="1"/>
              <a:t>with</a:t>
            </a:r>
            <a:r>
              <a:rPr lang="hu-HU" altLang="hu-HU" dirty="0"/>
              <a:t> a </a:t>
            </a:r>
            <a:r>
              <a:rPr lang="hu-HU" altLang="hu-HU" dirty="0" err="1"/>
              <a:t>given</a:t>
            </a:r>
            <a:r>
              <a:rPr lang="hu-HU" altLang="hu-HU" dirty="0"/>
              <a:t> </a:t>
            </a:r>
            <a:r>
              <a:rPr lang="hu-HU" altLang="hu-HU" dirty="0" err="1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For 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set-up</a:t>
            </a:r>
            <a:r>
              <a:rPr lang="hu-HU" altLang="hu-HU" dirty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ecn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90" y="3044014"/>
            <a:ext cx="4611298" cy="1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dobás vagy ECN jelölés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Csomag dobás</a:t>
            </a:r>
          </a:p>
          <a:p>
            <a:pPr lvl="1"/>
            <a:r>
              <a:rPr lang="hu-HU" dirty="0"/>
              <a:t>Újraküldés szükséges</a:t>
            </a:r>
          </a:p>
          <a:p>
            <a:pPr lvl="1"/>
            <a:r>
              <a:rPr lang="hu-HU" dirty="0"/>
              <a:t>Egyszerűbb megvalósítás</a:t>
            </a:r>
          </a:p>
          <a:p>
            <a:pPr lvl="1"/>
            <a:r>
              <a:rPr lang="hu-HU" dirty="0" err="1"/>
              <a:t>Timout</a:t>
            </a:r>
            <a:r>
              <a:rPr lang="hu-HU" dirty="0"/>
              <a:t> lejárta után tud reagálni a forrás</a:t>
            </a:r>
          </a:p>
          <a:p>
            <a:r>
              <a:rPr lang="hu-HU" dirty="0"/>
              <a:t>ECN jelölés</a:t>
            </a:r>
          </a:p>
          <a:p>
            <a:pPr lvl="1"/>
            <a:r>
              <a:rPr lang="hu-HU" dirty="0"/>
              <a:t>Végpont támogatás szükséges</a:t>
            </a:r>
          </a:p>
          <a:p>
            <a:pPr lvl="1"/>
            <a:r>
              <a:rPr lang="hu-HU" dirty="0"/>
              <a:t>Az IP csomag ECT-0 (01) vagy ECT-1(10) </a:t>
            </a:r>
            <a:br>
              <a:rPr lang="hu-HU" dirty="0"/>
            </a:br>
            <a:r>
              <a:rPr lang="hu-HU" dirty="0"/>
              <a:t>jelöléssel</a:t>
            </a:r>
          </a:p>
          <a:p>
            <a:pPr lvl="1"/>
            <a:r>
              <a:rPr lang="hu-HU" dirty="0"/>
              <a:t>Dobás helyett -&gt; ECN CE (11) jel elhelyezése az</a:t>
            </a:r>
            <a:br>
              <a:rPr lang="hu-HU" dirty="0"/>
            </a:br>
            <a:r>
              <a:rPr lang="hu-HU" dirty="0"/>
              <a:t>IP fejlécben</a:t>
            </a:r>
          </a:p>
          <a:p>
            <a:pPr lvl="1"/>
            <a:r>
              <a:rPr lang="hu-HU" dirty="0"/>
              <a:t>A fogadó érzékeli a CE jelet, majd a visszamenő TCP nyugtába bebillent egy ECE </a:t>
            </a:r>
            <a:r>
              <a:rPr lang="hu-HU" dirty="0" err="1"/>
              <a:t>flaget</a:t>
            </a:r>
            <a:r>
              <a:rPr lang="hu-HU" dirty="0"/>
              <a:t>, mely jelzi a forrásnak a torlódást</a:t>
            </a:r>
          </a:p>
          <a:p>
            <a:pPr lvl="1"/>
            <a:r>
              <a:rPr lang="hu-HU" dirty="0"/>
              <a:t>Hagyományos TCP (CUBIC, RENO, stb.) források az ECE </a:t>
            </a:r>
            <a:r>
              <a:rPr lang="hu-HU" dirty="0" err="1"/>
              <a:t>flaget</a:t>
            </a:r>
            <a:r>
              <a:rPr lang="hu-HU" dirty="0"/>
              <a:t> csomagvesztésnek értelmezik, de újraküldés nem szükséges.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0539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Center TCP: DCTCP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Generality of Partition/Aggregate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foundation for many large-scale web applications</a:t>
            </a:r>
            <a:r>
              <a:rPr lang="en-US" sz="3200" dirty="0"/>
              <a:t>.</a:t>
            </a:r>
          </a:p>
          <a:p>
            <a:pPr lvl="1"/>
            <a:r>
              <a:rPr lang="en-US" dirty="0"/>
              <a:t>Web search, Social network composition, Ad selection, etc.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solidFill>
                  <a:srgbClr val="0000CC"/>
                </a:solidFill>
              </a:rPr>
              <a:t>Facebook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/>
              <a:t>Partition/Aggregate ~ </a:t>
            </a:r>
            <a:r>
              <a:rPr lang="en-US" b="1" dirty="0" err="1"/>
              <a:t>Multiget</a:t>
            </a:r>
            <a:endParaRPr lang="en-US" b="1" dirty="0"/>
          </a:p>
          <a:p>
            <a:pPr lvl="1"/>
            <a:r>
              <a:rPr lang="en-US" sz="2000" dirty="0"/>
              <a:t>Aggregators: </a:t>
            </a:r>
            <a:r>
              <a:rPr lang="en-US" sz="2000" b="1" dirty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/>
              <a:t>Workers: </a:t>
            </a:r>
            <a:r>
              <a:rPr lang="en-US" sz="2000" b="1" dirty="0" err="1">
                <a:solidFill>
                  <a:srgbClr val="FF0000"/>
                </a:solidFill>
              </a:rPr>
              <a:t>Memcached</a:t>
            </a:r>
            <a:r>
              <a:rPr lang="en-US" sz="2000" b="1" dirty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Memcached</a:t>
              </a:r>
              <a:r>
                <a:rPr lang="en-US" b="1" dirty="0">
                  <a:solidFill>
                    <a:srgbClr val="FF0000"/>
                  </a:solidFill>
                </a:rPr>
                <a:t> Servers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Internet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Servers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>
                    <a:solidFill>
                      <a:srgbClr val="0000CC"/>
                    </a:solidFill>
                  </a:rPr>
                  <a:t> Protocol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D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/>
              <a:t>Incast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Queue Buildup</a:t>
            </a:r>
          </a:p>
          <a:p>
            <a:endParaRPr lang="en-US" sz="3200" dirty="0"/>
          </a:p>
          <a:p>
            <a:r>
              <a:rPr lang="en-US" sz="3200" dirty="0"/>
              <a:t>Buffer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89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</a:t>
            </a:r>
            <a:r>
              <a:rPr lang="hu-HU" dirty="0" err="1"/>
              <a:t>everse</a:t>
            </a:r>
            <a:r>
              <a:rPr lang="hu-HU" dirty="0"/>
              <a:t> </a:t>
            </a:r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1547446"/>
            <a:ext cx="8932983" cy="473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fizikai cím megfeleltetése egy IP címnek</a:t>
            </a:r>
          </a:p>
          <a:p>
            <a:pPr marL="0" indent="0">
              <a:buNone/>
            </a:pPr>
            <a:r>
              <a:rPr lang="hu-HU" sz="22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2200" dirty="0"/>
              <a:t>Az újonnan indított állomás adatszórással csomagot küld ki az </a:t>
            </a:r>
            <a:r>
              <a:rPr lang="hu-HU" sz="2200" i="1" dirty="0"/>
              <a:t>Ethernet</a:t>
            </a:r>
            <a:r>
              <a:rPr lang="hu-HU" sz="2200" dirty="0"/>
              <a:t>re „A 48-bites Ethernet-címem 14.04.05.18.01.25. Tudja valaki az IP címemet?” kérdéssel az alhálózaton. Az </a:t>
            </a:r>
            <a:r>
              <a:rPr lang="hu-HU" sz="2200" i="1" dirty="0" err="1"/>
              <a:t>RARP</a:t>
            </a:r>
            <a:r>
              <a:rPr lang="hu-HU" sz="2200" dirty="0" err="1"/>
              <a:t>-szerver</a:t>
            </a:r>
            <a:r>
              <a:rPr lang="hu-HU" sz="2200" dirty="0"/>
              <a:t> pedig válaszol a megfelelő IP címmel, mikor meglátja a kérést</a:t>
            </a:r>
          </a:p>
          <a:p>
            <a:pPr algn="just">
              <a:spcBef>
                <a:spcPts val="0"/>
              </a:spcBef>
            </a:pPr>
            <a:r>
              <a:rPr lang="hu-HU" sz="2200" dirty="0"/>
              <a:t>Opcionális javítási lehetőségek:</a:t>
            </a:r>
          </a:p>
          <a:p>
            <a:pPr lvl="1" algn="just"/>
            <a:r>
              <a:rPr lang="hu-HU" sz="2200" i="1" dirty="0"/>
              <a:t>BOOTP</a:t>
            </a:r>
            <a:r>
              <a:rPr lang="hu-HU" sz="2200" dirty="0"/>
              <a:t> protokoll használata. UDP csomagok használata. Manuálisan kell a hozzárendelési táblázatot karbantartani. (statikus címkiosztás)</a:t>
            </a:r>
          </a:p>
          <a:p>
            <a:pPr lvl="1" algn="just"/>
            <a:r>
              <a:rPr lang="hu-HU" sz="2200" i="1" dirty="0"/>
              <a:t>DHCP</a:t>
            </a:r>
            <a:r>
              <a:rPr lang="hu-HU" sz="2200" dirty="0"/>
              <a:t> protokoll használata. Itt is külön kiszolgáló osztja ki a címeket a kérések alapján. A kiszolgáló és a kérő állomások nem kell hogy ugyanazon a </a:t>
            </a:r>
            <a:r>
              <a:rPr lang="hu-HU" sz="2200" i="1" dirty="0"/>
              <a:t>LAN</a:t>
            </a:r>
            <a:r>
              <a:rPr lang="hu-HU" sz="2200" dirty="0"/>
              <a:t>-on legyenek, ezért </a:t>
            </a:r>
            <a:r>
              <a:rPr lang="hu-HU" sz="2200" i="1" dirty="0"/>
              <a:t>LAN</a:t>
            </a:r>
            <a:r>
              <a:rPr lang="hu-HU" sz="2200" dirty="0"/>
              <a:t>-onként kell egy </a:t>
            </a:r>
            <a:r>
              <a:rPr lang="hu-HU" sz="2200" i="1" dirty="0"/>
              <a:t>DHCP </a:t>
            </a:r>
            <a:r>
              <a:rPr lang="hu-HU" sz="2200" i="1" dirty="0" err="1"/>
              <a:t>relay</a:t>
            </a:r>
            <a:r>
              <a:rPr lang="hu-HU" sz="2200" i="1" dirty="0"/>
              <a:t> </a:t>
            </a:r>
            <a:r>
              <a:rPr lang="hu-HU" sz="2200" i="1" dirty="0" err="1"/>
              <a:t>agent</a:t>
            </a:r>
            <a:r>
              <a:rPr lang="hu-HU" sz="2200" dirty="0"/>
              <a:t>. (statikus és dinamikus címkiosztás)</a:t>
            </a:r>
          </a:p>
        </p:txBody>
      </p:sp>
    </p:spTree>
    <p:extLst>
      <p:ext uri="{BB962C8B-B14F-4D97-AF65-F5344CB8AC3E}">
        <p14:creationId xmlns:p14="http://schemas.microsoft.com/office/powerpoint/2010/main" val="36537050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Queue Buildup</a:t>
            </a:r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Data Center Transport Requirements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/>
              <a:t>DCTCP</a:t>
            </a:r>
            <a:r>
              <a:rPr lang="en-US" dirty="0"/>
              <a:t>: The TCP/ECN Control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93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ECN = Explicit Congestion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/>
              <a:t>DCTCP: </a:t>
            </a:r>
            <a:r>
              <a:rPr lang="en-US" dirty="0"/>
              <a:t>Two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React in proportion to the </a:t>
            </a:r>
            <a:r>
              <a:rPr lang="en-US" sz="2400" b="1" dirty="0">
                <a:solidFill>
                  <a:srgbClr val="FF0000"/>
                </a:solidFill>
              </a:rPr>
              <a:t>extent</a:t>
            </a:r>
            <a:r>
              <a:rPr lang="en-US" sz="2400" dirty="0"/>
              <a:t> of congestion, not its </a:t>
            </a:r>
            <a:r>
              <a:rPr lang="en-US" sz="2400" b="1" dirty="0">
                <a:solidFill>
                  <a:srgbClr val="FF0000"/>
                </a:solidFill>
              </a:rPr>
              <a:t>presence</a:t>
            </a:r>
            <a:r>
              <a:rPr lang="en-US" sz="2400" dirty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Reduces </a:t>
            </a:r>
            <a:r>
              <a:rPr lang="en-US" sz="2000" b="1" dirty="0">
                <a:solidFill>
                  <a:srgbClr val="FF0000"/>
                </a:solidFill>
              </a:rPr>
              <a:t>variance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in sending rates, lowering queuing requirements.</a:t>
            </a: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Mark based on </a:t>
            </a:r>
            <a:r>
              <a:rPr lang="en-US" sz="2400" b="1" dirty="0">
                <a:solidFill>
                  <a:srgbClr val="FF0000"/>
                </a:solidFill>
              </a:rPr>
              <a:t>instantaneous</a:t>
            </a:r>
            <a:r>
              <a:rPr lang="en-US" sz="2400" dirty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Fast feedback to better deal with bursts.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73672</TotalTime>
  <Words>5836</Words>
  <Application>Microsoft Office PowerPoint</Application>
  <PresentationFormat>Diavetítés a képernyőre (4:3 oldalarány)</PresentationFormat>
  <Paragraphs>1321</Paragraphs>
  <Slides>96</Slides>
  <Notes>40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96</vt:i4>
      </vt:variant>
    </vt:vector>
  </HeadingPairs>
  <TitlesOfParts>
    <vt:vector size="109" baseType="lpstr">
      <vt:lpstr>ＭＳ Ｐゴシック</vt:lpstr>
      <vt:lpstr>Arial</vt:lpstr>
      <vt:lpstr>Calibri</vt:lpstr>
      <vt:lpstr>Cambria Math</vt:lpstr>
      <vt:lpstr>Consolas</vt:lpstr>
      <vt:lpstr>Math B</vt:lpstr>
      <vt:lpstr>Math3</vt:lpstr>
      <vt:lpstr>Times New Roman</vt:lpstr>
      <vt:lpstr>Tw Cen MT</vt:lpstr>
      <vt:lpstr>Wingdings</vt:lpstr>
      <vt:lpstr>Wingdings 2</vt:lpstr>
      <vt:lpstr>Median</vt:lpstr>
      <vt:lpstr>Chart</vt:lpstr>
      <vt:lpstr>Számítógépes Hálózatok</vt:lpstr>
      <vt:lpstr>PowerPoint-bemutató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Reverse Address Resolution Protocol</vt:lpstr>
      <vt:lpstr>Reverse Address Resolution Protocol</vt:lpstr>
      <vt:lpstr>DHCP: DYNAMIC HOST CONFIGURATION PROTOCOL</vt:lpstr>
      <vt:lpstr>DHCP</vt:lpstr>
      <vt:lpstr>DHCP lehetőségei</vt:lpstr>
      <vt:lpstr>DHCP – Címek bérlése</vt:lpstr>
      <vt:lpstr>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Sorszámok</vt:lpstr>
      <vt:lpstr>Buta ablak szindróma</vt:lpstr>
      <vt:lpstr>Nagle algoritmusa</vt:lpstr>
      <vt:lpstr>Hiba detektálás</vt:lpstr>
      <vt:lpstr>Retransmission Time Outs (RTO) Időtúllépés az újraküldéshez</vt:lpstr>
      <vt:lpstr>Round Trip Time becslés</vt:lpstr>
      <vt:lpstr>Az RTT minta félre is értelmezhető</vt:lpstr>
      <vt:lpstr>RTO adatközpontokban???</vt:lpstr>
      <vt:lpstr>Mi az a torlódás?</vt:lpstr>
      <vt:lpstr>Mi az a torlódás?</vt:lpstr>
      <vt:lpstr>Miért rossz a torlódás?</vt:lpstr>
      <vt:lpstr>Megnövekedett terhelés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Kitekintés</vt:lpstr>
      <vt:lpstr>Typical Internet Queuing</vt:lpstr>
      <vt:lpstr>RED Algorithm</vt:lpstr>
      <vt:lpstr>RED Operation</vt:lpstr>
      <vt:lpstr>RED Algorithm</vt:lpstr>
      <vt:lpstr>Csomag dobás vagy ECN jelölés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974</cp:revision>
  <cp:lastPrinted>2012-08-22T04:00:45Z</cp:lastPrinted>
  <dcterms:created xsi:type="dcterms:W3CDTF">2012-01-03T02:22:46Z</dcterms:created>
  <dcterms:modified xsi:type="dcterms:W3CDTF">2019-04-09T13:13:45Z</dcterms:modified>
</cp:coreProperties>
</file>