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98" r:id="rId2"/>
    <p:sldId id="301" r:id="rId3"/>
    <p:sldId id="296" r:id="rId4"/>
    <p:sldId id="297" r:id="rId5"/>
    <p:sldId id="299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65" r:id="rId14"/>
    <p:sldId id="267" r:id="rId15"/>
    <p:sldId id="268" r:id="rId16"/>
    <p:sldId id="300" r:id="rId17"/>
    <p:sldId id="269" r:id="rId18"/>
    <p:sldId id="276" r:id="rId19"/>
    <p:sldId id="277" r:id="rId20"/>
    <p:sldId id="278" r:id="rId2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318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6477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8636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079500" indent="-2159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>
        <p:scale>
          <a:sx n="75" d="100"/>
          <a:sy n="75" d="100"/>
        </p:scale>
        <p:origin x="714" y="4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2132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DAABA6-9A2E-417A-A8CD-3DC1253132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40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6040888-02B3-48C4-82E9-29D3E889B5AF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GB" sz="140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3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57FFFBB-3BBB-4E78-8CB2-AD06F600351E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GB" sz="140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35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FDAABA6-9A2E-417A-A8CD-3DC12531328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0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6DA961B-6D36-43A4-A613-A9FAFD83D5CD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GB" sz="1400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0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41704A4-EF89-4D82-A919-95B38D31F6D9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GB" sz="140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3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7BE001-55CE-466B-9FC5-6F5B2C4EC841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GB" sz="1400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CC3C973-5D43-4593-8FEC-D2F86DE5651E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GB" sz="1400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3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88ACE4-73C3-419E-8E2E-92D12ABC3409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GB" sz="1400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9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A5D0C62-27B3-41EE-A0EF-B0E634678FE1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GB" sz="140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35AA00D-A5BB-42F3-AA47-5F48F8221E59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GB" sz="140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5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4AB9799-5969-4ACC-919D-1AE72254AB14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GB" sz="140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6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3929177-374B-4CB3-84C5-09202F8F64A5}" type="slidenum">
              <a:rPr lang="en-GB" sz="140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GB" sz="140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100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D3EA-67E2-442C-999E-89646D34B6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23197-BC88-4A4F-A651-A47316E708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4D57-9FF2-49B5-A0EA-C0EB221493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1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0975" cy="126047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C491C-3CF4-4229-84C4-5C584D1BCE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971-6F95-4737-9FFA-084DA743B3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08E2-EC51-49C5-9056-3F5357CA67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3F8B-505C-4809-99A2-ED4185E701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AB283-7F04-4497-BE1D-92A3DD7487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17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E631-2283-4832-9885-03126F0526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9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55B1A-6F0B-40C8-82E2-A1F7334AA8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2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3F6DD-F4A0-4463-8EA6-23D5121188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581C-135D-46AD-8D44-9B8B14CD1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0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417637"/>
            <a:ext cx="10080625" cy="61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7EDA6C-E972-4E0D-97A8-19C36CD5E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15367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19939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24511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2908300" indent="-2159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431800" indent="-32385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863600" indent="-287338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2954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7272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1590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ctrTitle"/>
          </p:nvPr>
        </p:nvSpPr>
        <p:spPr>
          <a:xfrm>
            <a:off x="674251" y="208242"/>
            <a:ext cx="8732125" cy="4285565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hu-HU" sz="6614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Újrakonfigurálható digitális áramkörök</a:t>
            </a:r>
            <a:br>
              <a:rPr lang="hu-HU" sz="6614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6614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u-HU" sz="6614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968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 KONKURENS KIFEJEZÉSEK</a:t>
            </a:r>
            <a:endParaRPr lang="hu-HU" sz="3968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Alcím 2"/>
          <p:cNvSpPr>
            <a:spLocks noGrp="1"/>
          </p:cNvSpPr>
          <p:nvPr>
            <p:ph type="subTitle" idx="1"/>
          </p:nvPr>
        </p:nvSpPr>
        <p:spPr>
          <a:xfrm>
            <a:off x="1512464" y="5207776"/>
            <a:ext cx="7055697" cy="1931917"/>
          </a:xfrm>
        </p:spPr>
        <p:txBody>
          <a:bodyPr/>
          <a:lstStyle/>
          <a:p>
            <a:r>
              <a:rPr lang="hu-HU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Brassai Sándor Tihamér</a:t>
            </a:r>
          </a:p>
          <a:p>
            <a:r>
              <a:rPr lang="hu-HU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Sapientia EMTE</a:t>
            </a:r>
          </a:p>
          <a:p>
            <a:endParaRPr lang="hu-H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7593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Példa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9712" y="2270541"/>
            <a:ext cx="4308474" cy="4263756"/>
          </a:xfrm>
          <a:solidFill>
            <a:srgbClr val="FFFFCC"/>
          </a:solidFill>
        </p:spPr>
        <p:txBody>
          <a:bodyPr anchor="t" anchorCtr="0"/>
          <a:lstStyle/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LIBRARY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ieee</a:t>
            </a:r>
            <a:endParaRPr lang="hu-HU" sz="1800" kern="1200" dirty="0">
              <a:solidFill>
                <a:schemeClr val="tx1"/>
              </a:solidFill>
              <a:latin typeface="Arial" panose="020B0604020202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USE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ieee.std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logic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_1164.all;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ENTITY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IS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PORT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(d,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clk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 IN STD_LOGIC;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q: OUT STD_LOGIC);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END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---------------------------------------------------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ARCHITECTURE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IS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b1: BLOCK (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clk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='1')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BEGIN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	q&lt;=GUARDED d;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END BLOCK b1;</a:t>
            </a:r>
          </a:p>
          <a:p>
            <a:pPr marL="0" indent="0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END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  <p:sp>
        <p:nvSpPr>
          <p:cNvPr id="2" name="Téglalap 1"/>
          <p:cNvSpPr/>
          <p:nvPr/>
        </p:nvSpPr>
        <p:spPr>
          <a:xfrm>
            <a:off x="4964112" y="1548576"/>
            <a:ext cx="5038725" cy="4247317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pelda</a:t>
            </a:r>
            <a:r>
              <a:rPr lang="hu-HU" dirty="0" smtClean="0"/>
              <a:t>_2_</a:t>
            </a:r>
            <a:r>
              <a:rPr lang="hu-HU" dirty="0" err="1" smtClean="0"/>
              <a:t>guarded</a:t>
            </a:r>
            <a:r>
              <a:rPr lang="hu-HU" dirty="0" smtClean="0"/>
              <a:t> is</a:t>
            </a:r>
          </a:p>
          <a:p>
            <a:r>
              <a:rPr lang="hu-HU" dirty="0" smtClean="0"/>
              <a:t>    Port (</a:t>
            </a:r>
            <a:r>
              <a:rPr lang="hu-HU" dirty="0" err="1" smtClean="0"/>
              <a:t>src</a:t>
            </a:r>
            <a:r>
              <a:rPr lang="hu-HU" dirty="0" smtClean="0"/>
              <a:t>_</a:t>
            </a:r>
            <a:r>
              <a:rPr lang="hu-HU" dirty="0" err="1" smtClean="0"/>
              <a:t>clk</a:t>
            </a:r>
            <a:r>
              <a:rPr lang="hu-HU" dirty="0" smtClean="0"/>
              <a:t>: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std</a:t>
            </a:r>
            <a:r>
              <a:rPr lang="hu-HU" dirty="0" smtClean="0"/>
              <a:t>_</a:t>
            </a:r>
            <a:r>
              <a:rPr lang="hu-HU" dirty="0" err="1" smtClean="0"/>
              <a:t>logic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  d :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std</a:t>
            </a:r>
            <a:r>
              <a:rPr lang="hu-HU" dirty="0" smtClean="0"/>
              <a:t>_</a:t>
            </a:r>
            <a:r>
              <a:rPr lang="hu-HU" dirty="0" err="1" smtClean="0"/>
              <a:t>logic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q : out </a:t>
            </a:r>
            <a:r>
              <a:rPr lang="hu-HU" dirty="0" err="1" smtClean="0"/>
              <a:t>std</a:t>
            </a:r>
            <a:r>
              <a:rPr lang="hu-HU" dirty="0" smtClean="0"/>
              <a:t>_</a:t>
            </a:r>
            <a:r>
              <a:rPr lang="hu-HU" dirty="0" err="1" smtClean="0"/>
              <a:t>logic</a:t>
            </a:r>
            <a:r>
              <a:rPr lang="hu-HU" dirty="0" smtClean="0"/>
              <a:t>);</a:t>
            </a:r>
          </a:p>
          <a:p>
            <a:r>
              <a:rPr lang="hu-HU" dirty="0" smtClean="0"/>
              <a:t>end </a:t>
            </a:r>
            <a:r>
              <a:rPr lang="hu-HU" dirty="0" err="1" smtClean="0"/>
              <a:t>pelda</a:t>
            </a:r>
            <a:r>
              <a:rPr lang="hu-HU" dirty="0" smtClean="0"/>
              <a:t>_2_</a:t>
            </a:r>
            <a:r>
              <a:rPr lang="hu-HU" dirty="0" err="1" smtClean="0"/>
              <a:t>guarded</a:t>
            </a:r>
            <a:r>
              <a:rPr lang="hu-HU" dirty="0" smtClean="0"/>
              <a:t>;</a:t>
            </a:r>
          </a:p>
          <a:p>
            <a:endParaRPr lang="hu-HU" dirty="0" smtClean="0"/>
          </a:p>
          <a:p>
            <a:r>
              <a:rPr lang="hu-HU" dirty="0" err="1" smtClean="0"/>
              <a:t>architecture</a:t>
            </a:r>
            <a:r>
              <a:rPr lang="hu-HU" dirty="0" smtClean="0"/>
              <a:t> </a:t>
            </a:r>
            <a:r>
              <a:rPr lang="hu-HU" dirty="0" err="1" smtClean="0"/>
              <a:t>Behavioral</a:t>
            </a:r>
            <a:r>
              <a:rPr lang="hu-HU" dirty="0" smtClean="0"/>
              <a:t> of </a:t>
            </a:r>
            <a:r>
              <a:rPr lang="hu-HU" dirty="0" err="1" smtClean="0"/>
              <a:t>pelda</a:t>
            </a:r>
            <a:r>
              <a:rPr lang="hu-HU" dirty="0" smtClean="0"/>
              <a:t>_2_</a:t>
            </a:r>
            <a:r>
              <a:rPr lang="hu-HU" dirty="0" err="1" smtClean="0"/>
              <a:t>guarded</a:t>
            </a:r>
            <a:r>
              <a:rPr lang="hu-HU" dirty="0" smtClean="0"/>
              <a:t> is</a:t>
            </a:r>
          </a:p>
          <a:p>
            <a:endParaRPr lang="hu-HU" dirty="0" smtClean="0"/>
          </a:p>
          <a:p>
            <a:r>
              <a:rPr lang="hu-HU" dirty="0" err="1" smtClean="0"/>
              <a:t>begin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   b1: BLOCK (</a:t>
            </a:r>
            <a:r>
              <a:rPr lang="hu-HU" dirty="0" err="1" smtClean="0"/>
              <a:t>src</a:t>
            </a:r>
            <a:r>
              <a:rPr lang="hu-HU" dirty="0" smtClean="0"/>
              <a:t>_</a:t>
            </a:r>
            <a:r>
              <a:rPr lang="hu-HU" dirty="0" err="1" smtClean="0"/>
              <a:t>clk</a:t>
            </a:r>
            <a:r>
              <a:rPr lang="hu-HU" dirty="0" smtClean="0"/>
              <a:t>='1' and </a:t>
            </a:r>
            <a:r>
              <a:rPr lang="hu-HU" dirty="0" err="1" smtClean="0"/>
              <a:t>src</a:t>
            </a:r>
            <a:r>
              <a:rPr lang="en-US" dirty="0" smtClean="0"/>
              <a:t>_</a:t>
            </a:r>
            <a:r>
              <a:rPr lang="en-US" dirty="0" err="1" smtClean="0"/>
              <a:t>clk</a:t>
            </a:r>
            <a:r>
              <a:rPr lang="en-US" dirty="0" smtClean="0"/>
              <a:t>=‘1’</a:t>
            </a:r>
            <a:r>
              <a:rPr lang="hu-HU" dirty="0" smtClean="0"/>
              <a:t>)</a:t>
            </a:r>
          </a:p>
          <a:p>
            <a:r>
              <a:rPr lang="hu-HU" dirty="0" smtClean="0"/>
              <a:t>		BEGIN</a:t>
            </a:r>
          </a:p>
          <a:p>
            <a:r>
              <a:rPr lang="hu-HU" dirty="0" smtClean="0"/>
              <a:t>			q&lt;=GUARDED d;</a:t>
            </a:r>
          </a:p>
          <a:p>
            <a:r>
              <a:rPr lang="hu-HU" dirty="0" smtClean="0"/>
              <a:t>		END BLOCK b1;</a:t>
            </a:r>
          </a:p>
          <a:p>
            <a:r>
              <a:rPr lang="hu-HU" dirty="0" smtClean="0"/>
              <a:t>end </a:t>
            </a:r>
            <a:r>
              <a:rPr lang="hu-HU" dirty="0" err="1" smtClean="0"/>
              <a:t>Behavioral</a:t>
            </a:r>
            <a:r>
              <a:rPr lang="hu-HU" dirty="0" smtClean="0"/>
              <a:t>;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230312" y="154857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/>
              <a:t>latch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640512" y="1036637"/>
            <a:ext cx="1005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Flip-flop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/>
            <a:r>
              <a:rPr lang="en-US" noProof="0" dirty="0" err="1" smtClean="0">
                <a:ea typeface="Lucida Sans Unicode" panose="020B0602030504020204" pitchFamily="34" charset="0"/>
              </a:rPr>
              <a:t>Bistabil</a:t>
            </a:r>
            <a:r>
              <a:rPr lang="en-US" noProof="0" dirty="0" smtClean="0">
                <a:ea typeface="Lucida Sans Unicode" panose="020B0602030504020204" pitchFamily="34" charset="0"/>
              </a:rPr>
              <a:t> reset </a:t>
            </a:r>
            <a:r>
              <a:rPr lang="en-US" noProof="0" dirty="0" err="1" smtClean="0">
                <a:ea typeface="Lucida Sans Unicode" panose="020B0602030504020204" pitchFamily="34" charset="0"/>
              </a:rPr>
              <a:t>bemenettel</a:t>
            </a: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301750"/>
            <a:ext cx="9072562" cy="5924550"/>
          </a:xfrm>
        </p:spPr>
        <p:txBody>
          <a:bodyPr anchor="ctr"/>
          <a:lstStyle/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LIBRARY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ieee</a:t>
            </a:r>
            <a:endParaRPr lang="hu-HU" sz="1800" kern="1200" dirty="0">
              <a:solidFill>
                <a:schemeClr val="tx1"/>
              </a:solidFill>
              <a:latin typeface="Arial" panose="020B0604020202020204" pitchFamily="34" charset="0"/>
              <a:ea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USE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ieee.std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logic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_1164.all;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ENTITY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dff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IS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PORT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(d,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clk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rst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: IN STD_LOGIC;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q: OUT STD_LOGIC);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END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dff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---------------------------------------------------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ARCHITECTURE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dff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dff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IS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b1: BLOCK (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clk'EVENT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 AND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clk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='1')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BEGIN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	q&lt;=GUARDED  0 WHEN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rst</a:t>
            </a: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='1' ELSE d;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		END BLOCK b1;</a:t>
            </a:r>
          </a:p>
          <a:p>
            <a:pPr marL="0" indent="0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1800" kern="1200" dirty="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END </a:t>
            </a:r>
            <a:r>
              <a:rPr lang="hu-HU" sz="1800" kern="1200" dirty="0" err="1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rPr>
              <a:t>latch</a:t>
            </a:r>
            <a:r>
              <a:rPr lang="hu-HU" sz="2800" noProof="0" dirty="0" smtClean="0">
                <a:ea typeface="Lucida Sans Unicode" panose="020B0602030504020204" pitchFamily="34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/>
            <a:r>
              <a:rPr lang="hu-HU" noProof="0" dirty="0" smtClean="0">
                <a:ea typeface="Lucida Sans Unicode" panose="020B0602030504020204" pitchFamily="34" charset="0"/>
              </a:rPr>
              <a:t>Hogyan tervezzünk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2562" cy="4989513"/>
          </a:xfrm>
        </p:spPr>
        <p:txBody>
          <a:bodyPr/>
          <a:lstStyle/>
          <a:p>
            <a:pPr marL="457200" indent="-4572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u-HU" noProof="0" dirty="0" smtClean="0">
                <a:ea typeface="Lucida Sans Unicode" panose="020B0602030504020204" pitchFamily="34" charset="0"/>
              </a:rPr>
              <a:t>lehetővé tenni  közös részek megosztását és újrahasznosítását</a:t>
            </a:r>
          </a:p>
          <a:p>
            <a:pPr marL="457200" indent="-4572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u-HU" noProof="0" dirty="0" smtClean="0">
                <a:ea typeface="Lucida Sans Unicode" panose="020B0602030504020204" pitchFamily="34" charset="0"/>
              </a:rPr>
              <a:t>elemeket </a:t>
            </a:r>
            <a:r>
              <a:rPr lang="hu-HU" noProof="0" dirty="0" smtClean="0">
                <a:ea typeface="Lucida Sans Unicode" panose="020B0602030504020204" pitchFamily="34" charset="0"/>
              </a:rPr>
              <a:t>a könyvtárba (LIBRARY)  helyezni</a:t>
            </a:r>
          </a:p>
          <a:p>
            <a:pPr marL="0" indent="0" eaLnBrk="1">
              <a:spcAft>
                <a:spcPct val="0"/>
              </a:spcAft>
            </a:pPr>
            <a:r>
              <a:rPr lang="hu-HU" noProof="0" dirty="0" smtClean="0">
                <a:ea typeface="Lucida Sans Unicode" panose="020B0602030504020204" pitchFamily="34" charset="0"/>
              </a:rPr>
              <a:t>kódrészek megírhatóak </a:t>
            </a:r>
          </a:p>
          <a:p>
            <a:pPr marL="431800" lvl="1" indent="0" eaLnBrk="1">
              <a:spcAft>
                <a:spcPct val="0"/>
              </a:spcAft>
            </a:pPr>
            <a:r>
              <a:rPr lang="hu-HU" noProof="0" dirty="0" smtClean="0">
                <a:ea typeface="Lucida Sans Unicode" panose="020B0602030504020204" pitchFamily="34" charset="0"/>
              </a:rPr>
              <a:t>Komponens</a:t>
            </a:r>
            <a:r>
              <a:rPr lang="en-US" noProof="0" dirty="0" smtClean="0">
                <a:ea typeface="Lucida Sans Unicode" panose="020B0602030504020204" pitchFamily="34" charset="0"/>
              </a:rPr>
              <a:t>k</a:t>
            </a:r>
            <a:r>
              <a:rPr lang="hu-HU" dirty="0" smtClean="0">
                <a:ea typeface="Lucida Sans Unicode" panose="020B0602030504020204" pitchFamily="34" charset="0"/>
              </a:rPr>
              <a:t>ént</a:t>
            </a:r>
            <a:r>
              <a:rPr lang="hu-HU" noProof="0" dirty="0" smtClean="0">
                <a:ea typeface="Lucida Sans Unicode" panose="020B0602030504020204" pitchFamily="34" charset="0"/>
              </a:rPr>
              <a:t> (COMPONENT) integrálva, </a:t>
            </a:r>
          </a:p>
          <a:p>
            <a:pPr marL="431800" lvl="1" indent="0" eaLnBrk="1">
              <a:spcAft>
                <a:spcPct val="0"/>
              </a:spcAft>
            </a:pPr>
            <a:r>
              <a:rPr lang="hu-HU" noProof="0" dirty="0" smtClean="0">
                <a:ea typeface="Lucida Sans Unicode" panose="020B0602030504020204" pitchFamily="34" charset="0"/>
              </a:rPr>
              <a:t>függvények (FUNCTIONS) </a:t>
            </a:r>
          </a:p>
          <a:p>
            <a:pPr marL="431800" lvl="1" indent="0" eaLnBrk="1">
              <a:spcAft>
                <a:spcPct val="0"/>
              </a:spcAft>
            </a:pPr>
            <a:r>
              <a:rPr lang="hu-HU" noProof="0" dirty="0" smtClean="0">
                <a:ea typeface="Lucida Sans Unicode" panose="020B0602030504020204" pitchFamily="34" charset="0"/>
              </a:rPr>
              <a:t>eljárások (PROCEDURES)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080625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GENERATE utasítás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112" y="2636838"/>
            <a:ext cx="9072562" cy="4190999"/>
          </a:xfrm>
        </p:spPr>
        <p:txBody>
          <a:bodyPr anchor="t" anchorCtr="0"/>
          <a:lstStyle/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Label1: FOR azonosító IN intervallum GENERATE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	(konkurens hozzárendelés)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END GENERATE;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800" noProof="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solidFill>
                  <a:srgbClr val="FF0000"/>
                </a:solidFill>
                <a:ea typeface="Lucida Sans Unicode" panose="020B0602030504020204" pitchFamily="34" charset="0"/>
              </a:rPr>
              <a:t>Ha a szabályok egy adott elemre nem 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solidFill>
                  <a:srgbClr val="FF0000"/>
                </a:solidFill>
                <a:ea typeface="Lucida Sans Unicode" panose="020B0602030504020204" pitchFamily="34" charset="0"/>
              </a:rPr>
              <a:t>alkalmazhatóak akkor segít az IF GENERATE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800" noProof="0" dirty="0" smtClean="0">
              <a:solidFill>
                <a:srgbClr val="FF0000"/>
              </a:solidFill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Label2: IF feltétel GENERATE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	(konkurens hozzárendelés)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800" noProof="0" dirty="0" smtClean="0">
                <a:ea typeface="Lucida Sans Unicode" panose="020B0602030504020204" pitchFamily="34" charset="0"/>
              </a:rPr>
              <a:t>END GENERATE;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87312" y="1112837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>
                <a:solidFill>
                  <a:schemeClr val="accent6">
                    <a:lumMod val="75000"/>
                  </a:schemeClr>
                </a:solidFill>
              </a:rPr>
              <a:t>A GENERATE utasítás lehetőséget biztosít komponensek több példányban való példányosítására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GENERATE parancs paramétereként alkalmazott változó használható  vektor típusú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signalok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 indexeléséhez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/>
            <a:r>
              <a:rPr lang="hu-HU" noProof="0" dirty="0" smtClean="0">
                <a:ea typeface="Lucida Sans Unicode" panose="020B0602030504020204" pitchFamily="34" charset="0"/>
              </a:rPr>
              <a:t>FOR GENERATE és IF GENERATE </a:t>
            </a:r>
            <a:br>
              <a:rPr lang="hu-HU" noProof="0" dirty="0" smtClean="0">
                <a:ea typeface="Lucida Sans Unicode" panose="020B0602030504020204" pitchFamily="34" charset="0"/>
              </a:rPr>
            </a:br>
            <a:r>
              <a:rPr lang="hu-HU" dirty="0" err="1" smtClean="0">
                <a:ea typeface="Lucida Sans Unicode" panose="020B0602030504020204" pitchFamily="34" charset="0"/>
              </a:rPr>
              <a:t>egymásbaágyazása</a:t>
            </a: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4770437"/>
            <a:ext cx="6594474" cy="2209800"/>
          </a:xfrm>
          <a:solidFill>
            <a:srgbClr val="FFFFCC"/>
          </a:solidFill>
        </p:spPr>
        <p:txBody>
          <a:bodyPr anchor="ctr"/>
          <a:lstStyle/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sz="1800" noProof="0" dirty="0" smtClean="0">
                <a:ea typeface="Lucida Sans Unicode" panose="020B0602030504020204" pitchFamily="34" charset="0"/>
              </a:rPr>
              <a:t>Cimke1</a:t>
            </a:r>
            <a:r>
              <a:rPr lang="hu-HU" sz="1800" noProof="0" dirty="0" smtClean="0">
                <a:ea typeface="Lucida Sans Unicode" panose="020B0602030504020204" pitchFamily="34" charset="0"/>
              </a:rPr>
              <a:t>: IF </a:t>
            </a:r>
            <a:r>
              <a:rPr lang="hu-HU" sz="1800" noProof="0" dirty="0" err="1" smtClean="0">
                <a:ea typeface="Lucida Sans Unicode" panose="020B0602030504020204" pitchFamily="34" charset="0"/>
              </a:rPr>
              <a:t>condition</a:t>
            </a:r>
            <a:r>
              <a:rPr lang="hu-HU" sz="1800" noProof="0" dirty="0" smtClean="0">
                <a:ea typeface="Lucida Sans Unicode" panose="020B0602030504020204" pitchFamily="34" charset="0"/>
              </a:rPr>
              <a:t> GENERATE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	...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	</a:t>
            </a:r>
            <a:r>
              <a:rPr lang="en-US" sz="1800" noProof="0" dirty="0" smtClean="0">
                <a:ea typeface="Lucida Sans Unicode" panose="020B0602030504020204" pitchFamily="34" charset="0"/>
              </a:rPr>
              <a:t>Cimke2</a:t>
            </a:r>
            <a:r>
              <a:rPr lang="hu-HU" sz="1800" noProof="0" dirty="0" smtClean="0">
                <a:ea typeface="Lucida Sans Unicode" panose="020B0602030504020204" pitchFamily="34" charset="0"/>
              </a:rPr>
              <a:t>: FOR ciklus</a:t>
            </a:r>
            <a:r>
              <a:rPr lang="en-US" sz="1800" noProof="0" dirty="0" smtClean="0">
                <a:ea typeface="Lucida Sans Unicode" panose="020B0602030504020204" pitchFamily="34" charset="0"/>
              </a:rPr>
              <a:t>_</a:t>
            </a:r>
            <a:r>
              <a:rPr lang="en-US" sz="1800" noProof="0" dirty="0" err="1" smtClean="0">
                <a:ea typeface="Lucida Sans Unicode" panose="020B0602030504020204" pitchFamily="34" charset="0"/>
              </a:rPr>
              <a:t>azonos</a:t>
            </a:r>
            <a:r>
              <a:rPr lang="hu-HU" sz="1800" noProof="0" dirty="0" err="1" smtClean="0">
                <a:ea typeface="Lucida Sans Unicode" panose="020B0602030504020204" pitchFamily="34" charset="0"/>
              </a:rPr>
              <a:t>ító</a:t>
            </a:r>
            <a:r>
              <a:rPr lang="hu-HU" sz="1800" noProof="0" dirty="0" smtClean="0">
                <a:ea typeface="Lucida Sans Unicode" panose="020B0602030504020204" pitchFamily="34" charset="0"/>
              </a:rPr>
              <a:t> IN intervallum GENERATE</a:t>
            </a:r>
          </a:p>
          <a:p>
            <a:pPr marL="0" indent="0" eaLnBrk="1">
              <a:spcAft>
                <a:spcPct val="0"/>
              </a:spcAft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	(</a:t>
            </a:r>
            <a:r>
              <a:rPr lang="hu-HU" sz="1800" dirty="0" smtClean="0"/>
              <a:t>konkurens  hozzárendelés</a:t>
            </a:r>
            <a:r>
              <a:rPr lang="hu-HU" sz="1800" noProof="0" dirty="0" smtClean="0">
                <a:ea typeface="Lucida Sans Unicode" panose="020B0602030504020204" pitchFamily="34" charset="0"/>
              </a:rPr>
              <a:t>)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	END GENERATE;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	...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1800" noProof="0" dirty="0" smtClean="0">
                <a:ea typeface="Lucida Sans Unicode" panose="020B0602030504020204" pitchFamily="34" charset="0"/>
              </a:rPr>
              <a:t>END GENERATE;</a:t>
            </a:r>
          </a:p>
        </p:txBody>
      </p:sp>
      <p:sp>
        <p:nvSpPr>
          <p:cNvPr id="2" name="Téglalap 1"/>
          <p:cNvSpPr/>
          <p:nvPr/>
        </p:nvSpPr>
        <p:spPr>
          <a:xfrm>
            <a:off x="503238" y="2255837"/>
            <a:ext cx="6594474" cy="203132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/>
            <a:r>
              <a:rPr lang="hu-HU" dirty="0" err="1" smtClean="0"/>
              <a:t>Cimke</a:t>
            </a:r>
            <a:r>
              <a:rPr lang="en-US" dirty="0" smtClean="0"/>
              <a:t>1</a:t>
            </a:r>
            <a:r>
              <a:rPr lang="hu-HU" dirty="0" smtClean="0"/>
              <a:t>: </a:t>
            </a:r>
            <a:r>
              <a:rPr lang="hu-HU" dirty="0"/>
              <a:t>FOR </a:t>
            </a:r>
            <a:r>
              <a:rPr lang="hu-HU" dirty="0" smtClean="0"/>
              <a:t>ciklus</a:t>
            </a:r>
            <a:r>
              <a:rPr lang="en-US" dirty="0" smtClean="0"/>
              <a:t>_</a:t>
            </a:r>
            <a:r>
              <a:rPr lang="en-US" dirty="0" err="1" smtClean="0"/>
              <a:t>azonos</a:t>
            </a:r>
            <a:r>
              <a:rPr lang="hu-HU" dirty="0" err="1" smtClean="0"/>
              <a:t>ító</a:t>
            </a:r>
            <a:r>
              <a:rPr lang="hu-HU" dirty="0" smtClean="0"/>
              <a:t> </a:t>
            </a:r>
            <a:r>
              <a:rPr lang="hu-HU" dirty="0"/>
              <a:t>IN </a:t>
            </a:r>
            <a:r>
              <a:rPr lang="hu-HU" dirty="0" smtClean="0"/>
              <a:t>intervallum </a:t>
            </a:r>
            <a:r>
              <a:rPr lang="hu-HU" dirty="0"/>
              <a:t>GENERATE</a:t>
            </a:r>
          </a:p>
          <a:p>
            <a:pPr eaLnBrk="1"/>
            <a:r>
              <a:rPr lang="hu-HU" dirty="0"/>
              <a:t>	...</a:t>
            </a:r>
          </a:p>
          <a:p>
            <a:pPr eaLnBrk="1"/>
            <a:r>
              <a:rPr lang="hu-HU" dirty="0"/>
              <a:t>	</a:t>
            </a:r>
            <a:r>
              <a:rPr lang="en-US" dirty="0" err="1" smtClean="0"/>
              <a:t>Cimke</a:t>
            </a:r>
            <a:r>
              <a:rPr lang="hu-HU" dirty="0" smtClean="0"/>
              <a:t>2</a:t>
            </a:r>
            <a:r>
              <a:rPr lang="hu-HU" dirty="0"/>
              <a:t>: IF </a:t>
            </a:r>
            <a:r>
              <a:rPr lang="hu-HU" dirty="0" smtClean="0"/>
              <a:t>feltétel </a:t>
            </a:r>
            <a:r>
              <a:rPr lang="hu-HU" dirty="0"/>
              <a:t>GENERATE</a:t>
            </a:r>
          </a:p>
          <a:p>
            <a:pPr eaLnBrk="1"/>
            <a:r>
              <a:rPr lang="hu-HU" dirty="0"/>
              <a:t>		</a:t>
            </a:r>
            <a:r>
              <a:rPr lang="hu-HU" dirty="0" smtClean="0"/>
              <a:t>(konkurens  hozzárendelés)</a:t>
            </a:r>
            <a:endParaRPr lang="hu-HU" dirty="0"/>
          </a:p>
          <a:p>
            <a:pPr eaLnBrk="1"/>
            <a:r>
              <a:rPr lang="hu-HU" dirty="0"/>
              <a:t>	END GENERATE;</a:t>
            </a:r>
          </a:p>
          <a:p>
            <a:pPr eaLnBrk="1"/>
            <a:r>
              <a:rPr lang="hu-HU" dirty="0">
                <a:solidFill>
                  <a:srgbClr val="FF0000"/>
                </a:solidFill>
              </a:rPr>
              <a:t>	...</a:t>
            </a:r>
          </a:p>
          <a:p>
            <a:pPr eaLnBrk="1"/>
            <a:r>
              <a:rPr lang="hu-HU" dirty="0"/>
              <a:t>END GENERATE;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0080625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Példa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31" y="562689"/>
            <a:ext cx="3357510" cy="5502275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42041" y="960437"/>
            <a:ext cx="64127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  <a:p>
            <a:r>
              <a:rPr lang="hu-HU" dirty="0" err="1"/>
              <a:t>entity</a:t>
            </a:r>
            <a:r>
              <a:rPr lang="hu-HU" dirty="0"/>
              <a:t> </a:t>
            </a:r>
            <a:r>
              <a:rPr lang="hu-HU" dirty="0" err="1"/>
              <a:t>pelda</a:t>
            </a:r>
            <a:r>
              <a:rPr lang="hu-HU" dirty="0"/>
              <a:t>_12_</a:t>
            </a:r>
            <a:r>
              <a:rPr lang="hu-HU" dirty="0" err="1"/>
              <a:t>generate</a:t>
            </a:r>
            <a:r>
              <a:rPr lang="hu-HU" dirty="0"/>
              <a:t>_and_kapu is</a:t>
            </a:r>
          </a:p>
          <a:p>
            <a:r>
              <a:rPr lang="hu-HU" dirty="0"/>
              <a:t>GENERIC ( N : </a:t>
            </a:r>
            <a:r>
              <a:rPr lang="hu-HU" dirty="0" err="1"/>
              <a:t>natural</a:t>
            </a:r>
            <a:r>
              <a:rPr lang="hu-HU" dirty="0"/>
              <a:t> :=8);</a:t>
            </a:r>
          </a:p>
          <a:p>
            <a:r>
              <a:rPr lang="hu-HU" dirty="0"/>
              <a:t>    Port (A: </a:t>
            </a:r>
            <a:r>
              <a:rPr lang="hu-HU" dirty="0" err="1"/>
              <a:t>in</a:t>
            </a:r>
            <a:r>
              <a:rPr lang="hu-HU" dirty="0"/>
              <a:t> STD_LOGIC_VECTOR(N-1 </a:t>
            </a:r>
            <a:r>
              <a:rPr lang="hu-HU" dirty="0" err="1"/>
              <a:t>downto</a:t>
            </a:r>
            <a:r>
              <a:rPr lang="hu-HU" dirty="0"/>
              <a:t> 0);</a:t>
            </a:r>
          </a:p>
          <a:p>
            <a:r>
              <a:rPr lang="hu-HU" dirty="0"/>
              <a:t>          B: </a:t>
            </a:r>
            <a:r>
              <a:rPr lang="hu-HU" dirty="0" err="1"/>
              <a:t>in</a:t>
            </a:r>
            <a:r>
              <a:rPr lang="hu-HU" dirty="0"/>
              <a:t> STD_LOGIC_VECTOR(N-1 </a:t>
            </a:r>
            <a:r>
              <a:rPr lang="hu-HU" dirty="0" err="1"/>
              <a:t>downto</a:t>
            </a:r>
            <a:r>
              <a:rPr lang="hu-HU" dirty="0"/>
              <a:t> 0);</a:t>
            </a:r>
          </a:p>
          <a:p>
            <a:r>
              <a:rPr lang="hu-HU" dirty="0"/>
              <a:t>           q : out STD_LOGIC_VECTOR(N-1 </a:t>
            </a:r>
            <a:r>
              <a:rPr lang="hu-HU" dirty="0" err="1"/>
              <a:t>downto</a:t>
            </a:r>
            <a:r>
              <a:rPr lang="hu-HU" dirty="0"/>
              <a:t> 0));</a:t>
            </a:r>
          </a:p>
          <a:p>
            <a:r>
              <a:rPr lang="hu-HU" dirty="0"/>
              <a:t>end </a:t>
            </a:r>
            <a:r>
              <a:rPr lang="hu-HU" dirty="0" err="1"/>
              <a:t>pelda</a:t>
            </a:r>
            <a:r>
              <a:rPr lang="hu-HU" dirty="0"/>
              <a:t>_12_</a:t>
            </a:r>
            <a:r>
              <a:rPr lang="hu-HU" dirty="0" err="1"/>
              <a:t>generate</a:t>
            </a:r>
            <a:r>
              <a:rPr lang="hu-HU" dirty="0"/>
              <a:t>_and_kapu;</a:t>
            </a:r>
          </a:p>
          <a:p>
            <a:endParaRPr lang="hu-HU" dirty="0"/>
          </a:p>
          <a:p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Behavioral</a:t>
            </a:r>
            <a:r>
              <a:rPr lang="hu-HU" dirty="0"/>
              <a:t>  of </a:t>
            </a:r>
            <a:r>
              <a:rPr lang="hu-HU" dirty="0" err="1"/>
              <a:t>pelda</a:t>
            </a:r>
            <a:r>
              <a:rPr lang="hu-HU" dirty="0"/>
              <a:t>_12_</a:t>
            </a:r>
            <a:r>
              <a:rPr lang="hu-HU" dirty="0" err="1"/>
              <a:t>generate</a:t>
            </a:r>
            <a:r>
              <a:rPr lang="hu-HU" dirty="0"/>
              <a:t>_and_kapu is</a:t>
            </a:r>
          </a:p>
          <a:p>
            <a:r>
              <a:rPr lang="hu-HU" dirty="0" err="1"/>
              <a:t>begin</a:t>
            </a:r>
            <a:endParaRPr lang="hu-HU" dirty="0"/>
          </a:p>
          <a:p>
            <a:r>
              <a:rPr lang="hu-HU" dirty="0"/>
              <a:t>G1: FOR i IN A'RANGE GENERATE</a:t>
            </a:r>
          </a:p>
          <a:p>
            <a:r>
              <a:rPr lang="hu-HU" dirty="0"/>
              <a:t>	q(i)&lt;=A(i) and B(i);</a:t>
            </a:r>
          </a:p>
          <a:p>
            <a:r>
              <a:rPr lang="hu-HU" dirty="0"/>
              <a:t>END GENERATE;</a:t>
            </a:r>
          </a:p>
          <a:p>
            <a:endParaRPr lang="hu-HU" dirty="0"/>
          </a:p>
          <a:p>
            <a:r>
              <a:rPr lang="hu-HU" dirty="0"/>
              <a:t>end </a:t>
            </a:r>
            <a:r>
              <a:rPr lang="hu-HU" dirty="0" err="1"/>
              <a:t>Behavioral</a:t>
            </a:r>
            <a:r>
              <a:rPr lang="hu-HU" dirty="0"/>
              <a:t>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12" y="3706659"/>
            <a:ext cx="2895600" cy="385301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060550" y="625832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N=8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347612" y="662765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N=6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363912" y="884237"/>
            <a:ext cx="3962400" cy="6555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hu-HU" sz="1200" dirty="0" err="1"/>
              <a:t>architecture</a:t>
            </a:r>
            <a:r>
              <a:rPr lang="hu-HU" sz="1200" dirty="0"/>
              <a:t> </a:t>
            </a:r>
            <a:r>
              <a:rPr lang="hu-HU" sz="1200" dirty="0" err="1"/>
              <a:t>Behavioral</a:t>
            </a:r>
            <a:r>
              <a:rPr lang="hu-HU" sz="1200" dirty="0"/>
              <a:t> of </a:t>
            </a:r>
            <a:r>
              <a:rPr lang="hu-HU" sz="1200" dirty="0" err="1"/>
              <a:t>pelda</a:t>
            </a:r>
            <a:r>
              <a:rPr lang="hu-HU" sz="1200" dirty="0"/>
              <a:t>_4_</a:t>
            </a:r>
            <a:r>
              <a:rPr lang="hu-HU" sz="1200" dirty="0" err="1"/>
              <a:t>generate</a:t>
            </a:r>
            <a:r>
              <a:rPr lang="hu-HU" sz="1200" dirty="0"/>
              <a:t> is</a:t>
            </a:r>
          </a:p>
          <a:p>
            <a:r>
              <a:rPr lang="hu-HU" sz="1200" dirty="0" err="1"/>
              <a:t>signal</a:t>
            </a:r>
            <a:r>
              <a:rPr lang="hu-HU" sz="1200" dirty="0"/>
              <a:t> s: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_</a:t>
            </a:r>
            <a:r>
              <a:rPr lang="hu-HU" sz="1200" dirty="0" err="1"/>
              <a:t>vector</a:t>
            </a:r>
            <a:r>
              <a:rPr lang="hu-HU" sz="1200" dirty="0"/>
              <a:t>(RSZ-1 </a:t>
            </a:r>
            <a:r>
              <a:rPr lang="hu-HU" sz="1200" dirty="0" err="1"/>
              <a:t>downto</a:t>
            </a:r>
            <a:r>
              <a:rPr lang="hu-HU" sz="1200" dirty="0"/>
              <a:t> 0);</a:t>
            </a:r>
          </a:p>
          <a:p>
            <a:r>
              <a:rPr lang="hu-HU" sz="1200" dirty="0"/>
              <a:t>Begin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hu-HU" sz="1200" dirty="0"/>
              <a:t>end </a:t>
            </a:r>
            <a:r>
              <a:rPr lang="hu-HU" sz="1200" dirty="0" err="1"/>
              <a:t>Behavioral</a:t>
            </a:r>
            <a:r>
              <a:rPr lang="hu-HU" sz="1200" dirty="0"/>
              <a:t>;</a:t>
            </a:r>
            <a:endParaRPr lang="en-US" sz="1200" dirty="0"/>
          </a:p>
        </p:txBody>
      </p:sp>
      <p:sp>
        <p:nvSpPr>
          <p:cNvPr id="8" name="Téglalap 7"/>
          <p:cNvSpPr/>
          <p:nvPr/>
        </p:nvSpPr>
        <p:spPr>
          <a:xfrm>
            <a:off x="3571343" y="1508066"/>
            <a:ext cx="3602568" cy="563231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hu-HU" sz="1200" b="1" dirty="0"/>
              <a:t>ciklus : </a:t>
            </a:r>
            <a:r>
              <a:rPr lang="hu-HU" sz="1200" b="1" dirty="0" err="1"/>
              <a:t>for</a:t>
            </a:r>
            <a:r>
              <a:rPr lang="hu-HU" sz="1200" b="1" dirty="0"/>
              <a:t> i </a:t>
            </a:r>
            <a:r>
              <a:rPr lang="hu-HU" sz="1200" b="1" dirty="0" err="1"/>
              <a:t>in</a:t>
            </a:r>
            <a:r>
              <a:rPr lang="hu-HU" sz="1200" b="1" dirty="0"/>
              <a:t> 0 </a:t>
            </a:r>
            <a:r>
              <a:rPr lang="hu-HU" sz="1200" b="1" dirty="0" err="1"/>
              <a:t>to</a:t>
            </a:r>
            <a:r>
              <a:rPr lang="hu-HU" sz="1200" b="1" dirty="0"/>
              <a:t> RSZ-1 </a:t>
            </a:r>
            <a:r>
              <a:rPr lang="hu-HU" sz="1200" b="1" dirty="0" err="1"/>
              <a:t>generate</a:t>
            </a:r>
            <a:endParaRPr lang="hu-HU" sz="1200" b="1" dirty="0"/>
          </a:p>
          <a:p>
            <a:endParaRPr lang="hu-HU" sz="1200" dirty="0"/>
          </a:p>
          <a:p>
            <a:endParaRPr lang="hu-HU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hu-HU" sz="1200" dirty="0"/>
          </a:p>
          <a:p>
            <a:r>
              <a:rPr lang="hu-HU" sz="1200" dirty="0"/>
              <a:t>q(i)&lt;=s(i);</a:t>
            </a:r>
          </a:p>
          <a:p>
            <a:r>
              <a:rPr lang="hu-HU" sz="1200" b="1" dirty="0"/>
              <a:t>end </a:t>
            </a:r>
            <a:r>
              <a:rPr lang="hu-HU" sz="1200" b="1" dirty="0" err="1"/>
              <a:t>generate</a:t>
            </a:r>
            <a:r>
              <a:rPr lang="hu-HU" sz="1200" b="1" dirty="0"/>
              <a:t>;</a:t>
            </a:r>
            <a:endParaRPr lang="hu-HU" sz="1200" b="1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2112" y="1"/>
            <a:ext cx="9070975" cy="821818"/>
          </a:xfrm>
        </p:spPr>
        <p:txBody>
          <a:bodyPr/>
          <a:lstStyle/>
          <a:p>
            <a:r>
              <a:rPr lang="en-US" dirty="0" err="1" smtClean="0"/>
              <a:t>Regiszter</a:t>
            </a:r>
            <a:r>
              <a:rPr lang="en-US" dirty="0" smtClean="0"/>
              <a:t> l</a:t>
            </a:r>
            <a:r>
              <a:rPr lang="hu-HU" dirty="0" err="1" smtClean="0"/>
              <a:t>ánc</a:t>
            </a:r>
            <a:r>
              <a:rPr lang="hu-HU" dirty="0" smtClean="0"/>
              <a:t> megvalósítása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55" y="1037629"/>
            <a:ext cx="2781300" cy="6257925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26842" y="1752953"/>
            <a:ext cx="503872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hu-HU" sz="1200" dirty="0" err="1"/>
              <a:t>entity</a:t>
            </a:r>
            <a:r>
              <a:rPr lang="hu-HU" sz="1200" dirty="0"/>
              <a:t> </a:t>
            </a:r>
            <a:r>
              <a:rPr lang="hu-HU" sz="1200" dirty="0" err="1"/>
              <a:t>pelda</a:t>
            </a:r>
            <a:r>
              <a:rPr lang="hu-HU" sz="1200" dirty="0"/>
              <a:t>_4_</a:t>
            </a:r>
            <a:r>
              <a:rPr lang="hu-HU" sz="1200" dirty="0" err="1"/>
              <a:t>generate</a:t>
            </a:r>
            <a:r>
              <a:rPr lang="hu-HU" sz="1200" dirty="0"/>
              <a:t> is</a:t>
            </a:r>
          </a:p>
          <a:p>
            <a:r>
              <a:rPr lang="hu-HU" sz="1200" dirty="0"/>
              <a:t>    </a:t>
            </a:r>
            <a:r>
              <a:rPr lang="hu-HU" sz="1200" dirty="0" err="1"/>
              <a:t>generic</a:t>
            </a:r>
            <a:r>
              <a:rPr lang="hu-HU" sz="1200" dirty="0"/>
              <a:t> (RSZ : </a:t>
            </a:r>
            <a:r>
              <a:rPr lang="hu-HU" sz="1200" dirty="0" err="1"/>
              <a:t>natural</a:t>
            </a:r>
            <a:r>
              <a:rPr lang="hu-HU" sz="1200" dirty="0"/>
              <a:t> :=8);</a:t>
            </a:r>
          </a:p>
          <a:p>
            <a:r>
              <a:rPr lang="hu-HU" sz="1200" dirty="0"/>
              <a:t>    Port (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</a:t>
            </a:r>
            <a:r>
              <a:rPr lang="hu-HU" sz="1200" dirty="0"/>
              <a:t>: </a:t>
            </a:r>
            <a:r>
              <a:rPr lang="hu-HU" sz="1200" dirty="0" err="1"/>
              <a:t>in</a:t>
            </a:r>
            <a:r>
              <a:rPr lang="hu-HU" sz="1200" dirty="0"/>
              <a:t>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</a:t>
            </a:r>
            <a:r>
              <a:rPr lang="hu-HU" sz="1200" dirty="0" err="1"/>
              <a:t>reset</a:t>
            </a:r>
            <a:r>
              <a:rPr lang="hu-HU" sz="1200" dirty="0"/>
              <a:t> : </a:t>
            </a:r>
            <a:r>
              <a:rPr lang="hu-HU" sz="1200" dirty="0" err="1"/>
              <a:t>in</a:t>
            </a:r>
            <a:r>
              <a:rPr lang="hu-HU" sz="1200" dirty="0"/>
              <a:t>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CE : </a:t>
            </a:r>
            <a:r>
              <a:rPr lang="hu-HU" sz="1200" dirty="0" err="1"/>
              <a:t>in</a:t>
            </a:r>
            <a:r>
              <a:rPr lang="hu-HU" sz="1200" dirty="0"/>
              <a:t>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d : </a:t>
            </a:r>
            <a:r>
              <a:rPr lang="hu-HU" sz="1200" dirty="0" err="1"/>
              <a:t>in</a:t>
            </a:r>
            <a:r>
              <a:rPr lang="hu-HU" sz="1200" dirty="0"/>
              <a:t>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q : out </a:t>
            </a:r>
            <a:r>
              <a:rPr lang="hu-HU" sz="1200" dirty="0" err="1"/>
              <a:t>std</a:t>
            </a:r>
            <a:r>
              <a:rPr lang="hu-HU" sz="1200" dirty="0"/>
              <a:t>_</a:t>
            </a:r>
            <a:r>
              <a:rPr lang="hu-HU" sz="1200" dirty="0" err="1"/>
              <a:t>logic</a:t>
            </a:r>
            <a:r>
              <a:rPr lang="hu-HU" sz="1200" dirty="0"/>
              <a:t>_</a:t>
            </a:r>
            <a:r>
              <a:rPr lang="hu-HU" sz="1200" dirty="0" err="1"/>
              <a:t>vector</a:t>
            </a:r>
            <a:r>
              <a:rPr lang="hu-HU" sz="1200" dirty="0"/>
              <a:t>(RSZ-1 </a:t>
            </a:r>
            <a:r>
              <a:rPr lang="hu-HU" sz="1200" dirty="0" err="1"/>
              <a:t>downto</a:t>
            </a:r>
            <a:r>
              <a:rPr lang="hu-HU" sz="1200" dirty="0"/>
              <a:t> 0));</a:t>
            </a:r>
          </a:p>
          <a:p>
            <a:r>
              <a:rPr lang="hu-HU" sz="1200" dirty="0"/>
              <a:t>end </a:t>
            </a:r>
            <a:r>
              <a:rPr lang="hu-HU" sz="1200" dirty="0" err="1"/>
              <a:t>pelda</a:t>
            </a:r>
            <a:r>
              <a:rPr lang="hu-HU" sz="1200" dirty="0"/>
              <a:t>_4_</a:t>
            </a:r>
            <a:r>
              <a:rPr lang="hu-HU" sz="1200" dirty="0" err="1"/>
              <a:t>generate</a:t>
            </a:r>
            <a:r>
              <a:rPr lang="hu-HU" sz="1200" dirty="0"/>
              <a:t>;</a:t>
            </a:r>
          </a:p>
          <a:p>
            <a:endParaRPr lang="hu-HU" sz="1200" dirty="0"/>
          </a:p>
        </p:txBody>
      </p:sp>
      <p:sp>
        <p:nvSpPr>
          <p:cNvPr id="6" name="Téglalap 5"/>
          <p:cNvSpPr/>
          <p:nvPr/>
        </p:nvSpPr>
        <p:spPr>
          <a:xfrm>
            <a:off x="3801098" y="1804960"/>
            <a:ext cx="3218924" cy="230832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hu-HU" sz="1200" b="1" dirty="0" err="1" smtClean="0"/>
              <a:t>if</a:t>
            </a:r>
            <a:r>
              <a:rPr lang="hu-HU" sz="1200" b="1" dirty="0" smtClean="0"/>
              <a:t>_1</a:t>
            </a:r>
            <a:r>
              <a:rPr lang="hu-HU" sz="1200" b="1" dirty="0"/>
              <a:t>: </a:t>
            </a:r>
            <a:r>
              <a:rPr lang="hu-HU" sz="1200" b="1" dirty="0" err="1"/>
              <a:t>if</a:t>
            </a:r>
            <a:r>
              <a:rPr lang="hu-HU" sz="1200" b="1" dirty="0"/>
              <a:t> i = 0 </a:t>
            </a:r>
            <a:r>
              <a:rPr lang="hu-HU" sz="1200" b="1" dirty="0" err="1"/>
              <a:t>generate</a:t>
            </a:r>
            <a:endParaRPr lang="hu-HU" sz="1200" b="1" dirty="0"/>
          </a:p>
          <a:p>
            <a:r>
              <a:rPr lang="hu-HU" sz="1200" dirty="0"/>
              <a:t>        </a:t>
            </a:r>
            <a:r>
              <a:rPr lang="hu-HU" sz="1200" dirty="0" err="1"/>
              <a:t>reg</a:t>
            </a:r>
            <a:r>
              <a:rPr lang="hu-HU" sz="1200" dirty="0"/>
              <a:t>_0 : </a:t>
            </a:r>
            <a:r>
              <a:rPr lang="hu-HU" sz="1200" dirty="0" err="1"/>
              <a:t>process</a:t>
            </a:r>
            <a:r>
              <a:rPr lang="hu-HU" sz="1200" dirty="0"/>
              <a:t>(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</a:t>
            </a:r>
            <a:r>
              <a:rPr lang="hu-HU" sz="1200" dirty="0"/>
              <a:t>, </a:t>
            </a:r>
            <a:r>
              <a:rPr lang="hu-HU" sz="1200" dirty="0" err="1"/>
              <a:t>reset</a:t>
            </a:r>
            <a:r>
              <a:rPr lang="hu-HU" sz="1200" dirty="0"/>
              <a:t>)</a:t>
            </a:r>
          </a:p>
          <a:p>
            <a:r>
              <a:rPr lang="hu-HU" sz="1200" dirty="0"/>
              <a:t>        </a:t>
            </a:r>
            <a:r>
              <a:rPr lang="hu-HU" sz="1200" dirty="0" err="1"/>
              <a:t>begin</a:t>
            </a:r>
            <a:endParaRPr lang="hu-HU" sz="1200" dirty="0"/>
          </a:p>
          <a:p>
            <a:r>
              <a:rPr lang="hu-HU" sz="1200" dirty="0"/>
              <a:t>            </a:t>
            </a: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clk'event</a:t>
            </a:r>
            <a:r>
              <a:rPr lang="hu-HU" sz="1200" dirty="0"/>
              <a:t> and 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</a:t>
            </a:r>
            <a:r>
              <a:rPr lang="hu-HU" sz="1200" dirty="0"/>
              <a:t>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    </a:t>
            </a: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reset</a:t>
            </a:r>
            <a:r>
              <a:rPr lang="hu-HU" sz="1200" dirty="0"/>
              <a:t>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      s(i)&lt;= '0';</a:t>
            </a:r>
          </a:p>
          <a:p>
            <a:r>
              <a:rPr lang="hu-HU" sz="1200" dirty="0"/>
              <a:t>            </a:t>
            </a:r>
            <a:r>
              <a:rPr lang="hu-HU" sz="1200" dirty="0" err="1"/>
              <a:t>elsif</a:t>
            </a:r>
            <a:r>
              <a:rPr lang="hu-HU" sz="1200" dirty="0"/>
              <a:t> CE='1'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      s(i)&lt;=d;      </a:t>
            </a:r>
          </a:p>
          <a:p>
            <a:r>
              <a:rPr lang="hu-HU" sz="1200" dirty="0"/>
              <a:t>           end </a:t>
            </a:r>
            <a:r>
              <a:rPr lang="hu-HU" sz="1200" dirty="0" err="1"/>
              <a:t>if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 end </a:t>
            </a:r>
            <a:r>
              <a:rPr lang="hu-HU" sz="1200" dirty="0" err="1"/>
              <a:t>if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end </a:t>
            </a:r>
            <a:r>
              <a:rPr lang="hu-HU" sz="1200" dirty="0" err="1"/>
              <a:t>process</a:t>
            </a:r>
            <a:r>
              <a:rPr lang="hu-HU" sz="1200" dirty="0"/>
              <a:t>;</a:t>
            </a:r>
          </a:p>
          <a:p>
            <a:r>
              <a:rPr lang="hu-HU" sz="1200" b="1" dirty="0"/>
              <a:t>end </a:t>
            </a:r>
            <a:r>
              <a:rPr lang="hu-HU" sz="1200" b="1" dirty="0" err="1"/>
              <a:t>Generate</a:t>
            </a:r>
            <a:r>
              <a:rPr lang="hu-HU" sz="1200" b="1" dirty="0"/>
              <a:t>;</a:t>
            </a:r>
            <a:endParaRPr lang="hu-HU" sz="1200" b="1" dirty="0"/>
          </a:p>
        </p:txBody>
      </p:sp>
      <p:sp>
        <p:nvSpPr>
          <p:cNvPr id="7" name="Téglalap 6"/>
          <p:cNvSpPr/>
          <p:nvPr/>
        </p:nvSpPr>
        <p:spPr>
          <a:xfrm>
            <a:off x="3780029" y="4162057"/>
            <a:ext cx="3218925" cy="230832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hu-HU" sz="1200" b="1" dirty="0" err="1"/>
              <a:t>if</a:t>
            </a:r>
            <a:r>
              <a:rPr lang="hu-HU" sz="1200" b="1" dirty="0"/>
              <a:t>_i : </a:t>
            </a:r>
            <a:r>
              <a:rPr lang="hu-HU" sz="1200" b="1" dirty="0" err="1"/>
              <a:t>if</a:t>
            </a:r>
            <a:r>
              <a:rPr lang="hu-HU" sz="1200" b="1" dirty="0"/>
              <a:t> </a:t>
            </a:r>
            <a:r>
              <a:rPr lang="hu-HU" sz="1200" b="1" dirty="0" err="1"/>
              <a:t>i</a:t>
            </a:r>
            <a:r>
              <a:rPr lang="hu-HU" sz="1200" b="1" dirty="0"/>
              <a:t>&gt;0 </a:t>
            </a:r>
            <a:r>
              <a:rPr lang="hu-HU" sz="1200" b="1" dirty="0" err="1"/>
              <a:t>generate</a:t>
            </a:r>
            <a:endParaRPr lang="hu-HU" sz="1200" b="1" dirty="0"/>
          </a:p>
          <a:p>
            <a:r>
              <a:rPr lang="hu-HU" sz="1200" dirty="0"/>
              <a:t>    </a:t>
            </a:r>
            <a:r>
              <a:rPr lang="hu-HU" sz="1200" dirty="0" err="1"/>
              <a:t>reg</a:t>
            </a:r>
            <a:r>
              <a:rPr lang="hu-HU" sz="1200" dirty="0"/>
              <a:t>_i:</a:t>
            </a:r>
            <a:r>
              <a:rPr lang="hu-HU" sz="1200" dirty="0" err="1"/>
              <a:t>process</a:t>
            </a:r>
            <a:r>
              <a:rPr lang="hu-HU" sz="1200" dirty="0"/>
              <a:t> (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</a:t>
            </a:r>
            <a:r>
              <a:rPr lang="hu-HU" sz="1200" dirty="0"/>
              <a:t>, </a:t>
            </a:r>
            <a:r>
              <a:rPr lang="hu-HU" sz="1200" dirty="0" err="1"/>
              <a:t>reset</a:t>
            </a:r>
            <a:r>
              <a:rPr lang="hu-HU" sz="1200" dirty="0"/>
              <a:t>)</a:t>
            </a:r>
          </a:p>
          <a:p>
            <a:r>
              <a:rPr lang="hu-HU" sz="1200" dirty="0"/>
              <a:t>    </a:t>
            </a:r>
            <a:r>
              <a:rPr lang="hu-HU" sz="1200" dirty="0" err="1"/>
              <a:t>begin</a:t>
            </a:r>
            <a:endParaRPr lang="hu-HU" sz="1200" dirty="0"/>
          </a:p>
          <a:p>
            <a:r>
              <a:rPr lang="hu-HU" sz="1200" dirty="0"/>
              <a:t>        </a:t>
            </a: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clk'event</a:t>
            </a:r>
            <a:r>
              <a:rPr lang="hu-HU" sz="1200" dirty="0"/>
              <a:t> and </a:t>
            </a:r>
            <a:r>
              <a:rPr lang="hu-HU" sz="1200" dirty="0" err="1"/>
              <a:t>src</a:t>
            </a:r>
            <a:r>
              <a:rPr lang="hu-HU" sz="1200" dirty="0"/>
              <a:t>_</a:t>
            </a:r>
            <a:r>
              <a:rPr lang="hu-HU" sz="1200" dirty="0" err="1"/>
              <a:t>clk</a:t>
            </a:r>
            <a:r>
              <a:rPr lang="hu-HU" sz="1200" dirty="0"/>
              <a:t>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</a:t>
            </a: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reset</a:t>
            </a:r>
            <a:r>
              <a:rPr lang="hu-HU" sz="1200" dirty="0"/>
              <a:t>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    s(i)&lt;= '0';</a:t>
            </a:r>
          </a:p>
          <a:p>
            <a:r>
              <a:rPr lang="hu-HU" sz="1200" dirty="0"/>
              <a:t>        </a:t>
            </a:r>
            <a:r>
              <a:rPr lang="hu-HU" sz="1200" dirty="0" err="1"/>
              <a:t>elsif</a:t>
            </a:r>
            <a:r>
              <a:rPr lang="hu-HU" sz="1200" dirty="0"/>
              <a:t> CE='1' </a:t>
            </a:r>
            <a:r>
              <a:rPr lang="hu-HU" sz="1200" dirty="0" err="1"/>
              <a:t>then</a:t>
            </a:r>
            <a:endParaRPr lang="hu-HU" sz="1200" dirty="0"/>
          </a:p>
          <a:p>
            <a:r>
              <a:rPr lang="hu-HU" sz="1200" dirty="0"/>
              <a:t>         s(i)&lt;=s(i-1);      </a:t>
            </a:r>
          </a:p>
          <a:p>
            <a:r>
              <a:rPr lang="hu-HU" sz="1200" dirty="0"/>
              <a:t>       end </a:t>
            </a:r>
            <a:r>
              <a:rPr lang="hu-HU" sz="1200" dirty="0" err="1"/>
              <a:t>if</a:t>
            </a:r>
            <a:r>
              <a:rPr lang="hu-HU" sz="1200" dirty="0"/>
              <a:t>;</a:t>
            </a:r>
          </a:p>
          <a:p>
            <a:r>
              <a:rPr lang="hu-HU" sz="1200" dirty="0"/>
              <a:t>       end </a:t>
            </a:r>
            <a:r>
              <a:rPr lang="hu-HU" sz="1200" dirty="0" err="1"/>
              <a:t>if</a:t>
            </a:r>
            <a:r>
              <a:rPr lang="hu-HU" sz="1200" dirty="0"/>
              <a:t>;</a:t>
            </a:r>
          </a:p>
          <a:p>
            <a:r>
              <a:rPr lang="hu-HU" sz="1200" dirty="0"/>
              <a:t>    end </a:t>
            </a:r>
            <a:r>
              <a:rPr lang="hu-HU" sz="1200" dirty="0" err="1"/>
              <a:t>process</a:t>
            </a:r>
            <a:r>
              <a:rPr lang="hu-HU" sz="1200" dirty="0"/>
              <a:t>;</a:t>
            </a:r>
          </a:p>
          <a:p>
            <a:r>
              <a:rPr lang="hu-HU" sz="1200" b="1" dirty="0"/>
              <a:t>end </a:t>
            </a:r>
            <a:r>
              <a:rPr lang="hu-HU" sz="1200" b="1" dirty="0" err="1"/>
              <a:t>generate</a:t>
            </a:r>
            <a:r>
              <a:rPr lang="hu-HU" sz="1200" b="1" dirty="0"/>
              <a:t>;</a:t>
            </a:r>
            <a:endParaRPr lang="hu-HU" sz="1200" b="1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8" y="3825960"/>
            <a:ext cx="2914286" cy="3314417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8811971" y="70931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RSZ=8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736982" y="345662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RSZ=4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818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/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2112" y="1565275"/>
            <a:ext cx="9072562" cy="1401762"/>
          </a:xfrm>
        </p:spPr>
        <p:txBody>
          <a:bodyPr anchor="ctr"/>
          <a:lstStyle/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2800" noProof="0" dirty="0" smtClean="0">
                <a:ea typeface="Lucida Sans Unicode" panose="020B0602030504020204" pitchFamily="34" charset="0"/>
              </a:rPr>
              <a:t>OK: FOR i </a:t>
            </a:r>
            <a:r>
              <a:rPr lang="hu-HU" sz="2800" noProof="0" dirty="0" err="1" smtClean="0">
                <a:ea typeface="Lucida Sans Unicode" panose="020B0602030504020204" pitchFamily="34" charset="0"/>
              </a:rPr>
              <a:t>In</a:t>
            </a:r>
            <a:r>
              <a:rPr lang="hu-HU" sz="2800" noProof="0" dirty="0" smtClean="0">
                <a:ea typeface="Lucida Sans Unicode" panose="020B0602030504020204" pitchFamily="34" charset="0"/>
              </a:rPr>
              <a:t> 0 TO 7 GENERATE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2800" noProof="0" dirty="0" smtClean="0">
                <a:ea typeface="Lucida Sans Unicode" panose="020B0602030504020204" pitchFamily="34" charset="0"/>
              </a:rPr>
              <a:t>	output(i)&lt;='1' WHEN  (a(i) and b(i))='1' ELSE '0';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hu-HU" sz="2800" noProof="0" dirty="0" smtClean="0">
                <a:ea typeface="Lucida Sans Unicode" panose="020B0602030504020204" pitchFamily="34" charset="0"/>
              </a:rPr>
              <a:t>END GENERATE;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2" y="2484437"/>
            <a:ext cx="2847975" cy="4800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>
                <a:ea typeface="Lucida Sans Unicode" panose="020B0602030504020204" pitchFamily="34" charset="0"/>
              </a:rPr>
              <a:t>Package</a:t>
            </a: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45059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 err="1" smtClean="0">
                <a:ea typeface="Lucida Sans Unicode" panose="020B0602030504020204" pitchFamily="34" charset="0"/>
              </a:rPr>
              <a:t>Package</a:t>
            </a:r>
            <a:endParaRPr lang="hu-HU" noProof="0" dirty="0" smtClean="0">
              <a:ea typeface="Lucida Sans Unicode" panose="020B0602030504020204" pitchFamily="34" charset="0"/>
            </a:endParaRPr>
          </a:p>
          <a:p>
            <a:pPr lvl="1"/>
            <a:r>
              <a:rPr lang="hu-HU" noProof="0" dirty="0" smtClean="0">
                <a:ea typeface="Lucida Sans Unicode" panose="020B0602030504020204" pitchFamily="34" charset="0"/>
              </a:rPr>
              <a:t>A komponensek (</a:t>
            </a:r>
            <a:r>
              <a:rPr lang="hu-HU" b="1" i="1" noProof="0" dirty="0" smtClean="0">
                <a:ea typeface="Lucida Sans Unicode" panose="020B0602030504020204" pitchFamily="34" charset="0"/>
              </a:rPr>
              <a:t>COMPONENTS</a:t>
            </a:r>
            <a:r>
              <a:rPr lang="hu-HU" noProof="0" dirty="0" smtClean="0">
                <a:ea typeface="Lucida Sans Unicode" panose="020B0602030504020204" pitchFamily="34" charset="0"/>
              </a:rPr>
              <a:t>) </a:t>
            </a:r>
          </a:p>
          <a:p>
            <a:pPr lvl="1"/>
            <a:r>
              <a:rPr lang="hu-HU" noProof="0" dirty="0" smtClean="0">
                <a:ea typeface="Lucida Sans Unicode" panose="020B0602030504020204" pitchFamily="34" charset="0"/>
              </a:rPr>
              <a:t>függvények (</a:t>
            </a:r>
            <a:r>
              <a:rPr lang="hu-HU" b="1" i="1" noProof="0" dirty="0" smtClean="0">
                <a:ea typeface="Lucida Sans Unicode" panose="020B0602030504020204" pitchFamily="34" charset="0"/>
              </a:rPr>
              <a:t>FUNCTIONS</a:t>
            </a:r>
            <a:r>
              <a:rPr lang="hu-HU" noProof="0" dirty="0" smtClean="0">
                <a:ea typeface="Lucida Sans Unicode" panose="020B0602030504020204" pitchFamily="34" charset="0"/>
              </a:rPr>
              <a:t>) </a:t>
            </a:r>
          </a:p>
          <a:p>
            <a:pPr lvl="1"/>
            <a:r>
              <a:rPr lang="hu-HU" noProof="0" dirty="0" smtClean="0">
                <a:ea typeface="Lucida Sans Unicode" panose="020B0602030504020204" pitchFamily="34" charset="0"/>
              </a:rPr>
              <a:t> eljárásokon (</a:t>
            </a:r>
            <a:r>
              <a:rPr lang="hu-HU" b="1" i="1" noProof="0" dirty="0" smtClean="0">
                <a:ea typeface="Lucida Sans Unicode" panose="020B0602030504020204" pitchFamily="34" charset="0"/>
              </a:rPr>
              <a:t>PROCEDURES</a:t>
            </a:r>
            <a:r>
              <a:rPr lang="hu-HU" noProof="0" dirty="0" smtClean="0">
                <a:ea typeface="Lucida Sans Unicode" panose="020B0602030504020204" pitchFamily="34" charset="0"/>
              </a:rPr>
              <a:t>) </a:t>
            </a:r>
          </a:p>
          <a:p>
            <a:r>
              <a:rPr lang="hu-HU" noProof="0" dirty="0" smtClean="0">
                <a:ea typeface="Lucida Sans Unicode" panose="020B0602030504020204" pitchFamily="34" charset="0"/>
              </a:rPr>
              <a:t>Ezenkívül egy csomag tartalmazhat típusokat (</a:t>
            </a:r>
            <a:r>
              <a:rPr lang="hu-HU" b="1" i="1" noProof="0" dirty="0" smtClean="0">
                <a:ea typeface="Lucida Sans Unicode" panose="020B0602030504020204" pitchFamily="34" charset="0"/>
              </a:rPr>
              <a:t>TYPE</a:t>
            </a:r>
            <a:r>
              <a:rPr lang="hu-HU" noProof="0" dirty="0" smtClean="0">
                <a:ea typeface="Lucida Sans Unicode" panose="020B0602030504020204" pitchFamily="34" charset="0"/>
              </a:rPr>
              <a:t>) és konstansokat (</a:t>
            </a:r>
            <a:r>
              <a:rPr lang="hu-HU" b="1" i="1" noProof="0" dirty="0" smtClean="0">
                <a:ea typeface="Lucida Sans Unicode" panose="020B0602030504020204" pitchFamily="34" charset="0"/>
              </a:rPr>
              <a:t>CONSTANT</a:t>
            </a:r>
            <a:r>
              <a:rPr lang="hu-HU" noProof="0" dirty="0" smtClean="0">
                <a:ea typeface="Lucida Sans Unicode" panose="020B0602030504020204" pitchFamily="34" charset="0"/>
              </a:rPr>
              <a:t>).</a:t>
            </a:r>
          </a:p>
          <a:p>
            <a:endParaRPr lang="hu-HU" noProof="0" dirty="0" smtClean="0">
              <a:ea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>
                <a:ea typeface="Lucida Sans Unicode" panose="020B0602030504020204" pitchFamily="34" charset="0"/>
              </a:rPr>
              <a:t>Package</a:t>
            </a:r>
            <a:r>
              <a:rPr lang="hu-HU" noProof="0" dirty="0" smtClean="0">
                <a:ea typeface="Lucida Sans Unicode" panose="020B0602030504020204" pitchFamily="34" charset="0"/>
              </a:rPr>
              <a:t> szerkezete</a:t>
            </a:r>
          </a:p>
        </p:txBody>
      </p:sp>
      <p:sp>
        <p:nvSpPr>
          <p:cNvPr id="4608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u-HU" sz="2400" b="1" noProof="0" dirty="0" smtClean="0">
                <a:ea typeface="Lucida Sans Unicode" panose="020B0602030504020204" pitchFamily="34" charset="0"/>
              </a:rPr>
              <a:t>Két részből áll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sz="2400" b="1" noProof="0" dirty="0" smtClean="0">
                <a:ea typeface="Lucida Sans Unicode" panose="020B0602030504020204" pitchFamily="34" charset="0"/>
              </a:rPr>
              <a:t>PACKAGE </a:t>
            </a:r>
            <a:r>
              <a:rPr lang="hu-HU" sz="2400" noProof="0" dirty="0" smtClean="0">
                <a:ea typeface="Lucida Sans Unicode" panose="020B0602030504020204" pitchFamily="34" charset="0"/>
              </a:rPr>
              <a:t>csomag_neve </a:t>
            </a:r>
            <a:r>
              <a:rPr lang="hu-HU" sz="2400" b="1" noProof="0" dirty="0" smtClean="0">
                <a:ea typeface="Lucida Sans Unicode" panose="020B0602030504020204" pitchFamily="34" charset="0"/>
              </a:rPr>
              <a:t>IS</a:t>
            </a:r>
            <a:endParaRPr lang="hu-HU" sz="2400" noProof="0" dirty="0" smtClean="0">
              <a:ea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hu-HU" sz="2400" noProof="0" dirty="0" smtClean="0">
                <a:ea typeface="Lucida Sans Unicode" panose="020B0602030504020204" pitchFamily="34" charset="0"/>
              </a:rPr>
              <a:t>	(Deklarációs rész;)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sz="2400" b="1" noProof="0" dirty="0" smtClean="0">
                <a:ea typeface="Lucida Sans Unicode" panose="020B0602030504020204" pitchFamily="34" charset="0"/>
              </a:rPr>
              <a:t>END PACKAGE</a:t>
            </a:r>
            <a:endParaRPr lang="hu-HU" sz="2400" noProof="0" dirty="0" smtClean="0">
              <a:ea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hu-HU" sz="2400" noProof="0" dirty="0" smtClean="0">
              <a:ea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hu-HU" sz="2400" noProof="0" dirty="0" smtClean="0">
                <a:ea typeface="Lucida Sans Unicode" panose="020B0602030504020204" pitchFamily="34" charset="0"/>
              </a:rPr>
              <a:t>[</a:t>
            </a:r>
            <a:r>
              <a:rPr lang="hu-HU" sz="2400" b="1" noProof="0" dirty="0" smtClean="0">
                <a:ea typeface="Lucida Sans Unicode" panose="020B0602030504020204" pitchFamily="34" charset="0"/>
              </a:rPr>
              <a:t>PACKAGE BODY</a:t>
            </a:r>
            <a:r>
              <a:rPr lang="hu-HU" sz="2400" noProof="0" dirty="0" smtClean="0">
                <a:ea typeface="Lucida Sans Unicode" panose="020B0602030504020204" pitchFamily="34" charset="0"/>
              </a:rPr>
              <a:t> csomag_neve </a:t>
            </a:r>
            <a:r>
              <a:rPr lang="hu-HU" sz="2400" b="1" noProof="0" dirty="0" smtClean="0">
                <a:ea typeface="Lucida Sans Unicode" panose="020B0602030504020204" pitchFamily="34" charset="0"/>
              </a:rPr>
              <a:t>IS </a:t>
            </a:r>
            <a:endParaRPr lang="hu-HU" sz="2400" noProof="0" dirty="0" smtClean="0">
              <a:ea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hu-HU" sz="2400" noProof="0" dirty="0" smtClean="0">
                <a:ea typeface="Lucida Sans Unicode" panose="020B0602030504020204" pitchFamily="34" charset="0"/>
              </a:rPr>
              <a:t>	(Függvények és eljárások leírása;)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sz="2400" b="1" noProof="0" dirty="0" smtClean="0">
                <a:ea typeface="Lucida Sans Unicode" panose="020B0602030504020204" pitchFamily="34" charset="0"/>
              </a:rPr>
              <a:t>END</a:t>
            </a:r>
            <a:r>
              <a:rPr lang="hu-HU" sz="2400" noProof="0" dirty="0" smtClean="0">
                <a:ea typeface="Lucida Sans Unicode" panose="020B0602030504020204" pitchFamily="34" charset="0"/>
              </a:rPr>
              <a:t> csomag_neve;]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sz="2800" noProof="0" dirty="0" smtClean="0">
                <a:ea typeface="Lucida Sans Unicode" panose="020B0602030504020204" pitchFamily="34" charset="0"/>
              </a:rPr>
              <a:t>A PACKAGE  és PACKAGE BODY ugyanazt a nevet kell tartalmazza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algn="just">
              <a:buNone/>
            </a:pPr>
            <a:r>
              <a:rPr lang="hu-HU" sz="2400" dirty="0" smtClean="0"/>
              <a:t>Ebben a fejezetben a hallgató megismerheti a konkurens VHDL utasításokat. Összehasonlítva a szekvenciális utasításokkal, több típusú áramkör szekvenciális és konkurens utasítással is megvalósítható.  </a:t>
            </a:r>
          </a:p>
          <a:p>
            <a:pPr marL="107950" indent="0" algn="just">
              <a:buNone/>
            </a:pPr>
            <a:r>
              <a:rPr lang="hu-HU" sz="2400" dirty="0" smtClean="0"/>
              <a:t>Példaprogramok tanulmányozásával elsajátíthatja a fontosabb utasítások működését és különböző és gyakorlati alkalmazását.</a:t>
            </a:r>
          </a:p>
          <a:p>
            <a:pPr marL="107950" indent="0" algn="just">
              <a:buNone/>
            </a:pPr>
            <a:r>
              <a:rPr lang="hu-HU" sz="2400" dirty="0" smtClean="0"/>
              <a:t>A generikus (GENERIC) paraméterek valamint a FOR GENERATE és  IF GENERATE utasítások alkalmazásával lehetősége van egyszerű módon bonyolultabb áramköröket is megtervezni.</a:t>
            </a:r>
          </a:p>
          <a:p>
            <a:pPr marL="107950" indent="0" algn="just">
              <a:buNone/>
            </a:pPr>
            <a:r>
              <a:rPr lang="hu-HU" sz="2400" dirty="0" smtClean="0"/>
              <a:t>A </a:t>
            </a:r>
            <a:r>
              <a:rPr lang="hu-HU" sz="2400" dirty="0" err="1" smtClean="0"/>
              <a:t>Block</a:t>
            </a:r>
            <a:r>
              <a:rPr lang="hu-HU" sz="2400" dirty="0" smtClean="0"/>
              <a:t> típusú utasítás működését is megismerheti a hallgató, viszont a kurzus keretében nem alkalmazzuk. Szintén a kurzus terjedelme nem teszi lehetővé a függvények (FUNCTION) és eljárások bemutatását.</a:t>
            </a:r>
          </a:p>
          <a:p>
            <a:pPr marL="107950" indent="0" algn="just">
              <a:buNone/>
            </a:pPr>
            <a:endParaRPr lang="hu-HU" sz="2400" dirty="0" smtClean="0"/>
          </a:p>
          <a:p>
            <a:pPr marL="10795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232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>
                <a:ea typeface="Lucida Sans Unicode" panose="020B0602030504020204" pitchFamily="34" charset="0"/>
              </a:rPr>
              <a:t>Package</a:t>
            </a:r>
            <a:r>
              <a:rPr lang="hu-HU" noProof="0" dirty="0" smtClean="0">
                <a:ea typeface="Lucida Sans Unicode" panose="020B0602030504020204" pitchFamily="34" charset="0"/>
              </a:rPr>
              <a:t> példa</a:t>
            </a:r>
          </a:p>
        </p:txBody>
      </p:sp>
      <p:sp>
        <p:nvSpPr>
          <p:cNvPr id="4710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hu-HU" b="1" noProof="0" dirty="0" smtClean="0">
                <a:ea typeface="Lucida Sans Unicode" panose="020B0602030504020204" pitchFamily="34" charset="0"/>
              </a:rPr>
              <a:t>LIBRARY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ieee</a:t>
            </a:r>
            <a:r>
              <a:rPr lang="hu-HU" noProof="0" dirty="0" smtClean="0">
                <a:ea typeface="Lucida Sans Unicode" panose="020B0602030504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b="1" noProof="0" dirty="0" smtClean="0">
                <a:ea typeface="Lucida Sans Unicode" panose="020B0602030504020204" pitchFamily="34" charset="0"/>
              </a:rPr>
              <a:t>USE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ieee</a:t>
            </a:r>
            <a:r>
              <a:rPr lang="hu-HU" noProof="0" dirty="0" smtClean="0">
                <a:ea typeface="Lucida Sans Unicode" panose="020B0602030504020204" pitchFamily="34" charset="0"/>
              </a:rPr>
              <a:t>. </a:t>
            </a:r>
            <a:r>
              <a:rPr lang="hu-HU" noProof="0" dirty="0" err="1" smtClean="0">
                <a:ea typeface="Lucida Sans Unicode" panose="020B0602030504020204" pitchFamily="34" charset="0"/>
              </a:rPr>
              <a:t>Std</a:t>
            </a:r>
            <a:r>
              <a:rPr lang="hu-HU" noProof="0" dirty="0" smtClean="0">
                <a:ea typeface="Lucida Sans Unicode" panose="020B0602030504020204" pitchFamily="34" charset="0"/>
              </a:rPr>
              <a:t>_</a:t>
            </a:r>
            <a:r>
              <a:rPr lang="hu-HU" noProof="0" dirty="0" err="1" smtClean="0">
                <a:ea typeface="Lucida Sans Unicode" panose="020B0602030504020204" pitchFamily="34" charset="0"/>
              </a:rPr>
              <a:t>logic</a:t>
            </a:r>
            <a:r>
              <a:rPr lang="hu-HU" noProof="0" dirty="0" smtClean="0">
                <a:ea typeface="Lucida Sans Unicode" panose="020B0602030504020204" pitchFamily="34" charset="0"/>
              </a:rPr>
              <a:t>_</a:t>
            </a:r>
            <a:r>
              <a:rPr lang="hu-HU" noProof="0" dirty="0" err="1" smtClean="0">
                <a:ea typeface="Lucida Sans Unicode" panose="020B0602030504020204" pitchFamily="34" charset="0"/>
              </a:rPr>
              <a:t>vektor.all</a:t>
            </a:r>
            <a:r>
              <a:rPr lang="hu-HU" noProof="0" dirty="0" smtClean="0">
                <a:ea typeface="Lucida Sans Unicode" panose="020B0602030504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noProof="0" dirty="0" smtClean="0">
                <a:ea typeface="Lucida Sans Unicode" panose="020B0602030504020204" pitchFamily="34" charset="0"/>
              </a:rPr>
              <a:t>	</a:t>
            </a:r>
            <a:r>
              <a:rPr lang="hu-HU" b="1" noProof="0" dirty="0" smtClean="0">
                <a:ea typeface="Lucida Sans Unicode" panose="020B0602030504020204" pitchFamily="34" charset="0"/>
              </a:rPr>
              <a:t>PACKAGE</a:t>
            </a:r>
            <a:r>
              <a:rPr lang="hu-HU" noProof="0" dirty="0" smtClean="0">
                <a:ea typeface="Lucida Sans Unicode" panose="020B0602030504020204" pitchFamily="34" charset="0"/>
              </a:rPr>
              <a:t> példa_csomag </a:t>
            </a:r>
            <a:r>
              <a:rPr lang="hu-HU" b="1" noProof="0" dirty="0" smtClean="0">
                <a:ea typeface="Lucida Sans Unicode" panose="020B0602030504020204" pitchFamily="34" charset="0"/>
              </a:rPr>
              <a:t>IS</a:t>
            </a:r>
            <a:endParaRPr lang="hu-HU" noProof="0" dirty="0" smtClean="0">
              <a:ea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hu-HU" noProof="0" dirty="0" smtClean="0">
                <a:ea typeface="Lucida Sans Unicode" panose="020B0602030504020204" pitchFamily="34" charset="0"/>
              </a:rPr>
              <a:t>		</a:t>
            </a:r>
            <a:r>
              <a:rPr lang="hu-HU" b="1" noProof="0" dirty="0" smtClean="0">
                <a:ea typeface="Lucida Sans Unicode" panose="020B0602030504020204" pitchFamily="34" charset="0"/>
              </a:rPr>
              <a:t>TYPE</a:t>
            </a:r>
            <a:r>
              <a:rPr lang="hu-HU" noProof="0" dirty="0" smtClean="0">
                <a:ea typeface="Lucida Sans Unicode" panose="020B0602030504020204" pitchFamily="34" charset="0"/>
              </a:rPr>
              <a:t> állapot </a:t>
            </a:r>
            <a:r>
              <a:rPr lang="hu-HU" b="1" noProof="0" dirty="0" smtClean="0">
                <a:ea typeface="Lucida Sans Unicode" panose="020B0602030504020204" pitchFamily="34" charset="0"/>
              </a:rPr>
              <a:t>	IS</a:t>
            </a:r>
            <a:r>
              <a:rPr lang="hu-HU" noProof="0" dirty="0" smtClean="0">
                <a:ea typeface="Lucida Sans Unicode" panose="020B0602030504020204" pitchFamily="34" charset="0"/>
              </a:rPr>
              <a:t> (st1, st2, st3, st4);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noProof="0" dirty="0" smtClean="0">
                <a:ea typeface="Lucida Sans Unicode" panose="020B0602030504020204" pitchFamily="34" charset="0"/>
              </a:rPr>
              <a:t>		</a:t>
            </a:r>
            <a:r>
              <a:rPr lang="hu-HU" b="1" noProof="0" dirty="0" smtClean="0">
                <a:ea typeface="Lucida Sans Unicode" panose="020B0602030504020204" pitchFamily="34" charset="0"/>
              </a:rPr>
              <a:t>TYPE</a:t>
            </a:r>
            <a:r>
              <a:rPr lang="hu-HU" noProof="0" dirty="0" smtClean="0">
                <a:ea typeface="Lucida Sans Unicode" panose="020B0602030504020204" pitchFamily="34" charset="0"/>
              </a:rPr>
              <a:t> szín 	</a:t>
            </a:r>
            <a:r>
              <a:rPr lang="hu-HU" b="1" noProof="0" dirty="0" smtClean="0">
                <a:ea typeface="Lucida Sans Unicode" panose="020B0602030504020204" pitchFamily="34" charset="0"/>
              </a:rPr>
              <a:t>IS </a:t>
            </a:r>
            <a:r>
              <a:rPr lang="hu-HU" noProof="0" dirty="0" smtClean="0">
                <a:ea typeface="Lucida Sans Unicode" panose="020B0602030504020204" pitchFamily="34" charset="0"/>
              </a:rPr>
              <a:t>(</a:t>
            </a:r>
            <a:r>
              <a:rPr lang="hu-HU" noProof="0" dirty="0" err="1" smtClean="0">
                <a:ea typeface="Lucida Sans Unicode" panose="020B0602030504020204" pitchFamily="34" charset="0"/>
              </a:rPr>
              <a:t>red</a:t>
            </a:r>
            <a:r>
              <a:rPr lang="hu-HU" noProof="0" dirty="0" smtClean="0">
                <a:ea typeface="Lucida Sans Unicode" panose="020B0602030504020204" pitchFamily="34" charset="0"/>
              </a:rPr>
              <a:t>, </a:t>
            </a:r>
            <a:r>
              <a:rPr lang="hu-HU" noProof="0" dirty="0" err="1" smtClean="0">
                <a:ea typeface="Lucida Sans Unicode" panose="020B0602030504020204" pitchFamily="34" charset="0"/>
              </a:rPr>
              <a:t>green</a:t>
            </a:r>
            <a:r>
              <a:rPr lang="hu-HU" noProof="0" dirty="0" smtClean="0">
                <a:ea typeface="Lucida Sans Unicode" panose="020B0602030504020204" pitchFamily="34" charset="0"/>
              </a:rPr>
              <a:t>, </a:t>
            </a:r>
            <a:r>
              <a:rPr lang="hu-HU" noProof="0" dirty="0" err="1" smtClean="0">
                <a:ea typeface="Lucida Sans Unicode" panose="020B0602030504020204" pitchFamily="34" charset="0"/>
              </a:rPr>
              <a:t>blue</a:t>
            </a:r>
            <a:r>
              <a:rPr lang="hu-HU" noProof="0" dirty="0" smtClean="0">
                <a:ea typeface="Lucida Sans Unicode" panose="020B0602030504020204" pitchFamily="34" charset="0"/>
              </a:rPr>
              <a:t>, </a:t>
            </a:r>
            <a:r>
              <a:rPr lang="hu-HU" noProof="0" dirty="0" err="1" smtClean="0">
                <a:ea typeface="Lucida Sans Unicode" panose="020B0602030504020204" pitchFamily="34" charset="0"/>
              </a:rPr>
              <a:t>black</a:t>
            </a:r>
            <a:r>
              <a:rPr lang="hu-HU" noProof="0" dirty="0" smtClean="0">
                <a:ea typeface="Lucida Sans Unicode" panose="020B0602030504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noProof="0" dirty="0" smtClean="0">
                <a:ea typeface="Lucida Sans Unicode" panose="020B0602030504020204" pitchFamily="34" charset="0"/>
              </a:rPr>
              <a:t>		</a:t>
            </a:r>
            <a:r>
              <a:rPr lang="hu-HU" b="1" noProof="0" dirty="0" smtClean="0">
                <a:ea typeface="Lucida Sans Unicode" panose="020B0602030504020204" pitchFamily="34" charset="0"/>
              </a:rPr>
              <a:t>CONSTANT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vector</a:t>
            </a:r>
            <a:r>
              <a:rPr lang="hu-HU" noProof="0" dirty="0" smtClean="0">
                <a:ea typeface="Lucida Sans Unicode" panose="020B0602030504020204" pitchFamily="34" charset="0"/>
              </a:rPr>
              <a:t> : </a:t>
            </a:r>
            <a:r>
              <a:rPr lang="hu-HU" b="1" noProof="0" dirty="0" smtClean="0">
                <a:ea typeface="Lucida Sans Unicode" panose="020B0602030504020204" pitchFamily="34" charset="0"/>
              </a:rPr>
              <a:t>STD_LOGIC_VECTOR </a:t>
            </a:r>
            <a:r>
              <a:rPr lang="hu-HU" noProof="0" dirty="0" smtClean="0">
                <a:ea typeface="Lucida Sans Unicode" panose="020B0602030504020204" pitchFamily="34" charset="0"/>
              </a:rPr>
              <a:t>(3 </a:t>
            </a:r>
            <a:r>
              <a:rPr lang="hu-HU" noProof="0" dirty="0" err="1" smtClean="0">
                <a:ea typeface="Lucida Sans Unicode" panose="020B0602030504020204" pitchFamily="34" charset="0"/>
              </a:rPr>
              <a:t>downto</a:t>
            </a:r>
            <a:r>
              <a:rPr lang="hu-HU" noProof="0" dirty="0" smtClean="0">
                <a:ea typeface="Lucida Sans Unicode" panose="020B0602030504020204" pitchFamily="34" charset="0"/>
              </a:rPr>
              <a:t> 0):=”1111”;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hu-HU" noProof="0" dirty="0" smtClean="0">
                <a:ea typeface="Lucida Sans Unicode" panose="020B0602030504020204" pitchFamily="34" charset="0"/>
              </a:rPr>
              <a:t>	</a:t>
            </a:r>
            <a:r>
              <a:rPr lang="hu-HU" b="1" noProof="0" dirty="0" smtClean="0">
                <a:ea typeface="Lucida Sans Unicode" panose="020B0602030504020204" pitchFamily="34" charset="0"/>
              </a:rPr>
              <a:t>END</a:t>
            </a:r>
            <a:r>
              <a:rPr lang="hu-HU" noProof="0" dirty="0" smtClean="0">
                <a:ea typeface="Lucida Sans Unicode" panose="020B0602030504020204" pitchFamily="34" charset="0"/>
              </a:rPr>
              <a:t> példa_csomag;</a:t>
            </a:r>
          </a:p>
          <a:p>
            <a:endParaRPr lang="hu-HU" noProof="0" dirty="0" smtClean="0">
              <a:ea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err="1" smtClean="0">
                <a:ea typeface="Lucida Sans Unicode" panose="020B0602030504020204" pitchFamily="34" charset="0"/>
              </a:rPr>
              <a:t>Jelértékadás</a:t>
            </a: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5123" name="Szövegdoboz 2"/>
          <p:cNvSpPr txBox="1">
            <a:spLocks noChangeArrowheads="1"/>
          </p:cNvSpPr>
          <p:nvPr/>
        </p:nvSpPr>
        <p:spPr bwMode="auto">
          <a:xfrm>
            <a:off x="163512" y="503237"/>
            <a:ext cx="32115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dirty="0" err="1"/>
              <a:t>Parametrization</a:t>
            </a:r>
            <a:r>
              <a:rPr lang="en-US" dirty="0"/>
              <a:t> via constants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dirty="0" err="1"/>
              <a:t>Prametrization</a:t>
            </a:r>
            <a:r>
              <a:rPr lang="en-US" dirty="0"/>
              <a:t> via generics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8833" y="158951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Azonnali értékadás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0" y="282152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Feltételes jel értékadás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668" y="39994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Kiválasztott jel hozzárendelés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245643" y="2544524"/>
            <a:ext cx="4886325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hu-HU" i="1" dirty="0" smtClean="0">
                <a:latin typeface="Courier"/>
              </a:rPr>
              <a:t>jel</a:t>
            </a:r>
            <a:r>
              <a:rPr lang="en-US" b="0" i="1" u="none" strike="noStrike" baseline="0" dirty="0" smtClean="0">
                <a:latin typeface="Courier"/>
              </a:rPr>
              <a:t> </a:t>
            </a:r>
            <a:r>
              <a:rPr lang="en-US" b="0" i="0" u="none" strike="noStrike" baseline="0" dirty="0" smtClean="0">
                <a:latin typeface="Courier"/>
              </a:rPr>
              <a:t>&lt;= [</a:t>
            </a:r>
            <a:r>
              <a:rPr lang="hu-HU" b="0" i="0" u="none" strike="noStrike" baseline="0" dirty="0" err="1" smtClean="0">
                <a:latin typeface="Courier"/>
              </a:rPr>
              <a:t>kifejezes</a:t>
            </a:r>
            <a:r>
              <a:rPr lang="en-US" b="0" i="1" u="none" strike="noStrike" baseline="0" dirty="0" smtClean="0">
                <a:latin typeface="Courier"/>
              </a:rPr>
              <a:t> </a:t>
            </a:r>
            <a:r>
              <a:rPr lang="en-US" b="1" i="0" u="none" strike="noStrike" baseline="0" dirty="0" smtClean="0">
                <a:latin typeface="Courier"/>
              </a:rPr>
              <a:t>when </a:t>
            </a:r>
            <a:r>
              <a:rPr lang="hu-HU" dirty="0" err="1">
                <a:latin typeface="Courier"/>
              </a:rPr>
              <a:t>feltetel</a:t>
            </a:r>
            <a:r>
              <a:rPr lang="en-US" dirty="0">
                <a:latin typeface="Courier"/>
              </a:rPr>
              <a:t> </a:t>
            </a:r>
            <a:r>
              <a:rPr lang="hu-HU" b="0" i="1" u="none" strike="noStrike" baseline="0" dirty="0" smtClean="0">
                <a:latin typeface="Courier"/>
              </a:rPr>
              <a:t>			</a:t>
            </a:r>
            <a:r>
              <a:rPr lang="en-US" b="1" i="0" u="none" strike="noStrike" baseline="0" dirty="0" smtClean="0">
                <a:latin typeface="Courier"/>
              </a:rPr>
              <a:t>else </a:t>
            </a:r>
            <a:r>
              <a:rPr lang="en-US" b="0" i="0" u="none" strike="noStrike" baseline="0" dirty="0" smtClean="0">
                <a:latin typeface="Courier"/>
              </a:rPr>
              <a:t>...]</a:t>
            </a:r>
          </a:p>
          <a:p>
            <a:r>
              <a:rPr lang="hu-HU" b="0" i="1" u="none" strike="noStrike" baseline="0" dirty="0" smtClean="0">
                <a:latin typeface="Courier"/>
              </a:rPr>
              <a:t>		kifejezés</a:t>
            </a:r>
            <a:r>
              <a:rPr lang="hu-HU" b="0" i="0" u="none" strike="noStrike" baseline="0" dirty="0" smtClean="0">
                <a:latin typeface="Courier"/>
              </a:rPr>
              <a:t>;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245643" y="1589515"/>
            <a:ext cx="382111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hu-HU" b="0" i="1" u="none" strike="noStrike" baseline="0" dirty="0" smtClean="0">
                <a:latin typeface="Courier"/>
              </a:rPr>
              <a:t>x1</a:t>
            </a:r>
            <a:r>
              <a:rPr lang="en-US" b="0" i="1" u="none" strike="noStrike" baseline="0" dirty="0" smtClean="0">
                <a:latin typeface="Courier"/>
              </a:rPr>
              <a:t> </a:t>
            </a:r>
            <a:r>
              <a:rPr lang="en-US" b="0" i="0" u="none" strike="noStrike" baseline="0" dirty="0" smtClean="0">
                <a:latin typeface="Courier"/>
              </a:rPr>
              <a:t>&lt;=</a:t>
            </a:r>
            <a:r>
              <a:rPr lang="hu-HU" b="0" i="0" u="none" strike="noStrike" baseline="0" dirty="0" smtClean="0">
                <a:latin typeface="Courier"/>
              </a:rPr>
              <a:t> a and b</a:t>
            </a:r>
            <a:r>
              <a:rPr lang="en-US" b="0" i="0" u="none" strike="noStrike" baseline="0" dirty="0" smtClean="0">
                <a:latin typeface="Courier"/>
              </a:rPr>
              <a:t>; </a:t>
            </a: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3245643" y="3779837"/>
            <a:ext cx="6747669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hu-HU" b="1" i="1" dirty="0" err="1">
                <a:latin typeface="Courier"/>
              </a:rPr>
              <a:t>with</a:t>
            </a:r>
            <a:r>
              <a:rPr lang="hu-HU" i="1" dirty="0">
                <a:latin typeface="Courier"/>
              </a:rPr>
              <a:t> </a:t>
            </a:r>
            <a:r>
              <a:rPr lang="hu-HU" i="1" dirty="0" err="1">
                <a:latin typeface="Courier"/>
              </a:rPr>
              <a:t>szelekcios</a:t>
            </a:r>
            <a:r>
              <a:rPr lang="en-US" i="1" dirty="0">
                <a:latin typeface="Courier"/>
              </a:rPr>
              <a:t>_</a:t>
            </a:r>
            <a:r>
              <a:rPr lang="en-US" i="1" dirty="0" err="1">
                <a:latin typeface="Courier"/>
              </a:rPr>
              <a:t>bemenet</a:t>
            </a:r>
            <a:r>
              <a:rPr lang="hu-HU" i="1" dirty="0">
                <a:latin typeface="Courier"/>
              </a:rPr>
              <a:t> </a:t>
            </a:r>
            <a:r>
              <a:rPr lang="hu-HU" b="1" i="1" dirty="0" err="1">
                <a:latin typeface="Courier"/>
              </a:rPr>
              <a:t>select</a:t>
            </a:r>
            <a:endParaRPr lang="hu-HU" b="1" i="1" dirty="0">
              <a:latin typeface="Courier"/>
            </a:endParaRPr>
          </a:p>
          <a:p>
            <a:r>
              <a:rPr lang="en-US" i="1" dirty="0" err="1">
                <a:latin typeface="Courier"/>
              </a:rPr>
              <a:t>jel</a:t>
            </a:r>
            <a:r>
              <a:rPr lang="hu-HU" b="1" i="1" dirty="0">
                <a:latin typeface="Courier"/>
              </a:rPr>
              <a:t>&lt;=</a:t>
            </a:r>
            <a:r>
              <a:rPr lang="hu-HU" i="1" dirty="0">
                <a:latin typeface="Courier"/>
              </a:rPr>
              <a:t> </a:t>
            </a:r>
            <a:r>
              <a:rPr lang="en-US" i="1" dirty="0" err="1">
                <a:latin typeface="Courier"/>
              </a:rPr>
              <a:t>kifejezes</a:t>
            </a:r>
            <a:r>
              <a:rPr lang="hu-HU" i="1" dirty="0">
                <a:latin typeface="Courier"/>
              </a:rPr>
              <a:t>_1 </a:t>
            </a:r>
            <a:r>
              <a:rPr lang="hu-HU" b="1" i="1" dirty="0" err="1">
                <a:latin typeface="Courier"/>
              </a:rPr>
              <a:t>when</a:t>
            </a:r>
            <a:r>
              <a:rPr lang="hu-HU" i="1" dirty="0">
                <a:latin typeface="Courier"/>
              </a:rPr>
              <a:t> </a:t>
            </a:r>
            <a:r>
              <a:rPr lang="en-US" i="1" dirty="0">
                <a:latin typeface="Courier"/>
              </a:rPr>
              <a:t>v</a:t>
            </a:r>
            <a:r>
              <a:rPr lang="hu-HU" i="1" dirty="0" err="1">
                <a:latin typeface="Courier"/>
              </a:rPr>
              <a:t>álasztási</a:t>
            </a:r>
            <a:r>
              <a:rPr lang="en-US" i="1" dirty="0">
                <a:latin typeface="Courier"/>
              </a:rPr>
              <a:t>_</a:t>
            </a:r>
            <a:r>
              <a:rPr lang="hu-HU" i="1" dirty="0">
                <a:latin typeface="Courier"/>
              </a:rPr>
              <a:t>lehetőségek</a:t>
            </a:r>
            <a:r>
              <a:rPr lang="en-US" i="1" dirty="0">
                <a:latin typeface="Courier"/>
              </a:rPr>
              <a:t>_</a:t>
            </a:r>
            <a:r>
              <a:rPr lang="hu-HU" i="1" dirty="0">
                <a:latin typeface="Courier"/>
              </a:rPr>
              <a:t>1,</a:t>
            </a:r>
          </a:p>
          <a:p>
            <a:r>
              <a:rPr lang="en-US" i="1" dirty="0">
                <a:latin typeface="Courier"/>
              </a:rPr>
              <a:t>		</a:t>
            </a:r>
            <a:r>
              <a:rPr lang="hu-HU" i="1" dirty="0">
                <a:latin typeface="Courier"/>
              </a:rPr>
              <a:t>...</a:t>
            </a:r>
          </a:p>
          <a:p>
            <a:r>
              <a:rPr lang="hu-HU" i="1" dirty="0">
                <a:latin typeface="Courier"/>
              </a:rPr>
              <a:t>	</a:t>
            </a:r>
            <a:r>
              <a:rPr lang="en-US" i="1" dirty="0" smtClean="0">
                <a:latin typeface="Courier"/>
              </a:rPr>
              <a:t>  </a:t>
            </a:r>
            <a:r>
              <a:rPr lang="hu-HU" i="1" dirty="0" smtClean="0">
                <a:latin typeface="Courier"/>
              </a:rPr>
              <a:t>k</a:t>
            </a:r>
            <a:r>
              <a:rPr lang="en-US" i="1" dirty="0" err="1">
                <a:latin typeface="Courier"/>
              </a:rPr>
              <a:t>ifejez</a:t>
            </a:r>
            <a:r>
              <a:rPr lang="hu-HU" i="1" dirty="0">
                <a:latin typeface="Courier"/>
              </a:rPr>
              <a:t>és_n </a:t>
            </a:r>
            <a:r>
              <a:rPr lang="hu-HU" b="1" i="1" dirty="0" err="1" smtClean="0">
                <a:latin typeface="Courier"/>
              </a:rPr>
              <a:t>when</a:t>
            </a:r>
            <a:r>
              <a:rPr lang="en-US" b="1" i="1" dirty="0" smtClean="0">
                <a:latin typeface="Courier"/>
              </a:rPr>
              <a:t> </a:t>
            </a:r>
            <a:r>
              <a:rPr lang="hu-HU" i="1" dirty="0" smtClean="0">
                <a:latin typeface="Courier"/>
              </a:rPr>
              <a:t>választási</a:t>
            </a:r>
            <a:r>
              <a:rPr lang="en-US" i="1" dirty="0">
                <a:latin typeface="Courier"/>
              </a:rPr>
              <a:t>_</a:t>
            </a:r>
            <a:r>
              <a:rPr lang="hu-HU" i="1" dirty="0">
                <a:latin typeface="Courier"/>
              </a:rPr>
              <a:t>lehetőségek</a:t>
            </a:r>
            <a:r>
              <a:rPr lang="en-US" i="1" dirty="0">
                <a:latin typeface="Courier"/>
              </a:rPr>
              <a:t>_</a:t>
            </a:r>
            <a:r>
              <a:rPr lang="hu-HU" i="1" dirty="0">
                <a:latin typeface="Courier"/>
              </a:rPr>
              <a:t>n,</a:t>
            </a:r>
          </a:p>
          <a:p>
            <a:r>
              <a:rPr lang="hu-HU" i="1" dirty="0">
                <a:latin typeface="Courier"/>
              </a:rPr>
              <a:t>		[</a:t>
            </a:r>
            <a:r>
              <a:rPr lang="hu-HU" i="1" dirty="0" smtClean="0">
                <a:latin typeface="Courier"/>
              </a:rPr>
              <a:t>kifejezés</a:t>
            </a:r>
            <a:r>
              <a:rPr lang="en-US" i="1" dirty="0" smtClean="0">
                <a:latin typeface="Courier"/>
              </a:rPr>
              <a:t> </a:t>
            </a:r>
            <a:r>
              <a:rPr lang="hu-HU" b="1" i="1" dirty="0" err="1" smtClean="0">
                <a:latin typeface="Courier"/>
              </a:rPr>
              <a:t>when</a:t>
            </a:r>
            <a:r>
              <a:rPr lang="hu-HU" i="1" dirty="0" smtClean="0">
                <a:latin typeface="Courier"/>
              </a:rPr>
              <a:t> </a:t>
            </a:r>
            <a:r>
              <a:rPr lang="hu-HU" i="1" dirty="0" err="1">
                <a:latin typeface="Courier"/>
              </a:rPr>
              <a:t>others</a:t>
            </a:r>
            <a:r>
              <a:rPr lang="hu-HU" i="1" dirty="0">
                <a:latin typeface="Courier"/>
              </a:rPr>
              <a:t>];</a:t>
            </a:r>
          </a:p>
        </p:txBody>
      </p:sp>
      <p:sp>
        <p:nvSpPr>
          <p:cNvPr id="3" name="Téglalap 2"/>
          <p:cNvSpPr/>
          <p:nvPr/>
        </p:nvSpPr>
        <p:spPr>
          <a:xfrm>
            <a:off x="3240806" y="5465573"/>
            <a:ext cx="6442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A választási lehetőségek az összes lehetőséget le kell fedjék</a:t>
            </a:r>
            <a:r>
              <a:rPr lang="en-US" dirty="0" smtClean="0"/>
              <a:t>!</a:t>
            </a:r>
            <a:endParaRPr lang="hu-HU" dirty="0" smtClean="0"/>
          </a:p>
          <a:p>
            <a:r>
              <a:rPr lang="hu-HU" dirty="0" err="1" smtClean="0"/>
              <a:t>-ha</a:t>
            </a:r>
            <a:r>
              <a:rPr lang="hu-HU" dirty="0" smtClean="0"/>
              <a:t> nem akkor kell alkalmazni az </a:t>
            </a:r>
            <a:r>
              <a:rPr lang="hu-HU" b="1" dirty="0" err="1" smtClean="0"/>
              <a:t>others</a:t>
            </a:r>
            <a:r>
              <a:rPr lang="hu-HU" dirty="0" smtClean="0"/>
              <a:t> kulcsszót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659312" y="6193001"/>
            <a:ext cx="50387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/>
            <a:r>
              <a:rPr lang="en-GB" dirty="0"/>
              <a:t>WHEN value</a:t>
            </a:r>
          </a:p>
          <a:p>
            <a:pPr eaLnBrk="1"/>
            <a:r>
              <a:rPr lang="en-GB" dirty="0"/>
              <a:t>WHEN value1 TO value2</a:t>
            </a:r>
          </a:p>
          <a:p>
            <a:pPr eaLnBrk="1"/>
            <a:r>
              <a:rPr lang="en-GB" dirty="0"/>
              <a:t>WHEN value1 | value2 |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noProof="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2" y="2103437"/>
            <a:ext cx="3538538" cy="12763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87312" y="1434921"/>
            <a:ext cx="2819400" cy="61247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u-HU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pelda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Port (-- S0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--S1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I0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I1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I2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I3 :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q : out STD_LOGIC);</a:t>
            </a: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pelda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hu-H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pelda</a:t>
            </a: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 s0, s1 : </a:t>
            </a:r>
            <a:r>
              <a:rPr lang="en-US" sz="1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hu-H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914876" y="5365823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Szekvenciális kifejezéseket tartalmaz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Nem tartalmazhat konkurens kifejezéseket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Az architektúrában meghatároz egy </a:t>
            </a:r>
            <a:r>
              <a:rPr lang="hu-HU" dirty="0" smtClean="0">
                <a:solidFill>
                  <a:schemeClr val="accent6">
                    <a:lumMod val="50000"/>
                  </a:schemeClr>
                </a:solidFill>
              </a:rPr>
              <a:t>régiót</a:t>
            </a:r>
            <a:r>
              <a:rPr lang="hu-HU" dirty="0" smtClean="0"/>
              <a:t>, amelyben az utasítások szekvenciálisan vannak végrehajtva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Lehetővé teszi a funkcionális leírást</a:t>
            </a:r>
          </a:p>
          <a:p>
            <a:endParaRPr lang="hu-HU" dirty="0" smtClean="0"/>
          </a:p>
        </p:txBody>
      </p:sp>
      <p:sp>
        <p:nvSpPr>
          <p:cNvPr id="8" name="Téglalap 7"/>
          <p:cNvSpPr/>
          <p:nvPr/>
        </p:nvSpPr>
        <p:spPr>
          <a:xfrm>
            <a:off x="136764" y="4255284"/>
            <a:ext cx="2693748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RTL_AND_1: process(I0, I1)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S0&lt;= I0 and I1;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</a:p>
        </p:txBody>
      </p:sp>
      <p:sp>
        <p:nvSpPr>
          <p:cNvPr id="9" name="Téglalap 8"/>
          <p:cNvSpPr/>
          <p:nvPr/>
        </p:nvSpPr>
        <p:spPr>
          <a:xfrm>
            <a:off x="146104" y="5276821"/>
            <a:ext cx="2684408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RTL_OR: process(S0, I2)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S1&lt;= S0 or (not I2);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</a:p>
        </p:txBody>
      </p:sp>
      <p:sp>
        <p:nvSpPr>
          <p:cNvPr id="10" name="Téglalap 9"/>
          <p:cNvSpPr/>
          <p:nvPr/>
        </p:nvSpPr>
        <p:spPr>
          <a:xfrm>
            <a:off x="136764" y="6320522"/>
            <a:ext cx="2693748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RTL_AND_2: process(S1, I3)</a:t>
            </a:r>
            <a:r>
              <a:rPr lang="hu-H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q&lt;= S1 and  (not I2);</a:t>
            </a:r>
          </a:p>
          <a:p>
            <a:pPr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hu-H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Egyenes összekötő nyíllal 6"/>
          <p:cNvCxnSpPr/>
          <p:nvPr/>
        </p:nvCxnSpPr>
        <p:spPr bwMode="auto">
          <a:xfrm flipH="1">
            <a:off x="2144712" y="2484437"/>
            <a:ext cx="2514600" cy="2209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Egyenes összekötő nyíllal 10"/>
          <p:cNvCxnSpPr/>
          <p:nvPr/>
        </p:nvCxnSpPr>
        <p:spPr bwMode="auto">
          <a:xfrm flipH="1">
            <a:off x="2220912" y="2789237"/>
            <a:ext cx="3581400" cy="2971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Egyenes összekötő nyíllal 13"/>
          <p:cNvCxnSpPr/>
          <p:nvPr/>
        </p:nvCxnSpPr>
        <p:spPr bwMode="auto">
          <a:xfrm flipH="1">
            <a:off x="2144712" y="2941637"/>
            <a:ext cx="4522548" cy="3810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elhő 16"/>
          <p:cNvSpPr/>
          <p:nvPr/>
        </p:nvSpPr>
        <p:spPr bwMode="auto">
          <a:xfrm>
            <a:off x="5311032" y="3703638"/>
            <a:ext cx="4554436" cy="990600"/>
          </a:xfrm>
          <a:prstGeom prst="cloudCallout">
            <a:avLst>
              <a:gd name="adj1" fmla="val -118041"/>
              <a:gd name="adj2" fmla="val 138200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b="1" dirty="0" err="1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ek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 egyszerre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 párhuzamosan fut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nak</a:t>
            </a:r>
            <a:r>
              <a:rPr lang="hu-HU" b="1" dirty="0" smtClean="0">
                <a:solidFill>
                  <a:schemeClr val="accent6">
                    <a:lumMod val="75000"/>
                  </a:schemeClr>
                </a:solidFill>
              </a:rPr>
              <a:t> le</a:t>
            </a:r>
          </a:p>
        </p:txBody>
      </p:sp>
    </p:spTree>
    <p:extLst>
      <p:ext uri="{BB962C8B-B14F-4D97-AF65-F5344CB8AC3E}">
        <p14:creationId xmlns:p14="http://schemas.microsoft.com/office/powerpoint/2010/main" val="205918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96" y="5456237"/>
            <a:ext cx="5572125" cy="19812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Jel értékadás</a:t>
            </a:r>
            <a:endParaRPr lang="hu-HU" noProof="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70324" y="139398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Azonnali értékadás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19899" y="2256209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Feltételes értékadás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88521" y="2665050"/>
            <a:ext cx="3967956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b="0" i="1" u="none" strike="noStrike" baseline="0" dirty="0" smtClean="0">
                <a:latin typeface="Courier"/>
              </a:rPr>
              <a:t>signal </a:t>
            </a:r>
            <a:r>
              <a:rPr lang="en-US" b="0" i="0" u="none" strike="noStrike" baseline="0" dirty="0" smtClean="0">
                <a:latin typeface="Courier"/>
              </a:rPr>
              <a:t>&lt;= [</a:t>
            </a:r>
            <a:r>
              <a:rPr lang="en-US" b="0" i="1" u="none" strike="noStrike" baseline="0" dirty="0" smtClean="0">
                <a:latin typeface="Courier"/>
              </a:rPr>
              <a:t>expression </a:t>
            </a:r>
            <a:r>
              <a:rPr lang="en-US" b="1" i="0" u="none" strike="noStrike" baseline="0" dirty="0" smtClean="0">
                <a:latin typeface="Courier"/>
              </a:rPr>
              <a:t>when </a:t>
            </a:r>
            <a:r>
              <a:rPr lang="en-US" b="0" i="1" u="none" strike="noStrike" baseline="0" dirty="0" smtClean="0">
                <a:latin typeface="Courier"/>
              </a:rPr>
              <a:t>condition </a:t>
            </a:r>
            <a:r>
              <a:rPr lang="en-US" b="1" i="0" u="none" strike="noStrike" baseline="0" dirty="0" smtClean="0">
                <a:latin typeface="Courier"/>
              </a:rPr>
              <a:t>else </a:t>
            </a:r>
            <a:r>
              <a:rPr lang="en-US" b="0" i="0" u="none" strike="noStrike" baseline="0" dirty="0" smtClean="0">
                <a:latin typeface="Courier"/>
              </a:rPr>
              <a:t>...]</a:t>
            </a:r>
          </a:p>
          <a:p>
            <a:r>
              <a:rPr lang="hu-HU" b="0" i="1" u="none" strike="noStrike" baseline="0" dirty="0" err="1" smtClean="0">
                <a:latin typeface="Courier"/>
              </a:rPr>
              <a:t>expression</a:t>
            </a:r>
            <a:r>
              <a:rPr lang="hu-HU" b="0" i="0" u="none" strike="noStrike" baseline="0" dirty="0" smtClean="0">
                <a:latin typeface="Courier"/>
              </a:rPr>
              <a:t>;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61943" y="1817239"/>
            <a:ext cx="382111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hu-HU" b="0" i="1" u="none" strike="noStrike" baseline="0" dirty="0" smtClean="0">
                <a:latin typeface="Courier"/>
              </a:rPr>
              <a:t>x1</a:t>
            </a:r>
            <a:r>
              <a:rPr lang="en-US" b="0" i="1" u="none" strike="noStrike" baseline="0" dirty="0" smtClean="0">
                <a:latin typeface="Courier"/>
              </a:rPr>
              <a:t> </a:t>
            </a:r>
            <a:r>
              <a:rPr lang="en-US" b="0" i="0" u="none" strike="noStrike" baseline="0" dirty="0" smtClean="0">
                <a:latin typeface="Courier"/>
              </a:rPr>
              <a:t>&lt;=</a:t>
            </a:r>
            <a:r>
              <a:rPr lang="hu-HU" b="0" i="0" u="none" strike="noStrike" baseline="0" dirty="0" smtClean="0">
                <a:latin typeface="Courier"/>
              </a:rPr>
              <a:t> a and b</a:t>
            </a:r>
            <a:r>
              <a:rPr lang="en-US" b="0" i="0" u="none" strike="noStrike" baseline="0" dirty="0" smtClean="0">
                <a:latin typeface="Courier"/>
              </a:rPr>
              <a:t>; 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963318" y="2693194"/>
            <a:ext cx="2857499" cy="95410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hu-HU" sz="1400" b="1" i="0" u="none" strike="noStrike" baseline="0" dirty="0" err="1" smtClean="0">
                <a:latin typeface="Courier"/>
              </a:rPr>
              <a:t>entity</a:t>
            </a:r>
            <a:r>
              <a:rPr lang="hu-HU" sz="1400" b="1" i="0" u="none" strike="noStrike" baseline="0" dirty="0" smtClean="0">
                <a:latin typeface="Courier"/>
              </a:rPr>
              <a:t> </a:t>
            </a:r>
            <a:r>
              <a:rPr lang="hu-HU" sz="1400" b="0" i="0" u="none" strike="noStrike" baseline="0" dirty="0" smtClean="0">
                <a:latin typeface="Courier"/>
              </a:rPr>
              <a:t>xor2 </a:t>
            </a:r>
            <a:r>
              <a:rPr lang="hu-HU" sz="1400" b="1" i="0" u="none" strike="noStrike" baseline="0" dirty="0" smtClean="0">
                <a:latin typeface="Courier"/>
              </a:rPr>
              <a:t>is</a:t>
            </a:r>
          </a:p>
          <a:p>
            <a:r>
              <a:rPr lang="en-US" sz="1400" b="1" i="0" u="none" strike="noStrike" baseline="0" dirty="0" smtClean="0">
                <a:latin typeface="Courier"/>
              </a:rPr>
              <a:t>port </a:t>
            </a:r>
            <a:r>
              <a:rPr lang="en-US" sz="1400" b="0" i="0" u="none" strike="noStrike" baseline="0" dirty="0" smtClean="0">
                <a:latin typeface="Courier"/>
              </a:rPr>
              <a:t>(a, b: </a:t>
            </a:r>
            <a:r>
              <a:rPr lang="en-US" sz="1400" b="1" i="0" u="none" strike="noStrike" baseline="0" dirty="0" smtClean="0">
                <a:latin typeface="Courier"/>
              </a:rPr>
              <a:t>in </a:t>
            </a:r>
            <a:r>
              <a:rPr lang="en-US" sz="1400" dirty="0" err="1" smtClean="0">
                <a:latin typeface="Courier"/>
              </a:rPr>
              <a:t>std_logic</a:t>
            </a:r>
            <a:r>
              <a:rPr lang="en-US" sz="1400" b="0" i="0" u="none" strike="noStrike" baseline="0" dirty="0" smtClean="0">
                <a:latin typeface="Courier"/>
              </a:rPr>
              <a:t>;</a:t>
            </a:r>
          </a:p>
          <a:p>
            <a:r>
              <a:rPr lang="hu-HU" sz="1400" b="0" i="0" u="none" strike="noStrike" baseline="0" dirty="0" smtClean="0">
                <a:latin typeface="Courier"/>
              </a:rPr>
              <a:t>x: </a:t>
            </a:r>
            <a:r>
              <a:rPr lang="hu-HU" sz="1400" b="1" i="0" u="none" strike="noStrike" baseline="0" dirty="0" smtClean="0">
                <a:latin typeface="Courier"/>
              </a:rPr>
              <a:t>out </a:t>
            </a:r>
            <a:r>
              <a:rPr lang="en-US" sz="1400" b="1" i="0" u="none" strike="noStrike" baseline="0" dirty="0" err="1" smtClean="0">
                <a:latin typeface="Courier"/>
              </a:rPr>
              <a:t>std_logic</a:t>
            </a:r>
            <a:r>
              <a:rPr lang="hu-HU" sz="1400" b="0" i="0" u="none" strike="noStrike" baseline="0" dirty="0" smtClean="0">
                <a:latin typeface="Courier"/>
              </a:rPr>
              <a:t>);</a:t>
            </a:r>
          </a:p>
          <a:p>
            <a:r>
              <a:rPr lang="hu-HU" sz="1400" b="1" i="0" u="none" strike="noStrike" baseline="0" dirty="0" smtClean="0">
                <a:latin typeface="Courier"/>
              </a:rPr>
              <a:t>end </a:t>
            </a:r>
            <a:r>
              <a:rPr lang="hu-HU" sz="1400" b="0" i="0" u="none" strike="noStrike" baseline="0" dirty="0" smtClean="0">
                <a:latin typeface="Courier"/>
              </a:rPr>
              <a:t>xor2;</a:t>
            </a:r>
          </a:p>
        </p:txBody>
      </p:sp>
      <p:sp>
        <p:nvSpPr>
          <p:cNvPr id="8" name="Téglalap 7"/>
          <p:cNvSpPr/>
          <p:nvPr/>
        </p:nvSpPr>
        <p:spPr>
          <a:xfrm>
            <a:off x="503466" y="4269868"/>
            <a:ext cx="3657600" cy="209288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 smtClean="0">
                <a:latin typeface="Courier"/>
              </a:rPr>
              <a:t>architecture </a:t>
            </a:r>
            <a:r>
              <a:rPr lang="en-US" sz="1400" b="0" i="0" u="none" strike="noStrike" baseline="0" dirty="0" smtClean="0">
                <a:latin typeface="Courier"/>
              </a:rPr>
              <a:t>ar1_xor2 </a:t>
            </a:r>
            <a:r>
              <a:rPr lang="en-US" sz="1400" b="1" i="0" u="none" strike="noStrike" baseline="0" dirty="0" smtClean="0">
                <a:latin typeface="Courier"/>
              </a:rPr>
              <a:t>of </a:t>
            </a:r>
            <a:r>
              <a:rPr lang="en-US" sz="1400" b="0" i="0" u="none" strike="noStrike" baseline="0" dirty="0" smtClean="0">
                <a:latin typeface="Courier"/>
              </a:rPr>
              <a:t>xor2 </a:t>
            </a:r>
            <a:r>
              <a:rPr lang="en-US" sz="1400" b="1" i="0" u="none" strike="noStrike" baseline="0" dirty="0" smtClean="0">
                <a:latin typeface="Courier"/>
              </a:rPr>
              <a:t>is</a:t>
            </a:r>
          </a:p>
          <a:p>
            <a:r>
              <a:rPr lang="hu-HU" sz="1400" b="1" i="0" u="none" strike="noStrike" baseline="0" dirty="0" err="1" smtClean="0">
                <a:latin typeface="Courier"/>
              </a:rPr>
              <a:t>begin</a:t>
            </a:r>
            <a:endParaRPr lang="hu-HU" sz="1400" b="1" i="0" u="none" strike="noStrike" baseline="0" dirty="0" smtClean="0">
              <a:latin typeface="Courier"/>
            </a:endParaRPr>
          </a:p>
          <a:p>
            <a:r>
              <a:rPr lang="hu-HU" sz="1400" b="1" i="0" u="none" strike="noStrike" baseline="0" dirty="0" err="1" smtClean="0">
                <a:latin typeface="Courier"/>
              </a:rPr>
              <a:t>process</a:t>
            </a:r>
            <a:r>
              <a:rPr lang="hu-HU" sz="1400" b="1" i="0" u="none" strike="noStrike" baseline="0" dirty="0" smtClean="0">
                <a:latin typeface="Courier"/>
              </a:rPr>
              <a:t> </a:t>
            </a:r>
            <a:r>
              <a:rPr lang="hu-HU" sz="1400" b="0" i="0" u="none" strike="noStrike" baseline="0" dirty="0" smtClean="0">
                <a:latin typeface="Courier"/>
              </a:rPr>
              <a:t>(a, b)</a:t>
            </a:r>
          </a:p>
          <a:p>
            <a:r>
              <a:rPr lang="hu-HU" sz="1400" b="1" i="0" u="none" strike="noStrike" baseline="0" dirty="0" err="1" smtClean="0">
                <a:latin typeface="Courier"/>
              </a:rPr>
              <a:t>begin</a:t>
            </a:r>
            <a:endParaRPr lang="hu-HU" sz="1400" b="1" i="0" u="none" strike="noStrike" baseline="0" dirty="0" smtClean="0">
              <a:latin typeface="Courier"/>
            </a:endParaRPr>
          </a:p>
          <a:p>
            <a:r>
              <a:rPr lang="en-US" sz="1400" b="1" i="0" u="none" strike="noStrike" baseline="0" dirty="0" smtClean="0">
                <a:latin typeface="Courier"/>
              </a:rPr>
              <a:t>if </a:t>
            </a:r>
            <a:r>
              <a:rPr lang="en-US" sz="1400" b="0" i="0" u="none" strike="noStrike" baseline="0" dirty="0" smtClean="0">
                <a:latin typeface="Courier"/>
              </a:rPr>
              <a:t>a = b </a:t>
            </a:r>
            <a:r>
              <a:rPr lang="en-US" sz="1400" b="1" i="0" u="none" strike="noStrike" baseline="0" dirty="0" smtClean="0">
                <a:latin typeface="Courier"/>
              </a:rPr>
              <a:t>then </a:t>
            </a:r>
            <a:r>
              <a:rPr lang="en-US" sz="1400" b="0" i="0" u="none" strike="noStrike" baseline="0" dirty="0" smtClean="0">
                <a:latin typeface="Courier"/>
              </a:rPr>
              <a:t>x &lt;= '0';</a:t>
            </a:r>
          </a:p>
          <a:p>
            <a:r>
              <a:rPr lang="hu-HU" sz="1400" b="1" i="0" u="none" strike="noStrike" baseline="0" dirty="0" err="1" smtClean="0">
                <a:latin typeface="Courier"/>
              </a:rPr>
              <a:t>else</a:t>
            </a:r>
            <a:r>
              <a:rPr lang="hu-HU" sz="1400" b="1" i="0" u="none" strike="noStrike" baseline="0" dirty="0" smtClean="0">
                <a:latin typeface="Courier"/>
              </a:rPr>
              <a:t> </a:t>
            </a:r>
            <a:r>
              <a:rPr lang="hu-HU" sz="1400" b="0" i="0" u="none" strike="noStrike" baseline="0" dirty="0" smtClean="0">
                <a:latin typeface="Courier"/>
              </a:rPr>
              <a:t>x &lt;= '1';</a:t>
            </a:r>
          </a:p>
          <a:p>
            <a:r>
              <a:rPr lang="hu-HU" sz="1400" b="1" i="0" u="none" strike="noStrike" baseline="0" dirty="0" smtClean="0">
                <a:latin typeface="Courier"/>
              </a:rPr>
              <a:t>end </a:t>
            </a:r>
            <a:r>
              <a:rPr lang="hu-HU" sz="1400" b="1" i="0" u="none" strike="noStrike" baseline="0" dirty="0" err="1" smtClean="0">
                <a:latin typeface="Courier"/>
              </a:rPr>
              <a:t>if</a:t>
            </a:r>
            <a:r>
              <a:rPr lang="hu-HU" sz="1400" b="0" i="0" u="none" strike="noStrike" baseline="0" dirty="0" smtClean="0">
                <a:latin typeface="Courier"/>
              </a:rPr>
              <a:t>;</a:t>
            </a:r>
          </a:p>
          <a:p>
            <a:r>
              <a:rPr lang="hu-HU" sz="1400" b="1" i="0" u="none" strike="noStrike" baseline="0" dirty="0" smtClean="0">
                <a:latin typeface="Courier"/>
              </a:rPr>
              <a:t>end </a:t>
            </a:r>
            <a:r>
              <a:rPr lang="hu-HU" sz="1400" b="1" i="0" u="none" strike="noStrike" baseline="0" dirty="0" err="1" smtClean="0">
                <a:latin typeface="Courier"/>
              </a:rPr>
              <a:t>process</a:t>
            </a:r>
            <a:r>
              <a:rPr lang="hu-HU" sz="1400" b="0" i="0" u="none" strike="noStrike" baseline="0" dirty="0" smtClean="0">
                <a:latin typeface="Courier"/>
              </a:rPr>
              <a:t>;</a:t>
            </a:r>
          </a:p>
          <a:p>
            <a:r>
              <a:rPr lang="hu-HU" sz="1400" b="1" i="0" u="none" strike="noStrike" baseline="0" dirty="0" smtClean="0">
                <a:latin typeface="Courier"/>
              </a:rPr>
              <a:t>end </a:t>
            </a:r>
            <a:r>
              <a:rPr lang="hu-HU" sz="1400" b="0" i="0" u="none" strike="noStrike" baseline="0" dirty="0" err="1" smtClean="0">
                <a:latin typeface="Courier"/>
              </a:rPr>
              <a:t>ar</a:t>
            </a:r>
            <a:r>
              <a:rPr lang="en-US" sz="1400" b="0" i="0" u="none" strike="noStrike" baseline="0" dirty="0" smtClean="0">
                <a:latin typeface="Courier"/>
              </a:rPr>
              <a:t>2</a:t>
            </a:r>
            <a:r>
              <a:rPr lang="hu-HU" sz="1400" b="0" i="0" u="none" strike="noStrike" baseline="0" dirty="0" smtClean="0">
                <a:latin typeface="Courier"/>
              </a:rPr>
              <a:t>_xor2</a:t>
            </a:r>
            <a:r>
              <a:rPr lang="hu-HU" b="0" i="0" u="none" strike="noStrike" baseline="0" dirty="0" smtClean="0">
                <a:latin typeface="Courier"/>
              </a:rPr>
              <a:t>;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030912" y="4146758"/>
            <a:ext cx="3656254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400" b="1" i="0" u="none" strike="noStrike" baseline="0" dirty="0" smtClean="0">
                <a:latin typeface="Courier"/>
              </a:rPr>
              <a:t>architecture </a:t>
            </a:r>
            <a:r>
              <a:rPr lang="en-US" sz="1400" b="0" i="0" u="none" strike="noStrike" baseline="0" dirty="0" smtClean="0">
                <a:latin typeface="Courier"/>
              </a:rPr>
              <a:t>ar1_xor2 </a:t>
            </a:r>
            <a:r>
              <a:rPr lang="en-US" sz="1400" b="1" i="0" u="none" strike="noStrike" baseline="0" dirty="0" smtClean="0">
                <a:latin typeface="Courier"/>
              </a:rPr>
              <a:t>of </a:t>
            </a:r>
            <a:r>
              <a:rPr lang="en-US" sz="1400" b="0" i="0" u="none" strike="noStrike" baseline="0" dirty="0" smtClean="0">
                <a:latin typeface="Courier"/>
              </a:rPr>
              <a:t>xor2 </a:t>
            </a:r>
            <a:r>
              <a:rPr lang="en-US" sz="1400" b="1" i="0" u="none" strike="noStrike" baseline="0" dirty="0" smtClean="0">
                <a:latin typeface="Courier"/>
              </a:rPr>
              <a:t>is</a:t>
            </a:r>
          </a:p>
          <a:p>
            <a:r>
              <a:rPr lang="hu-HU" sz="1400" b="1" i="0" u="none" strike="noStrike" baseline="0" dirty="0" err="1" smtClean="0">
                <a:latin typeface="Courier"/>
              </a:rPr>
              <a:t>begin</a:t>
            </a:r>
            <a:endParaRPr lang="hu-HU" sz="1400" b="1" i="0" u="none" strike="noStrike" baseline="0" dirty="0" smtClean="0">
              <a:latin typeface="Courier"/>
            </a:endParaRPr>
          </a:p>
          <a:p>
            <a:r>
              <a:rPr lang="en-US" sz="1400" b="0" i="0" u="none" strike="noStrike" baseline="0" dirty="0" smtClean="0">
                <a:latin typeface="Courier"/>
              </a:rPr>
              <a:t>x &lt;= '0' </a:t>
            </a:r>
            <a:r>
              <a:rPr lang="en-US" sz="1400" b="1" i="0" u="none" strike="noStrike" baseline="0" dirty="0" smtClean="0">
                <a:latin typeface="Courier"/>
              </a:rPr>
              <a:t>when </a:t>
            </a:r>
            <a:r>
              <a:rPr lang="en-US" sz="1400" b="0" i="0" u="none" strike="noStrike" baseline="0" dirty="0" smtClean="0">
                <a:latin typeface="Courier"/>
              </a:rPr>
              <a:t>a = b </a:t>
            </a:r>
            <a:r>
              <a:rPr lang="en-US" sz="1400" b="1" i="0" u="none" strike="noStrike" baseline="0" dirty="0" smtClean="0">
                <a:latin typeface="Courier"/>
              </a:rPr>
              <a:t>else</a:t>
            </a:r>
          </a:p>
          <a:p>
            <a:r>
              <a:rPr lang="hu-HU" sz="1400" b="0" i="0" u="none" strike="noStrike" baseline="0" dirty="0" smtClean="0">
                <a:latin typeface="Courier"/>
              </a:rPr>
              <a:t>'1';</a:t>
            </a:r>
          </a:p>
          <a:p>
            <a:r>
              <a:rPr lang="hu-HU" sz="1400" b="1" i="0" u="none" strike="noStrike" baseline="0" dirty="0" smtClean="0">
                <a:latin typeface="Courier"/>
              </a:rPr>
              <a:t>end </a:t>
            </a:r>
            <a:r>
              <a:rPr lang="hu-HU" sz="1400" b="0" i="0" u="none" strike="noStrike" baseline="0" dirty="0" err="1" smtClean="0">
                <a:latin typeface="Courier"/>
              </a:rPr>
              <a:t>ar</a:t>
            </a:r>
            <a:r>
              <a:rPr lang="en-US" sz="1400" dirty="0" smtClean="0">
                <a:latin typeface="Courier"/>
              </a:rPr>
              <a:t>1</a:t>
            </a:r>
            <a:r>
              <a:rPr lang="hu-HU" sz="1400" b="0" i="0" u="none" strike="noStrike" baseline="0" dirty="0" smtClean="0">
                <a:latin typeface="Courier"/>
              </a:rPr>
              <a:t>_xor2;</a:t>
            </a:r>
          </a:p>
        </p:txBody>
      </p:sp>
      <p:sp>
        <p:nvSpPr>
          <p:cNvPr id="13" name="Lefelé nyíl 12"/>
          <p:cNvSpPr/>
          <p:nvPr/>
        </p:nvSpPr>
        <p:spPr bwMode="auto">
          <a:xfrm rot="2970804">
            <a:off x="7322474" y="4986370"/>
            <a:ext cx="304800" cy="93973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4" name="Lefelé nyíl 13"/>
          <p:cNvSpPr/>
          <p:nvPr/>
        </p:nvSpPr>
        <p:spPr bwMode="auto">
          <a:xfrm rot="18027740">
            <a:off x="3596991" y="5080953"/>
            <a:ext cx="304800" cy="93973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4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/>
            <a:endParaRPr lang="hu-HU" noProof="0" dirty="0" smtClean="0">
              <a:ea typeface="Lucida Sans Unicode" panose="020B0602030504020204" pitchFamily="34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2" y="3580490"/>
            <a:ext cx="4805037" cy="1370806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8759" y="7165610"/>
            <a:ext cx="10064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defRPr/>
            </a:pPr>
            <a:r>
              <a:rPr lang="en-GB" dirty="0">
                <a:solidFill>
                  <a:srgbClr val="FF0000"/>
                </a:solidFill>
              </a:rPr>
              <a:t>CONFIGURATION </a:t>
            </a:r>
            <a:r>
              <a:rPr lang="en-GB" dirty="0" err="1">
                <a:solidFill>
                  <a:srgbClr val="FF0000"/>
                </a:solidFill>
              </a:rPr>
              <a:t>parancs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segitségével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meghatározható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melyik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megvalósítást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fogjuk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alkalmazni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39713" y="1565275"/>
            <a:ext cx="4191000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>
              <a:defRPr/>
            </a:pPr>
            <a:r>
              <a:rPr lang="en-GB" sz="1400" dirty="0"/>
              <a:t>LIBRARY </a:t>
            </a:r>
            <a:r>
              <a:rPr lang="en-GB" sz="1400" dirty="0" err="1"/>
              <a:t>ieee</a:t>
            </a:r>
            <a:r>
              <a:rPr lang="en-GB" sz="1400" dirty="0"/>
              <a:t>;</a:t>
            </a:r>
          </a:p>
          <a:p>
            <a:pPr eaLnBrk="1">
              <a:defRPr/>
            </a:pPr>
            <a:r>
              <a:rPr lang="en-GB" sz="1400" dirty="0"/>
              <a:t>USE ieee.std_logic_1164.all;</a:t>
            </a:r>
          </a:p>
          <a:p>
            <a:pPr eaLnBrk="1">
              <a:defRPr/>
            </a:pPr>
            <a:endParaRPr lang="en-GB" sz="1400" dirty="0">
              <a:solidFill>
                <a:schemeClr val="accent6"/>
              </a:solidFill>
            </a:endParaRPr>
          </a:p>
          <a:p>
            <a:pPr eaLnBrk="1">
              <a:defRPr/>
            </a:pPr>
            <a:r>
              <a:rPr lang="en-GB" sz="1400" dirty="0">
                <a:solidFill>
                  <a:schemeClr val="accent6"/>
                </a:solidFill>
              </a:rPr>
              <a:t>entity mux_2 is</a:t>
            </a:r>
          </a:p>
          <a:p>
            <a:pPr eaLnBrk="1">
              <a:defRPr/>
            </a:pPr>
            <a:r>
              <a:rPr lang="en-GB" sz="1400" dirty="0">
                <a:solidFill>
                  <a:schemeClr val="accent6"/>
                </a:solidFill>
              </a:rPr>
              <a:t>    Port (	S : in </a:t>
            </a:r>
            <a:r>
              <a:rPr lang="en-GB" sz="1400" dirty="0" err="1">
                <a:solidFill>
                  <a:schemeClr val="accent6"/>
                </a:solidFill>
              </a:rPr>
              <a:t>STD_LOGIC_vector</a:t>
            </a:r>
            <a:r>
              <a:rPr lang="en-GB" sz="1400" dirty="0">
                <a:solidFill>
                  <a:schemeClr val="accent6"/>
                </a:solidFill>
              </a:rPr>
              <a:t>(1 </a:t>
            </a:r>
            <a:r>
              <a:rPr lang="en-GB" sz="1400" dirty="0" err="1">
                <a:solidFill>
                  <a:schemeClr val="accent6"/>
                </a:solidFill>
              </a:rPr>
              <a:t>downto</a:t>
            </a:r>
            <a:r>
              <a:rPr lang="en-GB" sz="1400" dirty="0">
                <a:solidFill>
                  <a:schemeClr val="accent6"/>
                </a:solidFill>
              </a:rPr>
              <a:t> 0);</a:t>
            </a:r>
          </a:p>
          <a:p>
            <a:pPr eaLnBrk="1">
              <a:defRPr/>
            </a:pPr>
            <a:r>
              <a:rPr lang="en-GB" sz="1400" dirty="0">
                <a:solidFill>
                  <a:schemeClr val="accent6"/>
                </a:solidFill>
              </a:rPr>
              <a:t>          	I0, I1, I2, I3 : in STD_LOGIC;</a:t>
            </a:r>
          </a:p>
          <a:p>
            <a:pPr eaLnBrk="1">
              <a:defRPr/>
            </a:pPr>
            <a:r>
              <a:rPr lang="en-GB" sz="1400" dirty="0">
                <a:solidFill>
                  <a:schemeClr val="accent6"/>
                </a:solidFill>
              </a:rPr>
              <a:t>		q : out STD_LOGIC);</a:t>
            </a:r>
          </a:p>
          <a:p>
            <a:pPr eaLnBrk="1">
              <a:defRPr/>
            </a:pPr>
            <a:r>
              <a:rPr lang="en-GB" sz="1400" dirty="0">
                <a:solidFill>
                  <a:schemeClr val="accent6"/>
                </a:solidFill>
              </a:rPr>
              <a:t>end mux_2;</a:t>
            </a:r>
            <a:endParaRPr lang="hu-HU" sz="1400" dirty="0">
              <a:solidFill>
                <a:schemeClr val="accent6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9711" y="3433657"/>
            <a:ext cx="4191001" cy="160043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hu-HU" sz="1400" dirty="0" err="1" smtClean="0"/>
              <a:t>architecture</a:t>
            </a:r>
            <a:r>
              <a:rPr lang="hu-HU" sz="1400" dirty="0" smtClean="0"/>
              <a:t> </a:t>
            </a:r>
            <a:r>
              <a:rPr lang="hu-HU" sz="1400" dirty="0" err="1" smtClean="0"/>
              <a:t>Behavioral</a:t>
            </a:r>
            <a:r>
              <a:rPr lang="hu-HU" sz="1400" dirty="0" smtClean="0"/>
              <a:t> of </a:t>
            </a:r>
            <a:r>
              <a:rPr lang="hu-HU" sz="1400" dirty="0" err="1" smtClean="0"/>
              <a:t>mux</a:t>
            </a:r>
            <a:r>
              <a:rPr lang="hu-HU" sz="1400" dirty="0" smtClean="0"/>
              <a:t>_2 is</a:t>
            </a:r>
          </a:p>
          <a:p>
            <a:r>
              <a:rPr lang="hu-HU" sz="1400" dirty="0" err="1" smtClean="0"/>
              <a:t>begin</a:t>
            </a:r>
            <a:endParaRPr lang="hu-HU" sz="1400" dirty="0" smtClean="0"/>
          </a:p>
          <a:p>
            <a:r>
              <a:rPr lang="hu-HU" sz="1400" dirty="0" smtClean="0"/>
              <a:t>q&lt;= 	I0 WHEN S="00" ELSE</a:t>
            </a:r>
          </a:p>
          <a:p>
            <a:r>
              <a:rPr lang="hu-HU" sz="1400" dirty="0" smtClean="0"/>
              <a:t>			I1 WHEN S="01" ELSE</a:t>
            </a:r>
          </a:p>
          <a:p>
            <a:r>
              <a:rPr lang="hu-HU" sz="1400" dirty="0" smtClean="0"/>
              <a:t>			I2 WHEN S="10" ELSE</a:t>
            </a:r>
          </a:p>
          <a:p>
            <a:r>
              <a:rPr lang="hu-HU" sz="1400" dirty="0" smtClean="0"/>
              <a:t>			I3;</a:t>
            </a:r>
          </a:p>
          <a:p>
            <a:r>
              <a:rPr lang="hu-HU" sz="1400" dirty="0" smtClean="0"/>
              <a:t>end </a:t>
            </a:r>
            <a:r>
              <a:rPr lang="hu-HU" sz="1400" dirty="0" err="1" smtClean="0"/>
              <a:t>Behavioral</a:t>
            </a:r>
            <a:r>
              <a:rPr lang="hu-HU" sz="1400" dirty="0" smtClean="0"/>
              <a:t>;</a:t>
            </a:r>
            <a:endParaRPr lang="hu-HU" sz="1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37" y="5049811"/>
            <a:ext cx="3552825" cy="1879021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239713" y="5068801"/>
            <a:ext cx="4191000" cy="206210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hu-HU" sz="1400" dirty="0" err="1" smtClean="0"/>
              <a:t>architecture</a:t>
            </a:r>
            <a:r>
              <a:rPr lang="hu-HU" sz="1400" dirty="0" smtClean="0"/>
              <a:t> ar2_</a:t>
            </a:r>
            <a:r>
              <a:rPr lang="hu-HU" sz="1400" dirty="0" err="1" smtClean="0"/>
              <a:t>mux</a:t>
            </a:r>
            <a:r>
              <a:rPr lang="hu-HU" sz="1400" dirty="0" smtClean="0"/>
              <a:t>_2 of </a:t>
            </a:r>
            <a:r>
              <a:rPr lang="hu-HU" sz="1400" dirty="0" err="1" smtClean="0"/>
              <a:t>mux</a:t>
            </a:r>
            <a:r>
              <a:rPr lang="hu-HU" sz="1400" dirty="0" smtClean="0"/>
              <a:t>_2 is</a:t>
            </a:r>
          </a:p>
          <a:p>
            <a:endParaRPr lang="hu-HU" sz="1400" dirty="0" smtClean="0"/>
          </a:p>
          <a:p>
            <a:r>
              <a:rPr lang="hu-HU" sz="1400" dirty="0" err="1" smtClean="0"/>
              <a:t>begin</a:t>
            </a:r>
            <a:endParaRPr lang="hu-HU" sz="1400" dirty="0" smtClean="0"/>
          </a:p>
          <a:p>
            <a:r>
              <a:rPr lang="hu-HU" sz="1400" dirty="0" err="1" smtClean="0"/>
              <a:t>with</a:t>
            </a:r>
            <a:r>
              <a:rPr lang="hu-HU" sz="1400" dirty="0" smtClean="0"/>
              <a:t> S </a:t>
            </a:r>
            <a:r>
              <a:rPr lang="hu-HU" sz="1400" dirty="0" err="1" smtClean="0"/>
              <a:t>select</a:t>
            </a:r>
            <a:r>
              <a:rPr lang="hu-HU" sz="1400" dirty="0" smtClean="0"/>
              <a:t> </a:t>
            </a:r>
          </a:p>
          <a:p>
            <a:r>
              <a:rPr lang="hu-HU" sz="1400" dirty="0" smtClean="0"/>
              <a:t>q&lt;= 	I0 WHEN "00",</a:t>
            </a:r>
          </a:p>
          <a:p>
            <a:r>
              <a:rPr lang="hu-HU" sz="1400" dirty="0" smtClean="0"/>
              <a:t>		I1 WHEN "01",</a:t>
            </a:r>
          </a:p>
          <a:p>
            <a:r>
              <a:rPr lang="hu-HU" sz="1400" dirty="0" smtClean="0"/>
              <a:t>		I2 WHEN "10",</a:t>
            </a:r>
          </a:p>
          <a:p>
            <a:r>
              <a:rPr lang="hu-HU" sz="1400" dirty="0" smtClean="0"/>
              <a:t>		I3 </a:t>
            </a:r>
            <a:r>
              <a:rPr lang="hu-HU" sz="1400" dirty="0" err="1" smtClean="0"/>
              <a:t>when</a:t>
            </a:r>
            <a:r>
              <a:rPr lang="hu-HU" sz="1400" dirty="0" smtClean="0"/>
              <a:t> </a:t>
            </a:r>
            <a:r>
              <a:rPr lang="hu-HU" sz="1400" dirty="0" err="1" smtClean="0"/>
              <a:t>others</a:t>
            </a:r>
            <a:r>
              <a:rPr lang="hu-HU" sz="1400" dirty="0" smtClean="0"/>
              <a:t>;</a:t>
            </a:r>
          </a:p>
          <a:p>
            <a:r>
              <a:rPr lang="hu-HU" sz="1400" dirty="0" smtClean="0"/>
              <a:t>end ar2_</a:t>
            </a:r>
            <a:r>
              <a:rPr lang="hu-HU" sz="1400" dirty="0" err="1" smtClean="0"/>
              <a:t>mux</a:t>
            </a:r>
            <a:r>
              <a:rPr lang="hu-HU" sz="1400" dirty="0" smtClean="0"/>
              <a:t>_2</a:t>
            </a:r>
            <a:r>
              <a:rPr lang="hu-HU" sz="1600" dirty="0" smtClean="0"/>
              <a:t>;</a:t>
            </a:r>
            <a:endParaRPr lang="hu-HU" sz="1600" dirty="0"/>
          </a:p>
        </p:txBody>
      </p:sp>
      <p:sp>
        <p:nvSpPr>
          <p:cNvPr id="8" name="Jobbra nyíl 7"/>
          <p:cNvSpPr/>
          <p:nvPr/>
        </p:nvSpPr>
        <p:spPr bwMode="auto">
          <a:xfrm>
            <a:off x="4430712" y="4008437"/>
            <a:ext cx="608807" cy="2574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11" name="Jobbra nyíl 10"/>
          <p:cNvSpPr/>
          <p:nvPr/>
        </p:nvSpPr>
        <p:spPr bwMode="auto">
          <a:xfrm>
            <a:off x="4457773" y="5900543"/>
            <a:ext cx="608807" cy="25745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hu-HU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097"/>
            <a:ext cx="10080625" cy="1072227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BLOCK kifejezés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049712" y="3694642"/>
            <a:ext cx="5908674" cy="3781317"/>
          </a:xfrm>
          <a:solidFill>
            <a:srgbClr val="92D050"/>
          </a:solidFill>
        </p:spPr>
        <p:txBody>
          <a:bodyPr anchor="t" anchorCtr="0"/>
          <a:lstStyle/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címke_1: BLOCK</a:t>
            </a: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	[deklarációs rész]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BEGIN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	[ felső szintű tömb konkurens kifejezései]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noProof="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noProof="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noProof="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noProof="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	[</a:t>
            </a:r>
            <a:r>
              <a:rPr lang="en-US" sz="2000" noProof="0" dirty="0" err="1" smtClean="0">
                <a:ea typeface="Lucida Sans Unicode" panose="020B0602030504020204" pitchFamily="34" charset="0"/>
              </a:rPr>
              <a:t>fels</a:t>
            </a:r>
            <a:r>
              <a:rPr lang="hu-HU" sz="2000" noProof="0" dirty="0" smtClean="0">
                <a:ea typeface="Lucida Sans Unicode" panose="020B0602030504020204" pitchFamily="34" charset="0"/>
              </a:rPr>
              <a:t>ő szintű blokk konkurens utasítások]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noProof="0" dirty="0" smtClean="0">
                <a:ea typeface="Lucida Sans Unicode" panose="020B0602030504020204" pitchFamily="34" charset="0"/>
              </a:rPr>
              <a:t>END BLOCK címke_1;</a:t>
            </a:r>
          </a:p>
        </p:txBody>
      </p:sp>
      <p:sp>
        <p:nvSpPr>
          <p:cNvPr id="2" name="Téglalap 1"/>
          <p:cNvSpPr/>
          <p:nvPr/>
        </p:nvSpPr>
        <p:spPr>
          <a:xfrm>
            <a:off x="4281486" y="4999037"/>
            <a:ext cx="5445126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/>
              <a:t>	címke_2: BLOCK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/>
              <a:t>		(deklarációs rész alsó szintű blokk)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/>
              <a:t>	</a:t>
            </a:r>
            <a:r>
              <a:rPr lang="hu-HU" dirty="0" err="1"/>
              <a:t>begin</a:t>
            </a:r>
            <a:endParaRPr lang="hu-HU" dirty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/>
              <a:t>		konkurens kifejezések;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dirty="0"/>
              <a:t>	END BLOCK címke</a:t>
            </a:r>
            <a:r>
              <a:rPr lang="en-US" dirty="0"/>
              <a:t>_2</a:t>
            </a:r>
            <a:r>
              <a:rPr lang="hu-HU" dirty="0"/>
              <a:t>;</a:t>
            </a:r>
          </a:p>
        </p:txBody>
      </p:sp>
      <p:sp>
        <p:nvSpPr>
          <p:cNvPr id="3" name="Téglalap 2"/>
          <p:cNvSpPr/>
          <p:nvPr/>
        </p:nvSpPr>
        <p:spPr>
          <a:xfrm>
            <a:off x="-73479" y="960437"/>
            <a:ext cx="5334000" cy="25853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hu-HU" b="1" i="0" u="none" strike="noStrike" baseline="0" dirty="0" smtClean="0">
                <a:latin typeface="Times New Roman" panose="02020603050405020304" pitchFamily="18" charset="0"/>
              </a:rPr>
              <a:t>Lehetséges</a:t>
            </a:r>
            <a:r>
              <a:rPr lang="hu-HU" b="1" i="0" u="none" strike="noStrike" dirty="0" smtClean="0">
                <a:latin typeface="Times New Roman" panose="02020603050405020304" pitchFamily="18" charset="0"/>
              </a:rPr>
              <a:t> deklarálás nagyrészt azok amelyek alkalmazhatóak az </a:t>
            </a:r>
            <a:r>
              <a:rPr lang="hu-HU" b="1" i="0" u="none" strike="noStrike" dirty="0" err="1" smtClean="0">
                <a:latin typeface="Times New Roman" panose="02020603050405020304" pitchFamily="18" charset="0"/>
              </a:rPr>
              <a:t>architecture</a:t>
            </a:r>
            <a:r>
              <a:rPr lang="hu-HU" b="1" i="0" u="none" strike="noStrike" dirty="0" smtClean="0">
                <a:latin typeface="Times New Roman" panose="02020603050405020304" pitchFamily="18" charset="0"/>
              </a:rPr>
              <a:t> részben</a:t>
            </a:r>
            <a:endParaRPr lang="hu-HU" b="1" i="0" u="none" strike="noStrike" baseline="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Port és generikus változok deklarálása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>
                <a:latin typeface="Times New Roman" panose="02020603050405020304" pitchFamily="18" charset="0"/>
              </a:rPr>
              <a:t>(port map és </a:t>
            </a:r>
            <a:r>
              <a:rPr lang="hu-HU" dirty="0" err="1" smtClean="0">
                <a:latin typeface="Times New Roman" panose="02020603050405020304" pitchFamily="18" charset="0"/>
              </a:rPr>
              <a:t>generic</a:t>
            </a:r>
            <a:r>
              <a:rPr lang="hu-HU" dirty="0" smtClean="0">
                <a:latin typeface="Times New Roman" panose="02020603050405020304" pitchFamily="18" charset="0"/>
              </a:rPr>
              <a:t> map)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Típus és </a:t>
            </a:r>
            <a:r>
              <a:rPr lang="hu-HU" b="0" i="0" u="none" strike="noStrike" baseline="0" dirty="0" err="1" smtClean="0">
                <a:latin typeface="Times New Roman" panose="02020603050405020304" pitchFamily="18" charset="0"/>
              </a:rPr>
              <a:t>alltípus</a:t>
            </a:r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 deklarációs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err="1" smtClean="0">
                <a:latin typeface="Times New Roman" panose="02020603050405020304" pitchFamily="18" charset="0"/>
              </a:rPr>
              <a:t>Allprogramrészek</a:t>
            </a:r>
            <a:r>
              <a:rPr lang="hu-HU" dirty="0">
                <a:latin typeface="Times New Roman" panose="02020603050405020304" pitchFamily="18" charset="0"/>
              </a:rPr>
              <a:t> </a:t>
            </a:r>
            <a:r>
              <a:rPr lang="hu-HU" dirty="0" err="1" smtClean="0">
                <a:latin typeface="Times New Roman" panose="02020603050405020304" pitchFamily="18" charset="0"/>
              </a:rPr>
              <a:t>deklaráslás</a:t>
            </a:r>
            <a:r>
              <a:rPr lang="hu-HU" dirty="0" smtClean="0">
                <a:latin typeface="Times New Roman" panose="02020603050405020304" pitchFamily="18" charset="0"/>
              </a:rPr>
              <a:t> + megvalósítás  </a:t>
            </a:r>
            <a:endParaRPr lang="hu-HU" b="0" i="0" u="none" strike="noStrike" baseline="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b="0" i="0" u="none" strike="noStrike" baseline="0" dirty="0" err="1" smtClean="0">
                <a:latin typeface="Times New Roman" panose="02020603050405020304" pitchFamily="18" charset="0"/>
              </a:rPr>
              <a:t>Konstansm</a:t>
            </a:r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 változó</a:t>
            </a:r>
            <a:r>
              <a:rPr lang="hu-HU" b="0" i="0" u="none" strike="noStrike" dirty="0" smtClean="0">
                <a:latin typeface="Times New Roman" panose="02020603050405020304" pitchFamily="18" charset="0"/>
              </a:rPr>
              <a:t> és </a:t>
            </a:r>
            <a:r>
              <a:rPr lang="hu-HU" b="0" i="0" u="none" strike="noStrike" dirty="0" err="1" smtClean="0">
                <a:latin typeface="Times New Roman" panose="02020603050405020304" pitchFamily="18" charset="0"/>
              </a:rPr>
              <a:t>signal</a:t>
            </a:r>
            <a:r>
              <a:rPr lang="hu-HU" b="0" i="0" u="none" strike="noStrike" dirty="0" smtClean="0">
                <a:latin typeface="Times New Roman" panose="02020603050405020304" pitchFamily="18" charset="0"/>
              </a:rPr>
              <a:t> deklarálás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baseline="0" dirty="0" smtClean="0">
                <a:latin typeface="Times New Roman" panose="02020603050405020304" pitchFamily="18" charset="0"/>
              </a:rPr>
              <a:t>Komponens</a:t>
            </a:r>
            <a:r>
              <a:rPr lang="hu-HU" dirty="0" smtClean="0">
                <a:latin typeface="Times New Roman" panose="02020603050405020304" pitchFamily="18" charset="0"/>
              </a:rPr>
              <a:t> deklarálás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u-HU" dirty="0" smtClean="0"/>
              <a:t>File, </a:t>
            </a:r>
            <a:r>
              <a:rPr lang="hu-HU" dirty="0" err="1" smtClean="0"/>
              <a:t>attributum</a:t>
            </a:r>
            <a:r>
              <a:rPr lang="hu-HU" dirty="0" smtClean="0"/>
              <a:t> és konfiguráció deklarálás</a:t>
            </a:r>
            <a:endParaRPr lang="hu-HU" b="0" i="0" u="none" strike="noStrike" baseline="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39712" y="4837454"/>
            <a:ext cx="3014662" cy="180049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címke: BLOCK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	[deklarációs rész]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BEGIN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	konkurens kifejezés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END BLOCK </a:t>
            </a:r>
            <a:r>
              <a:rPr lang="hu-HU" sz="2000" dirty="0" err="1">
                <a:solidFill>
                  <a:srgbClr val="000000"/>
                </a:solidFill>
                <a:latin typeface="+mn-lt"/>
                <a:cs typeface="+mn-cs"/>
              </a:rPr>
              <a:t>Label</a:t>
            </a:r>
            <a:r>
              <a:rPr lang="hu-HU" sz="2000" dirty="0">
                <a:solidFill>
                  <a:srgbClr val="000000"/>
                </a:solidFill>
                <a:latin typeface="+mn-lt"/>
                <a:cs typeface="+mn-cs"/>
              </a:rPr>
              <a:t>;</a:t>
            </a:r>
          </a:p>
        </p:txBody>
      </p:sp>
      <p:sp>
        <p:nvSpPr>
          <p:cNvPr id="5" name="Felhő 4"/>
          <p:cNvSpPr/>
          <p:nvPr/>
        </p:nvSpPr>
        <p:spPr bwMode="auto">
          <a:xfrm>
            <a:off x="6030912" y="1102321"/>
            <a:ext cx="3695700" cy="1292662"/>
          </a:xfrm>
          <a:prstGeom prst="cloudCallout">
            <a:avLst>
              <a:gd name="adj1" fmla="val -27224"/>
              <a:gd name="adj2" fmla="val 122986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hu-HU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Többszíntes</a:t>
            </a:r>
            <a:r>
              <a:rPr kumimoji="0" lang="hu-HU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 </a:t>
            </a:r>
            <a:r>
              <a:rPr kumimoji="0" lang="hu-HU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egymásbaágyazás</a:t>
            </a:r>
            <a:endParaRPr kumimoji="0" lang="hu-HU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54869" y="2109311"/>
            <a:ext cx="4784650" cy="4953000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ARCHITECTURE példa</a:t>
            </a: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BEGIN</a:t>
            </a: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	...</a:t>
            </a: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	</a:t>
            </a: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>
                <a:ea typeface="Lucida Sans Unicode" panose="020B0602030504020204" pitchFamily="34" charset="0"/>
              </a:rPr>
              <a:t>	</a:t>
            </a:r>
            <a:r>
              <a:rPr lang="hu-HU" sz="2000" dirty="0" smtClean="0">
                <a:ea typeface="Lucida Sans Unicode" panose="020B0602030504020204" pitchFamily="34" charset="0"/>
              </a:rPr>
              <a:t>.....</a:t>
            </a:r>
            <a:endParaRPr lang="hu-HU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	....</a:t>
            </a: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2000" dirty="0">
                <a:ea typeface="Lucida Sans Unicode" panose="020B0602030504020204" pitchFamily="34" charset="0"/>
              </a:rPr>
              <a:t>END </a:t>
            </a:r>
            <a:r>
              <a:rPr lang="hu-HU" sz="2000" dirty="0" err="1">
                <a:ea typeface="Lucida Sans Unicode" panose="020B0602030504020204" pitchFamily="34" charset="0"/>
              </a:rPr>
              <a:t>example</a:t>
            </a:r>
            <a:endParaRPr lang="hu-HU" sz="2000" dirty="0">
              <a:ea typeface="Lucida Sans Unicode" panose="020B0602030504020204" pitchFamily="34" charset="0"/>
            </a:endParaRPr>
          </a:p>
          <a:p>
            <a:pPr marL="0" indent="0" eaLnBrk="1"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sz="2000" dirty="0">
              <a:ea typeface="Lucida Sans Unicode" panose="020B0602030504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716845" y="4846637"/>
            <a:ext cx="4036533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/>
            <a:r>
              <a:rPr lang="en-US" dirty="0"/>
              <a:t>c_</a:t>
            </a:r>
            <a:r>
              <a:rPr lang="hu-HU" dirty="0"/>
              <a:t>block2: BLOCK</a:t>
            </a:r>
            <a:endParaRPr lang="en-US" dirty="0"/>
          </a:p>
          <a:p>
            <a:pPr eaLnBrk="1"/>
            <a:r>
              <a:rPr lang="en-US" dirty="0"/>
              <a:t>		[</a:t>
            </a:r>
            <a:r>
              <a:rPr lang="en-US" dirty="0" err="1"/>
              <a:t>deklar</a:t>
            </a:r>
            <a:r>
              <a:rPr lang="hu-HU" dirty="0" err="1"/>
              <a:t>ációs</a:t>
            </a:r>
            <a:r>
              <a:rPr lang="hu-HU" dirty="0"/>
              <a:t> rész</a:t>
            </a:r>
            <a:r>
              <a:rPr lang="en-US" dirty="0"/>
              <a:t>]</a:t>
            </a:r>
            <a:endParaRPr lang="hu-HU" dirty="0"/>
          </a:p>
          <a:p>
            <a:pPr eaLnBrk="1"/>
            <a:r>
              <a:rPr lang="hu-HU" dirty="0"/>
              <a:t>	BEGIN</a:t>
            </a:r>
          </a:p>
          <a:p>
            <a:pPr eaLnBrk="1"/>
            <a:r>
              <a:rPr lang="en-US" dirty="0"/>
              <a:t>		</a:t>
            </a:r>
            <a:r>
              <a:rPr lang="hu-HU" dirty="0"/>
              <a:t>konkurens kifejezések</a:t>
            </a:r>
          </a:p>
          <a:p>
            <a:pPr eaLnBrk="1"/>
            <a:r>
              <a:rPr lang="hu-HU" dirty="0"/>
              <a:t>	END BLOCK </a:t>
            </a:r>
            <a:r>
              <a:rPr lang="en-US" dirty="0"/>
              <a:t>c_</a:t>
            </a:r>
            <a:r>
              <a:rPr lang="hu-HU" dirty="0"/>
              <a:t>block2</a:t>
            </a:r>
          </a:p>
        </p:txBody>
      </p:sp>
      <p:sp>
        <p:nvSpPr>
          <p:cNvPr id="3" name="Téglalap 2"/>
          <p:cNvSpPr/>
          <p:nvPr/>
        </p:nvSpPr>
        <p:spPr>
          <a:xfrm>
            <a:off x="716846" y="3108483"/>
            <a:ext cx="4036533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eaLnBrk="1"/>
            <a:r>
              <a:rPr lang="hu-HU" dirty="0"/>
              <a:t>c</a:t>
            </a:r>
            <a:r>
              <a:rPr lang="en-US" dirty="0"/>
              <a:t>_</a:t>
            </a:r>
            <a:r>
              <a:rPr lang="hu-HU" dirty="0"/>
              <a:t>block1: BLOCK</a:t>
            </a:r>
          </a:p>
          <a:p>
            <a:pPr eaLnBrk="1"/>
            <a:r>
              <a:rPr lang="hu-HU" dirty="0"/>
              <a:t>		</a:t>
            </a:r>
            <a:r>
              <a:rPr lang="en-US" dirty="0"/>
              <a:t>[</a:t>
            </a:r>
            <a:r>
              <a:rPr lang="en-US" dirty="0" err="1"/>
              <a:t>deklar</a:t>
            </a:r>
            <a:r>
              <a:rPr lang="hu-HU" dirty="0" err="1"/>
              <a:t>ációs</a:t>
            </a:r>
            <a:r>
              <a:rPr lang="hu-HU" dirty="0"/>
              <a:t> rész</a:t>
            </a:r>
            <a:r>
              <a:rPr lang="en-US" dirty="0"/>
              <a:t>]</a:t>
            </a:r>
            <a:endParaRPr lang="hu-HU" dirty="0"/>
          </a:p>
          <a:p>
            <a:pPr eaLnBrk="1"/>
            <a:r>
              <a:rPr lang="hu-HU" dirty="0"/>
              <a:t>	BEGIN</a:t>
            </a:r>
          </a:p>
          <a:p>
            <a:pPr eaLnBrk="1"/>
            <a:r>
              <a:rPr lang="hu-HU" dirty="0"/>
              <a:t>		konkurens kifejezések</a:t>
            </a:r>
          </a:p>
          <a:p>
            <a:pPr eaLnBrk="1"/>
            <a:r>
              <a:rPr lang="hu-HU" dirty="0"/>
              <a:t>	END BLOCK </a:t>
            </a:r>
            <a:r>
              <a:rPr lang="en-US" dirty="0"/>
              <a:t>c_</a:t>
            </a:r>
            <a:r>
              <a:rPr lang="hu-HU" dirty="0"/>
              <a:t>block1</a:t>
            </a:r>
          </a:p>
        </p:txBody>
      </p:sp>
      <p:sp>
        <p:nvSpPr>
          <p:cNvPr id="6" name="Felhő 5"/>
          <p:cNvSpPr/>
          <p:nvPr/>
        </p:nvSpPr>
        <p:spPr bwMode="auto">
          <a:xfrm>
            <a:off x="5501495" y="3896875"/>
            <a:ext cx="4430713" cy="949762"/>
          </a:xfrm>
          <a:prstGeom prst="cloudCallout">
            <a:avLst>
              <a:gd name="adj1" fmla="val -64180"/>
              <a:gd name="adj2" fmla="val 37904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lang="hu-HU" b="1" dirty="0" err="1">
                <a:solidFill>
                  <a:schemeClr val="accent6">
                    <a:lumMod val="50000"/>
                  </a:schemeClr>
                </a:solidFill>
                <a:latin typeface="Arial" charset="0"/>
                <a:cs typeface="Lucida Sans Unicode" charset="0"/>
              </a:rPr>
              <a:t>E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gy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 architect</a:t>
            </a:r>
            <a:r>
              <a:rPr kumimoji="0" lang="ro-RO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ekt</a:t>
            </a:r>
            <a:r>
              <a:rPr kumimoji="0" lang="hu-HU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urában</a:t>
            </a:r>
            <a:r>
              <a:rPr kumimoji="0" lang="hu-HU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  <a:cs typeface="Lucida Sans Unicode" charset="0"/>
              </a:rPr>
              <a:t> k</a:t>
            </a:r>
            <a:r>
              <a:rPr lang="hu-HU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cs typeface="Lucida Sans Unicode" charset="0"/>
              </a:rPr>
              <a:t>ét </a:t>
            </a:r>
            <a:r>
              <a:rPr lang="hu-HU" b="1" dirty="0" err="1" smtClean="0">
                <a:solidFill>
                  <a:schemeClr val="accent6">
                    <a:lumMod val="50000"/>
                  </a:schemeClr>
                </a:solidFill>
                <a:latin typeface="Arial" charset="0"/>
                <a:cs typeface="Lucida Sans Unicode" charset="0"/>
              </a:rPr>
              <a:t>block</a:t>
            </a:r>
            <a:r>
              <a:rPr lang="hu-HU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cs typeface="Lucida Sans Unicode" charset="0"/>
              </a:rPr>
              <a:t>.</a:t>
            </a:r>
            <a:endParaRPr kumimoji="0" lang="hu-HU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2562" cy="12636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GUARDED BLOCK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2562" cy="4989513"/>
          </a:xfrm>
        </p:spPr>
        <p:txBody>
          <a:bodyPr anchor="ctr"/>
          <a:lstStyle/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err="1" smtClean="0">
                <a:ea typeface="Lucida Sans Unicode" panose="020B0602030504020204" pitchFamily="34" charset="0"/>
              </a:rPr>
              <a:t>Label</a:t>
            </a:r>
            <a:r>
              <a:rPr lang="hu-HU" noProof="0" dirty="0" smtClean="0">
                <a:ea typeface="Lucida Sans Unicode" panose="020B0602030504020204" pitchFamily="34" charset="0"/>
              </a:rPr>
              <a:t>: BLOCK (</a:t>
            </a:r>
            <a:r>
              <a:rPr lang="hu-HU" noProof="0" dirty="0" err="1" smtClean="0">
                <a:ea typeface="Lucida Sans Unicode" panose="020B0602030504020204" pitchFamily="34" charset="0"/>
              </a:rPr>
              <a:t>guard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expression</a:t>
            </a:r>
            <a:r>
              <a:rPr lang="hu-HU" noProof="0" dirty="0" smtClean="0">
                <a:ea typeface="Lucida Sans Unicode" panose="020B0602030504020204" pitchFamily="34" charset="0"/>
              </a:rPr>
              <a:t>)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	[</a:t>
            </a:r>
            <a:r>
              <a:rPr lang="hu-HU" noProof="0" dirty="0" err="1" smtClean="0">
                <a:ea typeface="Lucida Sans Unicode" panose="020B0602030504020204" pitchFamily="34" charset="0"/>
              </a:rPr>
              <a:t>declarative</a:t>
            </a:r>
            <a:r>
              <a:rPr lang="hu-HU" noProof="0" dirty="0" smtClean="0">
                <a:ea typeface="Lucida Sans Unicode" panose="020B0602030504020204" pitchFamily="34" charset="0"/>
              </a:rPr>
              <a:t> part]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BEGIN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	(</a:t>
            </a:r>
            <a:r>
              <a:rPr lang="hu-HU" noProof="0" dirty="0" err="1" smtClean="0">
                <a:ea typeface="Lucida Sans Unicode" panose="020B0602030504020204" pitchFamily="34" charset="0"/>
              </a:rPr>
              <a:t>concurrent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guarded</a:t>
            </a:r>
            <a:r>
              <a:rPr lang="hu-HU" noProof="0" dirty="0" smtClean="0">
                <a:ea typeface="Lucida Sans Unicode" panose="020B0602030504020204" pitchFamily="34" charset="0"/>
              </a:rPr>
              <a:t> and </a:t>
            </a:r>
            <a:r>
              <a:rPr lang="hu-HU" noProof="0" dirty="0" err="1" smtClean="0">
                <a:ea typeface="Lucida Sans Unicode" panose="020B0602030504020204" pitchFamily="34" charset="0"/>
              </a:rPr>
              <a:t>unguarded</a:t>
            </a:r>
            <a:r>
              <a:rPr lang="hu-HU" noProof="0" dirty="0" smtClean="0">
                <a:ea typeface="Lucida Sans Unicode" panose="020B0602030504020204" pitchFamily="34" charset="0"/>
              </a:rPr>
              <a:t> </a:t>
            </a:r>
            <a:r>
              <a:rPr lang="hu-HU" noProof="0" dirty="0" err="1" smtClean="0">
                <a:ea typeface="Lucida Sans Unicode" panose="020B0602030504020204" pitchFamily="34" charset="0"/>
              </a:rPr>
              <a:t>statements</a:t>
            </a:r>
            <a:r>
              <a:rPr lang="hu-HU" noProof="0" dirty="0" smtClean="0">
                <a:ea typeface="Lucida Sans Unicode" panose="020B0602030504020204" pitchFamily="34" charset="0"/>
              </a:rPr>
              <a:t>)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noProof="0" dirty="0" smtClean="0">
                <a:ea typeface="Lucida Sans Unicode" panose="020B0602030504020204" pitchFamily="34" charset="0"/>
              </a:rPr>
              <a:t>END BLOCK </a:t>
            </a:r>
            <a:r>
              <a:rPr lang="hu-HU" noProof="0" dirty="0" err="1" smtClean="0">
                <a:ea typeface="Lucida Sans Unicode" panose="020B0602030504020204" pitchFamily="34" charset="0"/>
              </a:rPr>
              <a:t>label</a:t>
            </a:r>
            <a:r>
              <a:rPr lang="hu-HU" noProof="0" dirty="0" smtClean="0">
                <a:ea typeface="Lucida Sans Unicode" panose="020B0602030504020204" pitchFamily="34" charset="0"/>
              </a:rPr>
              <a:t>;</a:t>
            </a:r>
          </a:p>
          <a:p>
            <a:pPr marL="0" indent="0" eaLnBrk="1">
              <a:spcAft>
                <a:spcPct val="0"/>
              </a:spcAft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u-HU" noProof="0" dirty="0" smtClean="0">
              <a:ea typeface="Lucida Sans Unicode" panose="020B0602030504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3592512" y="5760859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smtClean="0">
                <a:latin typeface="Courier"/>
              </a:rPr>
              <a:t>guard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</a:rPr>
              <a:t>signal </a:t>
            </a:r>
            <a:r>
              <a:rPr lang="hu-HU" b="0" i="0" u="none" strike="noStrike" baseline="0" dirty="0" smtClean="0">
                <a:latin typeface="Times New Roman" panose="02020603050405020304" pitchFamily="18" charset="0"/>
              </a:rPr>
              <a:t>használható a blokk belsejében a </a:t>
            </a:r>
            <a:r>
              <a:rPr lang="hu-HU" dirty="0" smtClean="0"/>
              <a:t>hozzárendelési utasításainak vezérlésére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1019</Words>
  <Application>Microsoft Office PowerPoint</Application>
  <PresentationFormat>Egyéni</PresentationFormat>
  <Paragraphs>429</Paragraphs>
  <Slides>20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</vt:lpstr>
      <vt:lpstr>Lucida Sans Unicode</vt:lpstr>
      <vt:lpstr>Symbol</vt:lpstr>
      <vt:lpstr>Times New Roman</vt:lpstr>
      <vt:lpstr>Wingdings</vt:lpstr>
      <vt:lpstr>Office-téma</vt:lpstr>
      <vt:lpstr>Újrakonfigurálható digitális áramkörök   VHDL KONKURENS KIFEJEZÉSEK</vt:lpstr>
      <vt:lpstr>PowerPoint bemutató</vt:lpstr>
      <vt:lpstr>Jelértékadás</vt:lpstr>
      <vt:lpstr>PowerPoint bemutató</vt:lpstr>
      <vt:lpstr>Jel értékadás</vt:lpstr>
      <vt:lpstr>PowerPoint bemutató</vt:lpstr>
      <vt:lpstr>BLOCK kifejezés</vt:lpstr>
      <vt:lpstr>PowerPoint bemutató</vt:lpstr>
      <vt:lpstr>GUARDED BLOCK</vt:lpstr>
      <vt:lpstr>Példa</vt:lpstr>
      <vt:lpstr>Bistabil reset bemenettel</vt:lpstr>
      <vt:lpstr>Hogyan tervezzünk</vt:lpstr>
      <vt:lpstr>GENERATE utasítás </vt:lpstr>
      <vt:lpstr>FOR GENERATE és IF GENERATE  egymásbaágyazása</vt:lpstr>
      <vt:lpstr>Példa</vt:lpstr>
      <vt:lpstr>Regiszter lánc megvalósítása</vt:lpstr>
      <vt:lpstr>PowerPoint bemutató</vt:lpstr>
      <vt:lpstr>Package</vt:lpstr>
      <vt:lpstr>Package szerkezete</vt:lpstr>
      <vt:lpstr>Package példa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Újraprogramozható digitális áramkörök</dc:title>
  <dc:creator>stbrassai</dc:creator>
  <cp:lastModifiedBy>brassai</cp:lastModifiedBy>
  <cp:revision>60</cp:revision>
  <dcterms:modified xsi:type="dcterms:W3CDTF">2017-11-26T22:17:30Z</dcterms:modified>
</cp:coreProperties>
</file>