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93" r:id="rId5"/>
    <p:sldId id="289" r:id="rId6"/>
    <p:sldId id="294" r:id="rId7"/>
    <p:sldId id="261" r:id="rId8"/>
    <p:sldId id="259" r:id="rId9"/>
    <p:sldId id="260" r:id="rId10"/>
    <p:sldId id="268" r:id="rId11"/>
    <p:sldId id="262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1" r:id="rId23"/>
    <p:sldId id="282" r:id="rId24"/>
    <p:sldId id="257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187" autoAdjust="0"/>
  </p:normalViewPr>
  <p:slideViewPr>
    <p:cSldViewPr snapToGrid="0">
      <p:cViewPr varScale="1">
        <p:scale>
          <a:sx n="75" d="100"/>
          <a:sy n="75" d="100"/>
        </p:scale>
        <p:origin x="126" y="54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89597-A1AD-4D90-8369-C60BABECA9E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257625B-9B51-4BB4-8736-B6BF3B1A3A2E}">
      <dgm:prSet phldrT="[Szöveg]"/>
      <dgm:spPr/>
      <dgm:t>
        <a:bodyPr/>
        <a:lstStyle/>
        <a:p>
          <a:r>
            <a:rPr lang="hu-HU" dirty="0" smtClean="0"/>
            <a:t>10-szer gyorsabb tervezés összehasonlítva az RTL alapú tervezéssel</a:t>
          </a:r>
          <a:endParaRPr lang="hu-HU" dirty="0"/>
        </a:p>
      </dgm:t>
    </dgm:pt>
    <dgm:pt modelId="{4E9CE648-163A-4BE1-9784-E75F876366CE}" type="parTrans" cxnId="{501791D2-3CF7-4C86-B5AB-7B668D637DFF}">
      <dgm:prSet/>
      <dgm:spPr/>
      <dgm:t>
        <a:bodyPr/>
        <a:lstStyle/>
        <a:p>
          <a:endParaRPr lang="hu-HU"/>
        </a:p>
      </dgm:t>
    </dgm:pt>
    <dgm:pt modelId="{58B011DE-8460-4569-B00F-6D7351A1CED5}" type="sibTrans" cxnId="{501791D2-3CF7-4C86-B5AB-7B668D637DFF}">
      <dgm:prSet/>
      <dgm:spPr/>
      <dgm:t>
        <a:bodyPr/>
        <a:lstStyle/>
        <a:p>
          <a:endParaRPr lang="hu-HU"/>
        </a:p>
      </dgm:t>
    </dgm:pt>
    <dgm:pt modelId="{0AE21A1C-E4BC-4F73-8FFC-8CF15E3A449E}">
      <dgm:prSet phldrT="[Szöveg]"/>
      <dgm:spPr/>
      <dgm:t>
        <a:bodyPr/>
        <a:lstStyle/>
        <a:p>
          <a:r>
            <a:rPr lang="hu-HU" dirty="0" smtClean="0"/>
            <a:t>IP alapú tervezéssel hónapokról hetekre csökkenthető</a:t>
          </a:r>
          <a:endParaRPr lang="hu-HU" dirty="0"/>
        </a:p>
      </dgm:t>
    </dgm:pt>
    <dgm:pt modelId="{7EFF987A-89A5-440E-8CDC-82FF8130335D}" type="parTrans" cxnId="{C733E698-D4D3-430C-B514-F64845A7AA83}">
      <dgm:prSet/>
      <dgm:spPr/>
      <dgm:t>
        <a:bodyPr/>
        <a:lstStyle/>
        <a:p>
          <a:endParaRPr lang="hu-HU"/>
        </a:p>
      </dgm:t>
    </dgm:pt>
    <dgm:pt modelId="{F8B1FB7E-9729-4470-A02B-B22568DC82A2}" type="sibTrans" cxnId="{C733E698-D4D3-430C-B514-F64845A7AA83}">
      <dgm:prSet/>
      <dgm:spPr/>
      <dgm:t>
        <a:bodyPr/>
        <a:lstStyle/>
        <a:p>
          <a:endParaRPr lang="hu-HU"/>
        </a:p>
      </dgm:t>
    </dgm:pt>
    <dgm:pt modelId="{CAAEF76D-2742-4931-97AE-AEB72D02F058}">
      <dgm:prSet phldrT="[Szöveg]"/>
      <dgm:spPr/>
      <dgm:t>
        <a:bodyPr/>
        <a:lstStyle/>
        <a:p>
          <a:r>
            <a:rPr lang="hu-HU" dirty="0" smtClean="0"/>
            <a:t>A megvalósított feladatok új technológiára való átvitele egyszerűbb az RTL alapú tervezéssel összehasonlítva</a:t>
          </a:r>
        </a:p>
      </dgm:t>
    </dgm:pt>
    <dgm:pt modelId="{DFAFB740-EA54-4F15-9E09-6A032F8781AD}" type="parTrans" cxnId="{8207D838-4F66-4717-A872-EA80C6EE5514}">
      <dgm:prSet/>
      <dgm:spPr/>
      <dgm:t>
        <a:bodyPr/>
        <a:lstStyle/>
        <a:p>
          <a:endParaRPr lang="hu-HU"/>
        </a:p>
      </dgm:t>
    </dgm:pt>
    <dgm:pt modelId="{149F4726-CA67-4849-8354-61D06E5C5C06}" type="sibTrans" cxnId="{8207D838-4F66-4717-A872-EA80C6EE5514}">
      <dgm:prSet/>
      <dgm:spPr/>
      <dgm:t>
        <a:bodyPr/>
        <a:lstStyle/>
        <a:p>
          <a:endParaRPr lang="hu-HU"/>
        </a:p>
      </dgm:t>
    </dgm:pt>
    <dgm:pt modelId="{D9582A2B-9A51-4825-8A94-416BB8AED1F8}">
      <dgm:prSet phldrT="[Szöveg]" phldr="1"/>
      <dgm:spPr/>
      <dgm:t>
        <a:bodyPr/>
        <a:lstStyle/>
        <a:p>
          <a:endParaRPr lang="hu-HU" dirty="0"/>
        </a:p>
      </dgm:t>
    </dgm:pt>
    <dgm:pt modelId="{F85186A6-2AE4-4D56-B83E-5937CFE06092}" type="parTrans" cxnId="{4A053BB5-44CB-4095-A34C-7C7895C6C220}">
      <dgm:prSet/>
      <dgm:spPr/>
      <dgm:t>
        <a:bodyPr/>
        <a:lstStyle/>
        <a:p>
          <a:endParaRPr lang="hu-HU"/>
        </a:p>
      </dgm:t>
    </dgm:pt>
    <dgm:pt modelId="{A61B5F17-4108-4937-B355-75BABF9361EA}" type="sibTrans" cxnId="{4A053BB5-44CB-4095-A34C-7C7895C6C220}">
      <dgm:prSet/>
      <dgm:spPr/>
      <dgm:t>
        <a:bodyPr/>
        <a:lstStyle/>
        <a:p>
          <a:endParaRPr lang="hu-HU"/>
        </a:p>
      </dgm:t>
    </dgm:pt>
    <dgm:pt modelId="{95BDECD2-81F4-41D1-A573-7A15916854A3}">
      <dgm:prSet phldrT="[Szöveg]"/>
      <dgm:spPr/>
      <dgm:t>
        <a:bodyPr/>
        <a:lstStyle/>
        <a:p>
          <a:r>
            <a:rPr lang="hu-HU" dirty="0" smtClean="0"/>
            <a:t>C, </a:t>
          </a:r>
          <a:r>
            <a:rPr lang="hu-HU" dirty="0" err="1" smtClean="0"/>
            <a:t>C</a:t>
          </a:r>
          <a:r>
            <a:rPr lang="hu-HU" dirty="0" smtClean="0"/>
            <a:t>++, System C specifikációt alkalmazva gyorsítja az IP modulok tervezését</a:t>
          </a:r>
        </a:p>
      </dgm:t>
    </dgm:pt>
    <dgm:pt modelId="{F9D9B757-1FC5-44E6-B02C-57DFA8DD11DE}" type="parTrans" cxnId="{417E5EBB-399A-4E13-AED5-CACA51D53766}">
      <dgm:prSet/>
      <dgm:spPr/>
      <dgm:t>
        <a:bodyPr/>
        <a:lstStyle/>
        <a:p>
          <a:endParaRPr lang="hu-HU"/>
        </a:p>
      </dgm:t>
    </dgm:pt>
    <dgm:pt modelId="{334F44A6-7D43-49BC-8499-89CEAA1406B9}" type="sibTrans" cxnId="{417E5EBB-399A-4E13-AED5-CACA51D53766}">
      <dgm:prSet/>
      <dgm:spPr/>
      <dgm:t>
        <a:bodyPr/>
        <a:lstStyle/>
        <a:p>
          <a:endParaRPr lang="hu-HU"/>
        </a:p>
      </dgm:t>
    </dgm:pt>
    <dgm:pt modelId="{6526BAAA-CBB0-44AE-99DB-CAEEFDB7DC45}">
      <dgm:prSet phldrT="[Szöveg]" phldr="1"/>
      <dgm:spPr/>
      <dgm:t>
        <a:bodyPr/>
        <a:lstStyle/>
        <a:p>
          <a:endParaRPr lang="hu-HU" dirty="0"/>
        </a:p>
      </dgm:t>
    </dgm:pt>
    <dgm:pt modelId="{F2DBD595-DBFB-46A0-B564-F2C63EA3195A}" type="parTrans" cxnId="{11F75B8F-A00C-4B04-AC53-29542CBB31AE}">
      <dgm:prSet/>
      <dgm:spPr/>
      <dgm:t>
        <a:bodyPr/>
        <a:lstStyle/>
        <a:p>
          <a:endParaRPr lang="hu-HU"/>
        </a:p>
      </dgm:t>
    </dgm:pt>
    <dgm:pt modelId="{3D186992-2A04-41C9-9321-14B15DA85B98}" type="sibTrans" cxnId="{11F75B8F-A00C-4B04-AC53-29542CBB31AE}">
      <dgm:prSet/>
      <dgm:spPr/>
      <dgm:t>
        <a:bodyPr/>
        <a:lstStyle/>
        <a:p>
          <a:endParaRPr lang="hu-HU"/>
        </a:p>
      </dgm:t>
    </dgm:pt>
    <dgm:pt modelId="{A2A7AB10-F6FE-42FD-8957-AA71F6F9140D}">
      <dgm:prSet/>
      <dgm:spPr/>
      <dgm:t>
        <a:bodyPr/>
        <a:lstStyle/>
        <a:p>
          <a:r>
            <a:rPr lang="hu-HU" dirty="0" smtClean="0"/>
            <a:t>Vezeték nélküli hálózat, orvosi, katonai </a:t>
          </a:r>
          <a:r>
            <a:rPr lang="en-US" dirty="0" smtClean="0"/>
            <a:t>, </a:t>
          </a:r>
          <a:r>
            <a:rPr lang="hu-HU" dirty="0" smtClean="0"/>
            <a:t>fogyasztói alkalmazások- egyre bonyolultabbak</a:t>
          </a:r>
        </a:p>
      </dgm:t>
    </dgm:pt>
    <dgm:pt modelId="{48086457-63C5-45D0-8AB7-B12DB5E2D7DC}" type="parTrans" cxnId="{2FCF9E62-FE5C-41E8-921F-C5A05B1AFD19}">
      <dgm:prSet/>
      <dgm:spPr/>
      <dgm:t>
        <a:bodyPr/>
        <a:lstStyle/>
        <a:p>
          <a:endParaRPr lang="hu-HU"/>
        </a:p>
      </dgm:t>
    </dgm:pt>
    <dgm:pt modelId="{83D82764-62C5-4D18-8405-0F051905825A}" type="sibTrans" cxnId="{2FCF9E62-FE5C-41E8-921F-C5A05B1AFD19}">
      <dgm:prSet/>
      <dgm:spPr/>
      <dgm:t>
        <a:bodyPr/>
        <a:lstStyle/>
        <a:p>
          <a:endParaRPr lang="hu-HU"/>
        </a:p>
      </dgm:t>
    </dgm:pt>
    <dgm:pt modelId="{37B6689D-EB58-4256-857D-49BAE49DD27B}">
      <dgm:prSet/>
      <dgm:spPr/>
      <dgm:t>
        <a:bodyPr/>
        <a:lstStyle/>
        <a:p>
          <a:r>
            <a:rPr lang="hu-HU" dirty="0" smtClean="0"/>
            <a:t>Előnyös a magas szintű szintetizáló eszközök alkalmazása</a:t>
          </a:r>
        </a:p>
        <a:p>
          <a:endParaRPr lang="hu-HU" dirty="0" smtClean="0"/>
        </a:p>
      </dgm:t>
    </dgm:pt>
    <dgm:pt modelId="{B75400CD-1960-4BCF-8DE6-A22207EAE733}" type="parTrans" cxnId="{E0B2D3D9-BB4B-4C4F-B7CF-55F3A3E1B6D2}">
      <dgm:prSet/>
      <dgm:spPr/>
      <dgm:t>
        <a:bodyPr/>
        <a:lstStyle/>
        <a:p>
          <a:endParaRPr lang="hu-HU"/>
        </a:p>
      </dgm:t>
    </dgm:pt>
    <dgm:pt modelId="{F4816A50-ADCB-426F-BDF6-D852E876C2CB}" type="sibTrans" cxnId="{E0B2D3D9-BB4B-4C4F-B7CF-55F3A3E1B6D2}">
      <dgm:prSet/>
      <dgm:spPr/>
      <dgm:t>
        <a:bodyPr/>
        <a:lstStyle/>
        <a:p>
          <a:endParaRPr lang="hu-HU"/>
        </a:p>
      </dgm:t>
    </dgm:pt>
    <dgm:pt modelId="{20FF4CB6-08D5-487E-90D3-ACA12D2D5CA4}" type="pres">
      <dgm:prSet presAssocID="{5C889597-A1AD-4D90-8369-C60BABECA9E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4993AD-F7D0-48F2-950B-49A1AC23BFEE}" type="pres">
      <dgm:prSet presAssocID="{D257625B-9B51-4BB4-8736-B6BF3B1A3A2E}" presName="comp" presStyleCnt="0"/>
      <dgm:spPr/>
    </dgm:pt>
    <dgm:pt modelId="{D61797FC-86D2-4790-B76D-FDCCC4AF8300}" type="pres">
      <dgm:prSet presAssocID="{D257625B-9B51-4BB4-8736-B6BF3B1A3A2E}" presName="box" presStyleLbl="node1" presStyleIdx="0" presStyleCnt="4" custLinFactNeighborX="-21579" custLinFactNeighborY="-23495"/>
      <dgm:spPr/>
      <dgm:t>
        <a:bodyPr/>
        <a:lstStyle/>
        <a:p>
          <a:endParaRPr lang="hu-HU"/>
        </a:p>
      </dgm:t>
    </dgm:pt>
    <dgm:pt modelId="{E3A4ECB2-4466-4847-9399-2B56942503F5}" type="pres">
      <dgm:prSet presAssocID="{D257625B-9B51-4BB4-8736-B6BF3B1A3A2E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2A41954-CAEB-4550-98F3-16C5193ACF3B}" type="pres">
      <dgm:prSet presAssocID="{D257625B-9B51-4BB4-8736-B6BF3B1A3A2E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8DB97A6-98EA-45C0-9F80-B7134D6080CB}" type="pres">
      <dgm:prSet presAssocID="{58B011DE-8460-4569-B00F-6D7351A1CED5}" presName="spacer" presStyleCnt="0"/>
      <dgm:spPr/>
    </dgm:pt>
    <dgm:pt modelId="{A4752B9E-60BF-40C3-9404-7661966CF962}" type="pres">
      <dgm:prSet presAssocID="{CAAEF76D-2742-4931-97AE-AEB72D02F058}" presName="comp" presStyleCnt="0"/>
      <dgm:spPr/>
    </dgm:pt>
    <dgm:pt modelId="{304CA824-BC5A-4253-B432-A4B50CEEA6DB}" type="pres">
      <dgm:prSet presAssocID="{CAAEF76D-2742-4931-97AE-AEB72D02F058}" presName="box" presStyleLbl="node1" presStyleIdx="1" presStyleCnt="4"/>
      <dgm:spPr/>
      <dgm:t>
        <a:bodyPr/>
        <a:lstStyle/>
        <a:p>
          <a:endParaRPr lang="hu-HU"/>
        </a:p>
      </dgm:t>
    </dgm:pt>
    <dgm:pt modelId="{256BA389-D002-4D34-A87C-50EC629D7EA7}" type="pres">
      <dgm:prSet presAssocID="{CAAEF76D-2742-4931-97AE-AEB72D02F058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592E7E6-BDF2-430F-978E-5ABC0DA06AA5}" type="pres">
      <dgm:prSet presAssocID="{CAAEF76D-2742-4931-97AE-AEB72D02F058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039C6E2-AC1E-4DCE-ACD0-ED5BB4D711AC}" type="pres">
      <dgm:prSet presAssocID="{149F4726-CA67-4849-8354-61D06E5C5C06}" presName="spacer" presStyleCnt="0"/>
      <dgm:spPr/>
    </dgm:pt>
    <dgm:pt modelId="{E17E9429-2872-4A8A-842B-ED8B1441C79E}" type="pres">
      <dgm:prSet presAssocID="{95BDECD2-81F4-41D1-A573-7A15916854A3}" presName="comp" presStyleCnt="0"/>
      <dgm:spPr/>
    </dgm:pt>
    <dgm:pt modelId="{FCC447F9-76D3-4A48-9129-75BEB361FB2E}" type="pres">
      <dgm:prSet presAssocID="{95BDECD2-81F4-41D1-A573-7A15916854A3}" presName="box" presStyleLbl="node1" presStyleIdx="2" presStyleCnt="4"/>
      <dgm:spPr/>
      <dgm:t>
        <a:bodyPr/>
        <a:lstStyle/>
        <a:p>
          <a:endParaRPr lang="hu-HU"/>
        </a:p>
      </dgm:t>
    </dgm:pt>
    <dgm:pt modelId="{EFEBFC5B-91F3-46BE-8136-C82AD5BD85CD}" type="pres">
      <dgm:prSet presAssocID="{95BDECD2-81F4-41D1-A573-7A15916854A3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C55A930-7F54-4DC7-B533-981CBDD9CDCD}" type="pres">
      <dgm:prSet presAssocID="{95BDECD2-81F4-41D1-A573-7A15916854A3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FA0AEEF-CC38-4460-A190-3AE9A51F5333}" type="pres">
      <dgm:prSet presAssocID="{334F44A6-7D43-49BC-8499-89CEAA1406B9}" presName="spacer" presStyleCnt="0"/>
      <dgm:spPr/>
    </dgm:pt>
    <dgm:pt modelId="{27D44E5D-E189-452C-9D1D-5286FE1E4009}" type="pres">
      <dgm:prSet presAssocID="{A2A7AB10-F6FE-42FD-8957-AA71F6F9140D}" presName="comp" presStyleCnt="0"/>
      <dgm:spPr/>
    </dgm:pt>
    <dgm:pt modelId="{ED6330EF-3610-40BF-9ADF-3392AD03F460}" type="pres">
      <dgm:prSet presAssocID="{A2A7AB10-F6FE-42FD-8957-AA71F6F9140D}" presName="box" presStyleLbl="node1" presStyleIdx="3" presStyleCnt="4"/>
      <dgm:spPr/>
      <dgm:t>
        <a:bodyPr/>
        <a:lstStyle/>
        <a:p>
          <a:endParaRPr lang="hu-HU"/>
        </a:p>
      </dgm:t>
    </dgm:pt>
    <dgm:pt modelId="{C9F7D154-1ACA-444B-BC9A-351A918D0C1A}" type="pres">
      <dgm:prSet presAssocID="{A2A7AB10-F6FE-42FD-8957-AA71F6F9140D}" presName="img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BA631716-F9BE-410E-ADFF-6CE0CECAFDA5}" type="pres">
      <dgm:prSet presAssocID="{A2A7AB10-F6FE-42FD-8957-AA71F6F9140D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9AF3CC7-16AA-42B6-81B5-0A0D88A50C19}" type="presOf" srcId="{6526BAAA-CBB0-44AE-99DB-CAEEFDB7DC45}" destId="{2C55A930-7F54-4DC7-B533-981CBDD9CDCD}" srcOrd="1" destOrd="1" presId="urn:microsoft.com/office/officeart/2005/8/layout/vList4"/>
    <dgm:cxn modelId="{C2EC9E3F-7BBC-43A8-8483-07858A9204B7}" type="presOf" srcId="{37B6689D-EB58-4256-857D-49BAE49DD27B}" destId="{BA631716-F9BE-410E-ADFF-6CE0CECAFDA5}" srcOrd="1" destOrd="1" presId="urn:microsoft.com/office/officeart/2005/8/layout/vList4"/>
    <dgm:cxn modelId="{501791D2-3CF7-4C86-B5AB-7B668D637DFF}" srcId="{5C889597-A1AD-4D90-8369-C60BABECA9E8}" destId="{D257625B-9B51-4BB4-8736-B6BF3B1A3A2E}" srcOrd="0" destOrd="0" parTransId="{4E9CE648-163A-4BE1-9784-E75F876366CE}" sibTransId="{58B011DE-8460-4569-B00F-6D7351A1CED5}"/>
    <dgm:cxn modelId="{1260B0C3-0FCF-4AE8-8713-AD847CAF3CE6}" type="presOf" srcId="{95BDECD2-81F4-41D1-A573-7A15916854A3}" destId="{FCC447F9-76D3-4A48-9129-75BEB361FB2E}" srcOrd="0" destOrd="0" presId="urn:microsoft.com/office/officeart/2005/8/layout/vList4"/>
    <dgm:cxn modelId="{8207D838-4F66-4717-A872-EA80C6EE5514}" srcId="{5C889597-A1AD-4D90-8369-C60BABECA9E8}" destId="{CAAEF76D-2742-4931-97AE-AEB72D02F058}" srcOrd="1" destOrd="0" parTransId="{DFAFB740-EA54-4F15-9E09-6A032F8781AD}" sibTransId="{149F4726-CA67-4849-8354-61D06E5C5C06}"/>
    <dgm:cxn modelId="{C733E698-D4D3-430C-B514-F64845A7AA83}" srcId="{D257625B-9B51-4BB4-8736-B6BF3B1A3A2E}" destId="{0AE21A1C-E4BC-4F73-8FFC-8CF15E3A449E}" srcOrd="0" destOrd="0" parTransId="{7EFF987A-89A5-440E-8CDC-82FF8130335D}" sibTransId="{F8B1FB7E-9729-4470-A02B-B22568DC82A2}"/>
    <dgm:cxn modelId="{2FCF9E62-FE5C-41E8-921F-C5A05B1AFD19}" srcId="{5C889597-A1AD-4D90-8369-C60BABECA9E8}" destId="{A2A7AB10-F6FE-42FD-8957-AA71F6F9140D}" srcOrd="3" destOrd="0" parTransId="{48086457-63C5-45D0-8AB7-B12DB5E2D7DC}" sibTransId="{83D82764-62C5-4D18-8405-0F051905825A}"/>
    <dgm:cxn modelId="{4268B32A-96EA-4E42-AED1-B18962C51712}" type="presOf" srcId="{6526BAAA-CBB0-44AE-99DB-CAEEFDB7DC45}" destId="{FCC447F9-76D3-4A48-9129-75BEB361FB2E}" srcOrd="0" destOrd="1" presId="urn:microsoft.com/office/officeart/2005/8/layout/vList4"/>
    <dgm:cxn modelId="{607AABE1-84F1-4700-9B4C-F62D54F0BA89}" type="presOf" srcId="{CAAEF76D-2742-4931-97AE-AEB72D02F058}" destId="{304CA824-BC5A-4253-B432-A4B50CEEA6DB}" srcOrd="0" destOrd="0" presId="urn:microsoft.com/office/officeart/2005/8/layout/vList4"/>
    <dgm:cxn modelId="{83B42AE8-3AB4-4234-9433-4959A6194653}" type="presOf" srcId="{D257625B-9B51-4BB4-8736-B6BF3B1A3A2E}" destId="{12A41954-CAEB-4550-98F3-16C5193ACF3B}" srcOrd="1" destOrd="0" presId="urn:microsoft.com/office/officeart/2005/8/layout/vList4"/>
    <dgm:cxn modelId="{E0B2D3D9-BB4B-4C4F-B7CF-55F3A3E1B6D2}" srcId="{A2A7AB10-F6FE-42FD-8957-AA71F6F9140D}" destId="{37B6689D-EB58-4256-857D-49BAE49DD27B}" srcOrd="0" destOrd="0" parTransId="{B75400CD-1960-4BCF-8DE6-A22207EAE733}" sibTransId="{F4816A50-ADCB-426F-BDF6-D852E876C2CB}"/>
    <dgm:cxn modelId="{F0530157-93C4-4C85-A166-ECB4FC9167FB}" type="presOf" srcId="{5C889597-A1AD-4D90-8369-C60BABECA9E8}" destId="{20FF4CB6-08D5-487E-90D3-ACA12D2D5CA4}" srcOrd="0" destOrd="0" presId="urn:microsoft.com/office/officeart/2005/8/layout/vList4"/>
    <dgm:cxn modelId="{59565D34-8ECF-4D2F-94BA-5B6D07EBD0D0}" type="presOf" srcId="{0AE21A1C-E4BC-4F73-8FFC-8CF15E3A449E}" destId="{D61797FC-86D2-4790-B76D-FDCCC4AF8300}" srcOrd="0" destOrd="1" presId="urn:microsoft.com/office/officeart/2005/8/layout/vList4"/>
    <dgm:cxn modelId="{11F75B8F-A00C-4B04-AC53-29542CBB31AE}" srcId="{95BDECD2-81F4-41D1-A573-7A15916854A3}" destId="{6526BAAA-CBB0-44AE-99DB-CAEEFDB7DC45}" srcOrd="0" destOrd="0" parTransId="{F2DBD595-DBFB-46A0-B564-F2C63EA3195A}" sibTransId="{3D186992-2A04-41C9-9321-14B15DA85B98}"/>
    <dgm:cxn modelId="{AF801C50-BB70-4B93-A49A-DBC37DDC258F}" type="presOf" srcId="{D9582A2B-9A51-4825-8A94-416BB8AED1F8}" destId="{2592E7E6-BDF2-430F-978E-5ABC0DA06AA5}" srcOrd="1" destOrd="1" presId="urn:microsoft.com/office/officeart/2005/8/layout/vList4"/>
    <dgm:cxn modelId="{ED4C2708-D840-4B44-88E4-91AC7E34B614}" type="presOf" srcId="{D257625B-9B51-4BB4-8736-B6BF3B1A3A2E}" destId="{D61797FC-86D2-4790-B76D-FDCCC4AF8300}" srcOrd="0" destOrd="0" presId="urn:microsoft.com/office/officeart/2005/8/layout/vList4"/>
    <dgm:cxn modelId="{52BA217A-9793-445D-B452-3348786A6A57}" type="presOf" srcId="{A2A7AB10-F6FE-42FD-8957-AA71F6F9140D}" destId="{BA631716-F9BE-410E-ADFF-6CE0CECAFDA5}" srcOrd="1" destOrd="0" presId="urn:microsoft.com/office/officeart/2005/8/layout/vList4"/>
    <dgm:cxn modelId="{BC4DAC29-602C-473C-9DEF-C039EB96E0A6}" type="presOf" srcId="{D9582A2B-9A51-4825-8A94-416BB8AED1F8}" destId="{304CA824-BC5A-4253-B432-A4B50CEEA6DB}" srcOrd="0" destOrd="1" presId="urn:microsoft.com/office/officeart/2005/8/layout/vList4"/>
    <dgm:cxn modelId="{D83EB2C7-E4C2-47A5-A64F-8BD59ECB2E2F}" type="presOf" srcId="{A2A7AB10-F6FE-42FD-8957-AA71F6F9140D}" destId="{ED6330EF-3610-40BF-9ADF-3392AD03F460}" srcOrd="0" destOrd="0" presId="urn:microsoft.com/office/officeart/2005/8/layout/vList4"/>
    <dgm:cxn modelId="{E303420E-0C0D-44B1-9430-BC218D36154A}" type="presOf" srcId="{0AE21A1C-E4BC-4F73-8FFC-8CF15E3A449E}" destId="{12A41954-CAEB-4550-98F3-16C5193ACF3B}" srcOrd="1" destOrd="1" presId="urn:microsoft.com/office/officeart/2005/8/layout/vList4"/>
    <dgm:cxn modelId="{8DD3AFC5-61C7-42B3-8C82-2CCE51A871A5}" type="presOf" srcId="{95BDECD2-81F4-41D1-A573-7A15916854A3}" destId="{2C55A930-7F54-4DC7-B533-981CBDD9CDCD}" srcOrd="1" destOrd="0" presId="urn:microsoft.com/office/officeart/2005/8/layout/vList4"/>
    <dgm:cxn modelId="{E3F6377F-2693-482C-A7D7-DE12A97AD900}" type="presOf" srcId="{37B6689D-EB58-4256-857D-49BAE49DD27B}" destId="{ED6330EF-3610-40BF-9ADF-3392AD03F460}" srcOrd="0" destOrd="1" presId="urn:microsoft.com/office/officeart/2005/8/layout/vList4"/>
    <dgm:cxn modelId="{4A053BB5-44CB-4095-A34C-7C7895C6C220}" srcId="{CAAEF76D-2742-4931-97AE-AEB72D02F058}" destId="{D9582A2B-9A51-4825-8A94-416BB8AED1F8}" srcOrd="0" destOrd="0" parTransId="{F85186A6-2AE4-4D56-B83E-5937CFE06092}" sibTransId="{A61B5F17-4108-4937-B355-75BABF9361EA}"/>
    <dgm:cxn modelId="{9E82CB67-31B9-4CE3-B1BE-FF12FA3896FD}" type="presOf" srcId="{CAAEF76D-2742-4931-97AE-AEB72D02F058}" destId="{2592E7E6-BDF2-430F-978E-5ABC0DA06AA5}" srcOrd="1" destOrd="0" presId="urn:microsoft.com/office/officeart/2005/8/layout/vList4"/>
    <dgm:cxn modelId="{417E5EBB-399A-4E13-AED5-CACA51D53766}" srcId="{5C889597-A1AD-4D90-8369-C60BABECA9E8}" destId="{95BDECD2-81F4-41D1-A573-7A15916854A3}" srcOrd="2" destOrd="0" parTransId="{F9D9B757-1FC5-44E6-B02C-57DFA8DD11DE}" sibTransId="{334F44A6-7D43-49BC-8499-89CEAA1406B9}"/>
    <dgm:cxn modelId="{A7D78A86-D7B1-4180-9594-47AB1DF923A8}" type="presParOf" srcId="{20FF4CB6-08D5-487E-90D3-ACA12D2D5CA4}" destId="{764993AD-F7D0-48F2-950B-49A1AC23BFEE}" srcOrd="0" destOrd="0" presId="urn:microsoft.com/office/officeart/2005/8/layout/vList4"/>
    <dgm:cxn modelId="{2D79EB1A-C383-4101-AD3D-066D3A13F906}" type="presParOf" srcId="{764993AD-F7D0-48F2-950B-49A1AC23BFEE}" destId="{D61797FC-86D2-4790-B76D-FDCCC4AF8300}" srcOrd="0" destOrd="0" presId="urn:microsoft.com/office/officeart/2005/8/layout/vList4"/>
    <dgm:cxn modelId="{AE689174-23EB-4A21-91A8-FFC19E071EB8}" type="presParOf" srcId="{764993AD-F7D0-48F2-950B-49A1AC23BFEE}" destId="{E3A4ECB2-4466-4847-9399-2B56942503F5}" srcOrd="1" destOrd="0" presId="urn:microsoft.com/office/officeart/2005/8/layout/vList4"/>
    <dgm:cxn modelId="{460939D7-00B3-4F30-8707-92E8FD7A0741}" type="presParOf" srcId="{764993AD-F7D0-48F2-950B-49A1AC23BFEE}" destId="{12A41954-CAEB-4550-98F3-16C5193ACF3B}" srcOrd="2" destOrd="0" presId="urn:microsoft.com/office/officeart/2005/8/layout/vList4"/>
    <dgm:cxn modelId="{D0247D64-8730-4D6A-96F9-D675301AC513}" type="presParOf" srcId="{20FF4CB6-08D5-487E-90D3-ACA12D2D5CA4}" destId="{C8DB97A6-98EA-45C0-9F80-B7134D6080CB}" srcOrd="1" destOrd="0" presId="urn:microsoft.com/office/officeart/2005/8/layout/vList4"/>
    <dgm:cxn modelId="{CBC7366A-6DFE-44F0-A744-DDFF23B46AFB}" type="presParOf" srcId="{20FF4CB6-08D5-487E-90D3-ACA12D2D5CA4}" destId="{A4752B9E-60BF-40C3-9404-7661966CF962}" srcOrd="2" destOrd="0" presId="urn:microsoft.com/office/officeart/2005/8/layout/vList4"/>
    <dgm:cxn modelId="{DEA08C8E-EE1F-46D2-9417-041BB0DB2E2C}" type="presParOf" srcId="{A4752B9E-60BF-40C3-9404-7661966CF962}" destId="{304CA824-BC5A-4253-B432-A4B50CEEA6DB}" srcOrd="0" destOrd="0" presId="urn:microsoft.com/office/officeart/2005/8/layout/vList4"/>
    <dgm:cxn modelId="{7F511AEE-D792-4995-A997-5C2784BCA9A2}" type="presParOf" srcId="{A4752B9E-60BF-40C3-9404-7661966CF962}" destId="{256BA389-D002-4D34-A87C-50EC629D7EA7}" srcOrd="1" destOrd="0" presId="urn:microsoft.com/office/officeart/2005/8/layout/vList4"/>
    <dgm:cxn modelId="{C85BB043-B371-4C81-81C9-6E8AFBA0E92D}" type="presParOf" srcId="{A4752B9E-60BF-40C3-9404-7661966CF962}" destId="{2592E7E6-BDF2-430F-978E-5ABC0DA06AA5}" srcOrd="2" destOrd="0" presId="urn:microsoft.com/office/officeart/2005/8/layout/vList4"/>
    <dgm:cxn modelId="{AD7AFF31-BA62-4C22-8D9B-E443C9750E7A}" type="presParOf" srcId="{20FF4CB6-08D5-487E-90D3-ACA12D2D5CA4}" destId="{1039C6E2-AC1E-4DCE-ACD0-ED5BB4D711AC}" srcOrd="3" destOrd="0" presId="urn:microsoft.com/office/officeart/2005/8/layout/vList4"/>
    <dgm:cxn modelId="{0BC1B7D7-D4E1-41A6-803D-99D9B39BB04D}" type="presParOf" srcId="{20FF4CB6-08D5-487E-90D3-ACA12D2D5CA4}" destId="{E17E9429-2872-4A8A-842B-ED8B1441C79E}" srcOrd="4" destOrd="0" presId="urn:microsoft.com/office/officeart/2005/8/layout/vList4"/>
    <dgm:cxn modelId="{4591A8A7-98AC-41C0-82D3-F989C83B2BE4}" type="presParOf" srcId="{E17E9429-2872-4A8A-842B-ED8B1441C79E}" destId="{FCC447F9-76D3-4A48-9129-75BEB361FB2E}" srcOrd="0" destOrd="0" presId="urn:microsoft.com/office/officeart/2005/8/layout/vList4"/>
    <dgm:cxn modelId="{677C6A40-EE56-4E92-9293-B8BE9ABB74E6}" type="presParOf" srcId="{E17E9429-2872-4A8A-842B-ED8B1441C79E}" destId="{EFEBFC5B-91F3-46BE-8136-C82AD5BD85CD}" srcOrd="1" destOrd="0" presId="urn:microsoft.com/office/officeart/2005/8/layout/vList4"/>
    <dgm:cxn modelId="{E60E3407-D420-4189-816F-C3A9E0543F1F}" type="presParOf" srcId="{E17E9429-2872-4A8A-842B-ED8B1441C79E}" destId="{2C55A930-7F54-4DC7-B533-981CBDD9CDCD}" srcOrd="2" destOrd="0" presId="urn:microsoft.com/office/officeart/2005/8/layout/vList4"/>
    <dgm:cxn modelId="{D6C91A28-0344-48C9-B962-568B5B038178}" type="presParOf" srcId="{20FF4CB6-08D5-487E-90D3-ACA12D2D5CA4}" destId="{4FA0AEEF-CC38-4460-A190-3AE9A51F5333}" srcOrd="5" destOrd="0" presId="urn:microsoft.com/office/officeart/2005/8/layout/vList4"/>
    <dgm:cxn modelId="{4BC7822F-176F-4E1A-9C6D-CC668C1F602E}" type="presParOf" srcId="{20FF4CB6-08D5-487E-90D3-ACA12D2D5CA4}" destId="{27D44E5D-E189-452C-9D1D-5286FE1E4009}" srcOrd="6" destOrd="0" presId="urn:microsoft.com/office/officeart/2005/8/layout/vList4"/>
    <dgm:cxn modelId="{2D03B8DA-2C52-4CE7-B868-08678D5458A5}" type="presParOf" srcId="{27D44E5D-E189-452C-9D1D-5286FE1E4009}" destId="{ED6330EF-3610-40BF-9ADF-3392AD03F460}" srcOrd="0" destOrd="0" presId="urn:microsoft.com/office/officeart/2005/8/layout/vList4"/>
    <dgm:cxn modelId="{CC9FB04E-A0D4-4454-9AE2-75964B724028}" type="presParOf" srcId="{27D44E5D-E189-452C-9D1D-5286FE1E4009}" destId="{C9F7D154-1ACA-444B-BC9A-351A918D0C1A}" srcOrd="1" destOrd="0" presId="urn:microsoft.com/office/officeart/2005/8/layout/vList4"/>
    <dgm:cxn modelId="{5DDEAB0D-C8AF-437E-8605-0BC931161C77}" type="presParOf" srcId="{27D44E5D-E189-452C-9D1D-5286FE1E4009}" destId="{BA631716-F9BE-410E-ADFF-6CE0CECAFDA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797FC-86D2-4790-B76D-FDCCC4AF8300}">
      <dsp:nvSpPr>
        <dsp:cNvPr id="0" name=""/>
        <dsp:cNvSpPr/>
      </dsp:nvSpPr>
      <dsp:spPr>
        <a:xfrm>
          <a:off x="0" y="0"/>
          <a:ext cx="11537325" cy="131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10-szer gyorsabb tervezés összehasonlítva az RTL alapú tervezéssel</a:t>
          </a:r>
          <a:endParaRPr lang="hu-HU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IP alapú tervezéssel hónapokról hetekre csökkenthető</a:t>
          </a:r>
          <a:endParaRPr lang="hu-HU" sz="1600" kern="1200" dirty="0"/>
        </a:p>
      </dsp:txBody>
      <dsp:txXfrm>
        <a:off x="2439071" y="0"/>
        <a:ext cx="9098253" cy="1316068"/>
      </dsp:txXfrm>
    </dsp:sp>
    <dsp:sp modelId="{E3A4ECB2-4466-4847-9399-2B56942503F5}">
      <dsp:nvSpPr>
        <dsp:cNvPr id="0" name=""/>
        <dsp:cNvSpPr/>
      </dsp:nvSpPr>
      <dsp:spPr>
        <a:xfrm>
          <a:off x="131606" y="131606"/>
          <a:ext cx="2307465" cy="105285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CA824-BC5A-4253-B432-A4B50CEEA6DB}">
      <dsp:nvSpPr>
        <dsp:cNvPr id="0" name=""/>
        <dsp:cNvSpPr/>
      </dsp:nvSpPr>
      <dsp:spPr>
        <a:xfrm>
          <a:off x="0" y="1447674"/>
          <a:ext cx="11537325" cy="131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A megvalósított feladatok új technológiára való átvitele egyszerűbb az RTL alapú tervezéssel összehasonlítva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u-HU" sz="1600" kern="1200"/>
        </a:p>
      </dsp:txBody>
      <dsp:txXfrm>
        <a:off x="2439071" y="1447674"/>
        <a:ext cx="9098253" cy="1316068"/>
      </dsp:txXfrm>
    </dsp:sp>
    <dsp:sp modelId="{256BA389-D002-4D34-A87C-50EC629D7EA7}">
      <dsp:nvSpPr>
        <dsp:cNvPr id="0" name=""/>
        <dsp:cNvSpPr/>
      </dsp:nvSpPr>
      <dsp:spPr>
        <a:xfrm>
          <a:off x="131606" y="1579281"/>
          <a:ext cx="2307465" cy="105285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447F9-76D3-4A48-9129-75BEB361FB2E}">
      <dsp:nvSpPr>
        <dsp:cNvPr id="0" name=""/>
        <dsp:cNvSpPr/>
      </dsp:nvSpPr>
      <dsp:spPr>
        <a:xfrm>
          <a:off x="0" y="2895349"/>
          <a:ext cx="11537325" cy="131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C, </a:t>
          </a:r>
          <a:r>
            <a:rPr lang="hu-HU" sz="2000" kern="1200" dirty="0" err="1" smtClean="0"/>
            <a:t>C</a:t>
          </a:r>
          <a:r>
            <a:rPr lang="hu-HU" sz="2000" kern="1200" dirty="0" smtClean="0"/>
            <a:t>++, System C specifikációt alkalmazva gyorsítja az IP modulok tervezését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u-HU" sz="1600" kern="1200" dirty="0"/>
        </a:p>
      </dsp:txBody>
      <dsp:txXfrm>
        <a:off x="2439071" y="2895349"/>
        <a:ext cx="9098253" cy="1316068"/>
      </dsp:txXfrm>
    </dsp:sp>
    <dsp:sp modelId="{EFEBFC5B-91F3-46BE-8136-C82AD5BD85CD}">
      <dsp:nvSpPr>
        <dsp:cNvPr id="0" name=""/>
        <dsp:cNvSpPr/>
      </dsp:nvSpPr>
      <dsp:spPr>
        <a:xfrm>
          <a:off x="131606" y="3026956"/>
          <a:ext cx="2307465" cy="105285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330EF-3610-40BF-9ADF-3392AD03F460}">
      <dsp:nvSpPr>
        <dsp:cNvPr id="0" name=""/>
        <dsp:cNvSpPr/>
      </dsp:nvSpPr>
      <dsp:spPr>
        <a:xfrm>
          <a:off x="0" y="4343024"/>
          <a:ext cx="11537325" cy="131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Vezeték nélküli hálózat, orvosi, katonai </a:t>
          </a:r>
          <a:r>
            <a:rPr lang="en-US" sz="2000" kern="1200" dirty="0" smtClean="0"/>
            <a:t>, </a:t>
          </a:r>
          <a:r>
            <a:rPr lang="hu-HU" sz="2000" kern="1200" dirty="0" smtClean="0"/>
            <a:t>fogyasztói alkalmazások- egyre bonyolultabbak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Előnyös a magas szintű szintetizáló eszközök alkalmazása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u-HU" sz="1600" kern="1200" dirty="0" smtClean="0"/>
        </a:p>
      </dsp:txBody>
      <dsp:txXfrm>
        <a:off x="2439071" y="4343024"/>
        <a:ext cx="9098253" cy="1316068"/>
      </dsp:txXfrm>
    </dsp:sp>
    <dsp:sp modelId="{C9F7D154-1ACA-444B-BC9A-351A918D0C1A}">
      <dsp:nvSpPr>
        <dsp:cNvPr id="0" name=""/>
        <dsp:cNvSpPr/>
      </dsp:nvSpPr>
      <dsp:spPr>
        <a:xfrm>
          <a:off x="131606" y="4474631"/>
          <a:ext cx="2307465" cy="105285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3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9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6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5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29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1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3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1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10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F3F6-DE05-44DE-BB29-45D19E1BD24A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5E41-9687-4B78-89F4-64EF08C7AE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203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noProof="0" dirty="0" err="1" smtClean="0"/>
              <a:t>High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r>
              <a:rPr lang="hu-HU" noProof="0" dirty="0" smtClean="0"/>
              <a:t> </a:t>
            </a:r>
            <a:r>
              <a:rPr lang="hu-HU" noProof="0" dirty="0" err="1" smtClean="0"/>
              <a:t>Synthesis</a:t>
            </a:r>
            <a:r>
              <a:rPr lang="hu-HU" noProof="0" dirty="0" smtClean="0"/>
              <a:t/>
            </a:r>
            <a:br>
              <a:rPr lang="hu-HU" noProof="0" dirty="0" smtClean="0"/>
            </a:br>
            <a:r>
              <a:rPr lang="hu-HU" noProof="0" dirty="0" smtClean="0"/>
              <a:t>Magas  szintű szintézis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1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noProof="0" dirty="0" smtClean="0"/>
              <a:t>HLS Meghatározás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lang="hu-HU" noProof="0" dirty="0" smtClean="0"/>
              <a:t>HLS: </a:t>
            </a:r>
            <a:r>
              <a:rPr lang="hu-HU" b="1" noProof="0" dirty="0" smtClean="0"/>
              <a:t>automata vagy félautomata </a:t>
            </a:r>
            <a:r>
              <a:rPr lang="hu-HU" noProof="0" dirty="0" smtClean="0"/>
              <a:t>módon létrehoz egy </a:t>
            </a:r>
            <a:r>
              <a:rPr lang="hu-HU" b="1" noProof="0" dirty="0" smtClean="0"/>
              <a:t>RTL szintű leírást </a:t>
            </a:r>
            <a:r>
              <a:rPr lang="hu-HU" noProof="0" dirty="0" smtClean="0"/>
              <a:t>egy </a:t>
            </a:r>
            <a:r>
              <a:rPr lang="hu-HU" b="1" noProof="0" dirty="0" smtClean="0"/>
              <a:t>viselkedési szinten megadott specifikációból</a:t>
            </a:r>
          </a:p>
          <a:p>
            <a:r>
              <a:rPr lang="hu-HU" noProof="0" dirty="0" smtClean="0">
                <a:solidFill>
                  <a:srgbClr val="002060"/>
                </a:solidFill>
              </a:rPr>
              <a:t>Bemenet: </a:t>
            </a:r>
          </a:p>
          <a:p>
            <a:pPr lvl="1"/>
            <a:r>
              <a:rPr lang="hu-HU" b="1" noProof="0" dirty="0" smtClean="0"/>
              <a:t>Viselkedés szintű specifikáció</a:t>
            </a:r>
          </a:p>
          <a:p>
            <a:pPr lvl="1"/>
            <a:r>
              <a:rPr lang="hu-HU" b="1" noProof="0" dirty="0" smtClean="0"/>
              <a:t>Tervezési kényszerek</a:t>
            </a:r>
          </a:p>
          <a:p>
            <a:pPr lvl="1"/>
            <a:r>
              <a:rPr lang="hu-HU" b="1" noProof="0" dirty="0" smtClean="0"/>
              <a:t>Könyvtárelemek az elérhető RTL komponensekkel</a:t>
            </a:r>
          </a:p>
          <a:p>
            <a:r>
              <a:rPr lang="hu-HU" noProof="0" dirty="0" smtClean="0">
                <a:solidFill>
                  <a:srgbClr val="002060"/>
                </a:solidFill>
              </a:rPr>
              <a:t>Kimenet:</a:t>
            </a:r>
          </a:p>
          <a:p>
            <a:pPr lvl="1"/>
            <a:r>
              <a:rPr lang="hu-HU" noProof="0" dirty="0" smtClean="0"/>
              <a:t>RTL leírás</a:t>
            </a:r>
          </a:p>
          <a:p>
            <a:pPr lvl="1"/>
            <a:r>
              <a:rPr lang="hu-HU" noProof="0" dirty="0" smtClean="0"/>
              <a:t>Teljesítmény értékelés</a:t>
            </a:r>
          </a:p>
          <a:p>
            <a:pPr lvl="2"/>
            <a:r>
              <a:rPr lang="hu-HU" noProof="0" dirty="0" smtClean="0"/>
              <a:t>Milyen gyorsan sikerül a számítást elvégezni?</a:t>
            </a:r>
          </a:p>
          <a:p>
            <a:pPr lvl="2"/>
            <a:r>
              <a:rPr lang="hu-HU" noProof="0" dirty="0" smtClean="0"/>
              <a:t>Mennyi hardver erőforrásra van szükség?</a:t>
            </a:r>
          </a:p>
          <a:p>
            <a:pPr lvl="2"/>
            <a:r>
              <a:rPr lang="hu-HU" noProof="0" dirty="0" smtClean="0"/>
              <a:t>Mennyire hatékonyan sikerült létrehozni egy pipeline struktúrát?</a:t>
            </a:r>
          </a:p>
          <a:p>
            <a:pPr lvl="2"/>
            <a:endParaRPr lang="hu-HU" noProof="0" dirty="0" smtClean="0"/>
          </a:p>
          <a:p>
            <a:pPr lvl="1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0179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smtClean="0"/>
              <a:t>magas </a:t>
            </a:r>
            <a:r>
              <a:rPr lang="hu-HU" dirty="0"/>
              <a:t>szintű szintézis </a:t>
            </a:r>
            <a:r>
              <a:rPr lang="hu-HU" dirty="0" smtClean="0"/>
              <a:t>részfeladatai: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51467"/>
            <a:ext cx="12192000" cy="57065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hu-HU" sz="2400" b="1" noProof="0" dirty="0" smtClean="0"/>
              <a:t>Lexikális feldolgozás </a:t>
            </a:r>
            <a:r>
              <a:rPr lang="hu-HU" sz="2400" noProof="0" dirty="0" smtClean="0"/>
              <a:t>(</a:t>
            </a:r>
            <a:r>
              <a:rPr lang="hu-HU" sz="2400" noProof="0" dirty="0" err="1" smtClean="0"/>
              <a:t>Lexical</a:t>
            </a:r>
            <a:r>
              <a:rPr lang="hu-HU" sz="2400" noProof="0" dirty="0" smtClean="0"/>
              <a:t> </a:t>
            </a:r>
            <a:r>
              <a:rPr lang="hu-HU" sz="2400" noProof="0" dirty="0" err="1" smtClean="0"/>
              <a:t>processing</a:t>
            </a:r>
            <a:r>
              <a:rPr lang="hu-HU" sz="2400" noProof="0" dirty="0" smtClean="0"/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hu-HU" sz="2400" b="1" noProof="0" dirty="0" smtClean="0"/>
              <a:t>Algoritmus optimalizálása </a:t>
            </a:r>
            <a:r>
              <a:rPr lang="hu-HU" sz="2400" noProof="0" dirty="0" smtClean="0"/>
              <a:t>(</a:t>
            </a:r>
            <a:r>
              <a:rPr lang="hu-HU" sz="2400" noProof="0" dirty="0" err="1" smtClean="0"/>
              <a:t>Algorithm</a:t>
            </a:r>
            <a:r>
              <a:rPr lang="hu-HU" sz="2400" noProof="0" dirty="0" smtClean="0"/>
              <a:t> </a:t>
            </a:r>
            <a:r>
              <a:rPr lang="hu-HU" sz="2400" noProof="0" dirty="0" err="1" smtClean="0"/>
              <a:t>optimization</a:t>
            </a:r>
            <a:r>
              <a:rPr lang="hu-HU" sz="2400" noProof="0" dirty="0" smtClean="0"/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hu-HU" sz="2400" b="1" noProof="0" dirty="0" smtClean="0"/>
              <a:t>Vezérlés/Adatfolyam analízis </a:t>
            </a:r>
            <a:r>
              <a:rPr lang="hu-HU" sz="2400" noProof="0" dirty="0" smtClean="0"/>
              <a:t>(</a:t>
            </a:r>
            <a:r>
              <a:rPr lang="hu-HU" sz="2400" noProof="0" dirty="0" err="1" smtClean="0"/>
              <a:t>Control</a:t>
            </a:r>
            <a:r>
              <a:rPr lang="hu-HU" sz="2400" noProof="0" dirty="0" smtClean="0"/>
              <a:t>/</a:t>
            </a:r>
            <a:r>
              <a:rPr lang="hu-HU" sz="2400" noProof="0" dirty="0" err="1" smtClean="0"/>
              <a:t>Dataflow</a:t>
            </a:r>
            <a:r>
              <a:rPr lang="hu-HU" sz="2400" noProof="0" dirty="0" smtClean="0"/>
              <a:t> </a:t>
            </a:r>
            <a:r>
              <a:rPr lang="hu-HU" sz="2400" noProof="0" dirty="0" err="1" smtClean="0"/>
              <a:t>analysis</a:t>
            </a:r>
            <a:r>
              <a:rPr lang="hu-HU" sz="2400" noProof="0" dirty="0" smtClean="0"/>
              <a:t>)-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hu-HU" sz="2000" noProof="0" dirty="0" smtClean="0"/>
              <a:t>Elvégzendő műveletek felderítése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hu-HU" sz="2000" noProof="0" dirty="0" smtClean="0"/>
              <a:t>Adatfüggőségek felderítése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hu-HU" sz="2400" b="1" noProof="0" dirty="0" smtClean="0"/>
              <a:t>Könyvtár processzálás</a:t>
            </a:r>
            <a:r>
              <a:rPr lang="hu-HU" sz="2400" noProof="0" dirty="0" smtClean="0"/>
              <a:t> (</a:t>
            </a:r>
            <a:r>
              <a:rPr lang="hu-HU" sz="2400" noProof="0" dirty="0" err="1" smtClean="0"/>
              <a:t>Library</a:t>
            </a:r>
            <a:r>
              <a:rPr lang="hu-HU" sz="2400" noProof="0" dirty="0" smtClean="0"/>
              <a:t> </a:t>
            </a:r>
            <a:r>
              <a:rPr lang="hu-HU" sz="2400" noProof="0" dirty="0" err="1" smtClean="0"/>
              <a:t>processing</a:t>
            </a:r>
            <a:r>
              <a:rPr lang="hu-HU" sz="2400" noProof="0" dirty="0" smtClean="0"/>
              <a:t>) –lehetséges erőforrások keresése az elvégzendő műveletek  megvalósításhoz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hu-HU" sz="2400" b="1" noProof="0" dirty="0" smtClean="0"/>
              <a:t>Erőforrás kiosztása </a:t>
            </a:r>
            <a:r>
              <a:rPr lang="hu-HU" sz="2400" noProof="0" dirty="0" smtClean="0"/>
              <a:t>(</a:t>
            </a:r>
            <a:r>
              <a:rPr lang="hu-HU" sz="2400" noProof="0" dirty="0" err="1" smtClean="0"/>
              <a:t>Resource</a:t>
            </a:r>
            <a:r>
              <a:rPr lang="hu-HU" sz="2400" noProof="0" dirty="0" smtClean="0"/>
              <a:t> </a:t>
            </a:r>
            <a:r>
              <a:rPr lang="hu-HU" sz="2400" noProof="0" dirty="0" err="1" smtClean="0"/>
              <a:t>allocation</a:t>
            </a:r>
            <a:r>
              <a:rPr lang="hu-HU" sz="2400" noProof="0" dirty="0" smtClean="0"/>
              <a:t>) </a:t>
            </a:r>
            <a:r>
              <a:rPr lang="hu-HU" sz="2400" noProof="0" dirty="0" err="1" smtClean="0"/>
              <a:t>-az</a:t>
            </a:r>
            <a:r>
              <a:rPr lang="hu-HU" sz="2400" noProof="0" dirty="0" smtClean="0"/>
              <a:t> erőforrások hozzárendelése az elvégzendő műveletekhez</a:t>
            </a:r>
            <a:r>
              <a:rPr lang="hu-HU" sz="2400" b="1" noProof="0" dirty="0" smtClean="0"/>
              <a:t> </a:t>
            </a:r>
            <a:r>
              <a:rPr lang="hu-HU" sz="2400" noProof="0" dirty="0" smtClean="0"/>
              <a:t>(</a:t>
            </a:r>
            <a:r>
              <a:rPr lang="hu-HU" sz="2400" b="1" noProof="0" dirty="0" smtClean="0">
                <a:solidFill>
                  <a:srgbClr val="002060"/>
                </a:solidFill>
              </a:rPr>
              <a:t>az adatút kialakítása</a:t>
            </a:r>
            <a:r>
              <a:rPr lang="hu-HU" sz="2400" noProof="0" dirty="0" smtClean="0"/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hu-HU" sz="2400" b="1" noProof="0" dirty="0" smtClean="0"/>
              <a:t>Erőforrások ütemezése </a:t>
            </a:r>
            <a:r>
              <a:rPr lang="hu-HU" sz="2400" noProof="0" dirty="0" smtClean="0"/>
              <a:t>(</a:t>
            </a:r>
            <a:r>
              <a:rPr lang="hu-HU" sz="2400" b="1" dirty="0" err="1">
                <a:solidFill>
                  <a:srgbClr val="002060"/>
                </a:solidFill>
              </a:rPr>
              <a:t>Scheduling</a:t>
            </a:r>
            <a:r>
              <a:rPr lang="hu-HU" sz="2400" noProof="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hu-HU" b="1" dirty="0">
                <a:solidFill>
                  <a:srgbClr val="002060"/>
                </a:solidFill>
              </a:rPr>
              <a:t>Az erőforrások ütemezése </a:t>
            </a:r>
            <a:r>
              <a:rPr lang="hu-HU" sz="2000" noProof="0" dirty="0" smtClean="0"/>
              <a:t>(melyik műveletvégző egységet mikor kell </a:t>
            </a:r>
            <a:r>
              <a:rPr lang="hu-HU" sz="2000" noProof="0" dirty="0" smtClean="0"/>
              <a:t>működtetni</a:t>
            </a:r>
            <a:r>
              <a:rPr lang="en-US" sz="2000" dirty="0"/>
              <a:t>)</a:t>
            </a:r>
            <a:endParaRPr lang="hu-HU" sz="2000" noProof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hu-HU" b="1" dirty="0">
                <a:solidFill>
                  <a:srgbClr val="002060"/>
                </a:solidFill>
              </a:rPr>
              <a:t>Alegységek szinkronizálása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hu-HU" b="1" dirty="0">
                <a:solidFill>
                  <a:srgbClr val="002060"/>
                </a:solidFill>
              </a:rPr>
              <a:t>A vezérlőegység kialakítása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hu-HU" sz="2400" b="1" noProof="0" dirty="0" smtClean="0"/>
              <a:t>Funkcionális egységek hozzárendelése </a:t>
            </a:r>
            <a:r>
              <a:rPr lang="hu-HU" sz="2400" noProof="0" dirty="0" smtClean="0"/>
              <a:t>(</a:t>
            </a:r>
            <a:r>
              <a:rPr lang="hu-HU" sz="2400" noProof="0" dirty="0" err="1" smtClean="0"/>
              <a:t>Functional</a:t>
            </a:r>
            <a:r>
              <a:rPr lang="hu-HU" sz="2400" noProof="0" dirty="0" smtClean="0"/>
              <a:t> unit </a:t>
            </a:r>
            <a:r>
              <a:rPr lang="hu-HU" sz="2400" noProof="0" dirty="0" err="1" smtClean="0"/>
              <a:t>binding</a:t>
            </a:r>
            <a:r>
              <a:rPr lang="hu-HU" sz="2400" noProof="0" dirty="0" smtClean="0"/>
              <a:t> 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hu-HU" sz="2400" b="1" noProof="0" dirty="0" smtClean="0"/>
              <a:t>Regiszterek csatolása</a:t>
            </a:r>
            <a:r>
              <a:rPr lang="hu-HU" sz="2400" noProof="0" dirty="0" smtClean="0"/>
              <a:t> (</a:t>
            </a:r>
            <a:r>
              <a:rPr lang="hu-HU" sz="2400" noProof="0" dirty="0" err="1" smtClean="0"/>
              <a:t>Register</a:t>
            </a:r>
            <a:r>
              <a:rPr lang="hu-HU" sz="2400" noProof="0" dirty="0" smtClean="0"/>
              <a:t> </a:t>
            </a:r>
            <a:r>
              <a:rPr lang="hu-HU" sz="2400" noProof="0" dirty="0" err="1" smtClean="0"/>
              <a:t>binding</a:t>
            </a:r>
            <a:r>
              <a:rPr lang="hu-HU" sz="2400" noProof="0" dirty="0" smtClean="0"/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hu-HU" sz="2400" b="1" noProof="0" dirty="0" smtClean="0"/>
              <a:t>Kimenetek processzálása</a:t>
            </a:r>
          </a:p>
        </p:txBody>
      </p:sp>
    </p:spTree>
    <p:extLst>
      <p:ext uri="{BB962C8B-B14F-4D97-AF65-F5344CB8AC3E}">
        <p14:creationId xmlns:p14="http://schemas.microsoft.com/office/powerpoint/2010/main" val="39697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noProof="0" dirty="0" smtClean="0"/>
              <a:t>Architektúra szintű kényszerek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 lnSpcReduction="10000"/>
          </a:bodyPr>
          <a:lstStyle/>
          <a:p>
            <a:r>
              <a:rPr lang="hu-HU" noProof="0" dirty="0" smtClean="0"/>
              <a:t>A terv analízise alapján automatikusan alkalmazhatóak kényszerek (megszorítások) az architektúrára</a:t>
            </a:r>
          </a:p>
          <a:p>
            <a:pPr lvl="1"/>
            <a:r>
              <a:rPr lang="hu-HU" b="1" noProof="0" dirty="0" smtClean="0"/>
              <a:t>Hierarchia </a:t>
            </a:r>
            <a:r>
              <a:rPr lang="hu-HU" noProof="0" dirty="0" smtClean="0"/>
              <a:t>–a modulok hogyan épülnek hierarchikusan egymásra</a:t>
            </a:r>
          </a:p>
          <a:p>
            <a:pPr lvl="1"/>
            <a:r>
              <a:rPr lang="hu-HU" b="1" noProof="0" dirty="0" smtClean="0"/>
              <a:t>Interfész</a:t>
            </a:r>
            <a:r>
              <a:rPr lang="hu-HU" noProof="0" dirty="0" smtClean="0"/>
              <a:t> (</a:t>
            </a:r>
            <a:r>
              <a:rPr lang="hu-HU" noProof="0" dirty="0" err="1" smtClean="0"/>
              <a:t>Interface</a:t>
            </a:r>
            <a:r>
              <a:rPr lang="hu-HU" noProof="0" dirty="0" smtClean="0"/>
              <a:t>) </a:t>
            </a:r>
          </a:p>
          <a:p>
            <a:pPr lvl="2"/>
            <a:r>
              <a:rPr lang="hu-HU" dirty="0" smtClean="0"/>
              <a:t>Meghatározni</a:t>
            </a:r>
            <a:r>
              <a:rPr lang="hu-HU" noProof="0" dirty="0" smtClean="0"/>
              <a:t> </a:t>
            </a:r>
            <a:r>
              <a:rPr lang="hu-HU" b="1" noProof="0" dirty="0" smtClean="0"/>
              <a:t>milyen interfészen </a:t>
            </a:r>
            <a:r>
              <a:rPr lang="hu-HU" b="1" dirty="0" smtClean="0"/>
              <a:t>valósul meg </a:t>
            </a:r>
            <a:r>
              <a:rPr lang="hu-HU" b="1" noProof="0" dirty="0" smtClean="0"/>
              <a:t>kommunikáció különböző modulok között</a:t>
            </a:r>
          </a:p>
          <a:p>
            <a:pPr lvl="1"/>
            <a:r>
              <a:rPr lang="hu-HU" b="1" noProof="0" dirty="0" smtClean="0"/>
              <a:t>Memória </a:t>
            </a:r>
            <a:r>
              <a:rPr lang="hu-HU" noProof="0" dirty="0" smtClean="0"/>
              <a:t>(</a:t>
            </a:r>
            <a:r>
              <a:rPr lang="hu-HU" noProof="0" dirty="0" err="1" smtClean="0"/>
              <a:t>Memory</a:t>
            </a:r>
            <a:r>
              <a:rPr lang="hu-HU" noProof="0" dirty="0" smtClean="0"/>
              <a:t>)</a:t>
            </a:r>
          </a:p>
          <a:p>
            <a:pPr lvl="2"/>
            <a:r>
              <a:rPr lang="hu-HU" b="1" noProof="0" dirty="0" smtClean="0"/>
              <a:t>Milyen méretű memóriából lehet kialakítani egy tömböt </a:t>
            </a:r>
          </a:p>
          <a:p>
            <a:pPr lvl="2"/>
            <a:r>
              <a:rPr lang="hu-HU" noProof="0" dirty="0" smtClean="0"/>
              <a:t>Ha </a:t>
            </a:r>
            <a:r>
              <a:rPr lang="hu-HU" b="1" noProof="0" dirty="0" smtClean="0"/>
              <a:t>egy adatsort memóriába tároltam</a:t>
            </a:r>
            <a:r>
              <a:rPr lang="hu-HU" noProof="0" dirty="0" smtClean="0"/>
              <a:t>, akkor csak szekvenciálisan tudom kiolvasni vagy beírni az adatokat</a:t>
            </a:r>
          </a:p>
          <a:p>
            <a:pPr lvl="1"/>
            <a:r>
              <a:rPr lang="hu-HU" b="1" noProof="0" dirty="0" smtClean="0"/>
              <a:t>Ciklus szintű kényszerek </a:t>
            </a:r>
            <a:r>
              <a:rPr lang="hu-HU" noProof="0" dirty="0" smtClean="0"/>
              <a:t>(</a:t>
            </a:r>
            <a:r>
              <a:rPr lang="hu-HU" noProof="0" dirty="0" err="1" smtClean="0"/>
              <a:t>Loop</a:t>
            </a:r>
            <a:r>
              <a:rPr lang="hu-HU" noProof="0" dirty="0" smtClean="0"/>
              <a:t>)</a:t>
            </a:r>
          </a:p>
          <a:p>
            <a:pPr lvl="2"/>
            <a:r>
              <a:rPr lang="hu-HU" noProof="0" dirty="0" smtClean="0"/>
              <a:t>Egy adott </a:t>
            </a:r>
            <a:r>
              <a:rPr lang="hu-HU" noProof="0" dirty="0" smtClean="0"/>
              <a:t>ciklust </a:t>
            </a:r>
            <a:r>
              <a:rPr lang="hu-HU" noProof="0" dirty="0" smtClean="0"/>
              <a:t>hogyan szeretnék megvalósítani (</a:t>
            </a:r>
            <a:r>
              <a:rPr lang="hu-HU" b="1" noProof="0" dirty="0" smtClean="0"/>
              <a:t>pipeline, </a:t>
            </a:r>
            <a:r>
              <a:rPr lang="hu-HU" b="1" noProof="0" dirty="0" smtClean="0"/>
              <a:t>párhuzamos</a:t>
            </a:r>
            <a:r>
              <a:rPr lang="en-US" b="1" dirty="0"/>
              <a:t>)</a:t>
            </a:r>
            <a:r>
              <a:rPr lang="hu-HU" noProof="0" dirty="0" smtClean="0"/>
              <a:t>?</a:t>
            </a:r>
            <a:endParaRPr lang="hu-HU" noProof="0" dirty="0" smtClean="0"/>
          </a:p>
          <a:p>
            <a:pPr lvl="1"/>
            <a:r>
              <a:rPr lang="hu-HU" b="1" noProof="0" dirty="0" smtClean="0"/>
              <a:t>Alacsony szintű időkorlátok </a:t>
            </a:r>
            <a:r>
              <a:rPr lang="hu-HU" noProof="0" dirty="0" smtClean="0"/>
              <a:t>(</a:t>
            </a:r>
            <a:r>
              <a:rPr lang="hu-HU" noProof="0" dirty="0" err="1" smtClean="0"/>
              <a:t>Low-level</a:t>
            </a:r>
            <a:r>
              <a:rPr lang="hu-HU" noProof="0" dirty="0" smtClean="0"/>
              <a:t> </a:t>
            </a:r>
            <a:r>
              <a:rPr lang="hu-HU" noProof="0" dirty="0" err="1" smtClean="0"/>
              <a:t>timing</a:t>
            </a:r>
            <a:r>
              <a:rPr lang="hu-HU" noProof="0" dirty="0" smtClean="0"/>
              <a:t> </a:t>
            </a:r>
            <a:r>
              <a:rPr lang="hu-HU" noProof="0" dirty="0" err="1" smtClean="0"/>
              <a:t>constraints</a:t>
            </a:r>
            <a:r>
              <a:rPr lang="hu-HU" noProof="0" dirty="0" smtClean="0"/>
              <a:t>)</a:t>
            </a:r>
          </a:p>
          <a:p>
            <a:pPr lvl="2"/>
            <a:r>
              <a:rPr lang="hu-HU" noProof="0" dirty="0" smtClean="0"/>
              <a:t>Milyen frekvencián működik a rendszer</a:t>
            </a:r>
            <a:r>
              <a:rPr lang="en-US" noProof="0" dirty="0" smtClean="0"/>
              <a:t>?</a:t>
            </a:r>
            <a:endParaRPr lang="hu-HU" noProof="0" dirty="0" smtClean="0"/>
          </a:p>
          <a:p>
            <a:pPr lvl="2"/>
            <a:r>
              <a:rPr lang="hu-HU" noProof="0" dirty="0" smtClean="0"/>
              <a:t>Két jel között mekkora lehet a maximális késés</a:t>
            </a:r>
            <a:r>
              <a:rPr lang="en-US" noProof="0" dirty="0" smtClean="0"/>
              <a:t>?</a:t>
            </a:r>
            <a:endParaRPr lang="hu-HU" noProof="0" dirty="0" smtClean="0"/>
          </a:p>
          <a:p>
            <a:pPr lvl="2"/>
            <a:r>
              <a:rPr lang="hu-HU" noProof="0" dirty="0" smtClean="0"/>
              <a:t>Minimum milyen frekvencián mintavételezek egy jelet</a:t>
            </a:r>
            <a:r>
              <a:rPr lang="en-US" noProof="0" dirty="0" smtClean="0"/>
              <a:t>?</a:t>
            </a:r>
            <a:endParaRPr lang="hu-HU" noProof="0" dirty="0" smtClean="0"/>
          </a:p>
          <a:p>
            <a:pPr lvl="1"/>
            <a:r>
              <a:rPr lang="hu-HU" b="1" noProof="0" dirty="0" smtClean="0"/>
              <a:t>Iteráció szintű kényszerek</a:t>
            </a:r>
            <a:endParaRPr lang="hu-HU" b="1" noProof="0" dirty="0"/>
          </a:p>
        </p:txBody>
      </p:sp>
    </p:spTree>
    <p:extLst>
      <p:ext uri="{BB962C8B-B14F-4D97-AF65-F5344CB8AC3E}">
        <p14:creationId xmlns:p14="http://schemas.microsoft.com/office/powerpoint/2010/main" val="2100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noProof="0" dirty="0" smtClean="0"/>
              <a:t>Interfész szintézis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noProof="0" dirty="0" smtClean="0"/>
              <a:t>A bemeneteket leírva egyszerűen C/</a:t>
            </a:r>
            <a:r>
              <a:rPr lang="hu-HU" noProof="0" dirty="0" err="1" smtClean="0"/>
              <a:t>C</a:t>
            </a:r>
            <a:r>
              <a:rPr lang="hu-HU" noProof="0" dirty="0" smtClean="0"/>
              <a:t>++ nyelven és alkalmazva egy automatizált interfész szintetizáló technológiát, amely az interfészen megoldja az időzítéseket (szinkronizálást) és az interfészhez hozzárendeli a kommunikációs protokollt</a:t>
            </a:r>
          </a:p>
          <a:p>
            <a:pPr marL="0" indent="0">
              <a:buNone/>
            </a:pPr>
            <a:r>
              <a:rPr lang="hu-HU" b="1" noProof="0" dirty="0" smtClean="0"/>
              <a:t>Hardver interfész opciók:</a:t>
            </a:r>
          </a:p>
          <a:p>
            <a:pPr lvl="1"/>
            <a:r>
              <a:rPr lang="hu-HU" sz="2800" b="1" dirty="0"/>
              <a:t>A</a:t>
            </a:r>
            <a:r>
              <a:rPr lang="hu-HU" sz="2800" b="1" noProof="0" dirty="0" err="1" smtClean="0"/>
              <a:t>datfolyam</a:t>
            </a:r>
            <a:r>
              <a:rPr lang="hu-HU" sz="2800" b="1" noProof="0" dirty="0" smtClean="0"/>
              <a:t> (</a:t>
            </a:r>
            <a:r>
              <a:rPr lang="hu-HU" sz="2800" noProof="0" dirty="0" err="1" smtClean="0"/>
              <a:t>streaming</a:t>
            </a:r>
            <a:r>
              <a:rPr lang="hu-HU" sz="2800" noProof="0" dirty="0" smtClean="0"/>
              <a:t>)</a:t>
            </a:r>
          </a:p>
          <a:p>
            <a:pPr lvl="1"/>
            <a:r>
              <a:rPr lang="hu-HU" sz="2800" b="1" dirty="0"/>
              <a:t>E</a:t>
            </a:r>
            <a:r>
              <a:rPr lang="hu-HU" sz="2800" b="1" noProof="0" dirty="0" err="1" smtClean="0"/>
              <a:t>gy</a:t>
            </a:r>
            <a:r>
              <a:rPr lang="hu-HU" sz="2800" b="1" noProof="0" dirty="0" smtClean="0"/>
              <a:t> </a:t>
            </a:r>
            <a:r>
              <a:rPr lang="hu-HU" sz="2800" b="1" noProof="0" dirty="0" err="1" smtClean="0"/>
              <a:t>portos</a:t>
            </a:r>
            <a:r>
              <a:rPr lang="hu-HU" sz="2800" b="1" noProof="0" dirty="0" smtClean="0"/>
              <a:t> BRAM </a:t>
            </a:r>
            <a:r>
              <a:rPr lang="hu-HU" sz="2800" noProof="0" dirty="0" smtClean="0"/>
              <a:t>memória</a:t>
            </a:r>
          </a:p>
          <a:p>
            <a:pPr lvl="1"/>
            <a:r>
              <a:rPr lang="hu-HU" sz="2800" b="1" dirty="0"/>
              <a:t>K</a:t>
            </a:r>
            <a:r>
              <a:rPr lang="hu-HU" sz="2800" b="1" noProof="0" dirty="0" smtClean="0"/>
              <a:t>ét </a:t>
            </a:r>
            <a:r>
              <a:rPr lang="hu-HU" sz="2800" b="1" noProof="0" dirty="0" err="1" smtClean="0"/>
              <a:t>portos</a:t>
            </a:r>
            <a:r>
              <a:rPr lang="hu-HU" sz="2800" b="1" noProof="0" dirty="0" smtClean="0"/>
              <a:t> BRAM </a:t>
            </a:r>
            <a:r>
              <a:rPr lang="hu-HU" sz="2800" noProof="0" dirty="0" smtClean="0"/>
              <a:t>memória</a:t>
            </a:r>
            <a:endParaRPr lang="en-US" sz="2800" noProof="0" dirty="0" smtClean="0"/>
          </a:p>
          <a:p>
            <a:pPr lvl="1"/>
            <a:r>
              <a:rPr lang="en-US" sz="2800" b="1" dirty="0" smtClean="0"/>
              <a:t>FIFO </a:t>
            </a:r>
            <a:r>
              <a:rPr lang="hu-HU" sz="2800" b="1" dirty="0" smtClean="0"/>
              <a:t>modulok</a:t>
            </a:r>
            <a:endParaRPr lang="hu-HU" sz="2800" b="1" noProof="0" dirty="0" smtClean="0"/>
          </a:p>
          <a:p>
            <a:pPr lvl="1"/>
            <a:r>
              <a:rPr lang="hu-HU" sz="2800" b="1" dirty="0"/>
              <a:t>K</a:t>
            </a:r>
            <a:r>
              <a:rPr lang="hu-HU" sz="2800" b="1" dirty="0" smtClean="0"/>
              <a:t>ézfogás</a:t>
            </a:r>
            <a:r>
              <a:rPr lang="hu-HU" sz="2800" noProof="0" dirty="0" smtClean="0"/>
              <a:t> alapú mechanizmusok</a:t>
            </a:r>
          </a:p>
          <a:p>
            <a:pPr marL="0" indent="0">
              <a:buNone/>
            </a:pPr>
            <a:r>
              <a:rPr lang="hu-HU" noProof="0" dirty="0" smtClean="0"/>
              <a:t>Kiválasztom a tervezés során az interfész típusát 	     a tervezőeszköz létrehozza.</a:t>
            </a:r>
          </a:p>
        </p:txBody>
      </p:sp>
      <p:sp>
        <p:nvSpPr>
          <p:cNvPr id="4" name="Jobbra nyíl 3"/>
          <p:cNvSpPr/>
          <p:nvPr/>
        </p:nvSpPr>
        <p:spPr>
          <a:xfrm>
            <a:off x="7112000" y="5435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8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noProof="0" dirty="0" smtClean="0"/>
              <a:t>HLS Problémák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lang="hu-HU" sz="3200" b="1" noProof="0" dirty="0" smtClean="0"/>
              <a:t>Hatalmas tervezési tér</a:t>
            </a:r>
          </a:p>
          <a:p>
            <a:pPr lvl="1"/>
            <a:r>
              <a:rPr lang="hu-HU" sz="2800" noProof="0" dirty="0" smtClean="0"/>
              <a:t>Komplex tervezési tér feltárás</a:t>
            </a:r>
          </a:p>
          <a:p>
            <a:pPr lvl="1"/>
            <a:r>
              <a:rPr lang="hu-HU" sz="2800" b="1" noProof="0" dirty="0" smtClean="0"/>
              <a:t>Több kritériumon alapuló optimalizáló technikák</a:t>
            </a:r>
          </a:p>
          <a:p>
            <a:pPr lvl="2"/>
            <a:r>
              <a:rPr lang="hu-HU" sz="2400" b="1" dirty="0" smtClean="0"/>
              <a:t>Minél gyorsabb legyen az algoritmus</a:t>
            </a:r>
          </a:p>
          <a:p>
            <a:pPr lvl="2"/>
            <a:r>
              <a:rPr lang="hu-HU" sz="2400" b="1" noProof="0" dirty="0" smtClean="0"/>
              <a:t>Lehető legkevesebb elemet alkalmazzak</a:t>
            </a:r>
          </a:p>
          <a:p>
            <a:pPr lvl="1"/>
            <a:r>
              <a:rPr lang="hu-HU" sz="2800" noProof="0" dirty="0" smtClean="0"/>
              <a:t>Adatcserére alkalmazott </a:t>
            </a:r>
            <a:r>
              <a:rPr lang="hu-HU" sz="2800" b="1" noProof="0" dirty="0" smtClean="0"/>
              <a:t>szabványok hiánya </a:t>
            </a:r>
            <a:endParaRPr lang="hu-HU" sz="2800" noProof="0" dirty="0" smtClean="0"/>
          </a:p>
          <a:p>
            <a:pPr lvl="1"/>
            <a:r>
              <a:rPr lang="hu-HU" sz="2800" noProof="0" dirty="0" smtClean="0"/>
              <a:t>SoC szimulációs idő kulcsfontosságú kérdés</a:t>
            </a:r>
          </a:p>
          <a:p>
            <a:r>
              <a:rPr lang="hu-HU" sz="3200" noProof="0" dirty="0" smtClean="0"/>
              <a:t>A HLS technikának a tervezők által való elfogadása</a:t>
            </a:r>
            <a:r>
              <a:rPr lang="en-US" sz="3200" noProof="0" dirty="0" smtClean="0"/>
              <a:t>! (</a:t>
            </a:r>
            <a:r>
              <a:rPr lang="hu-HU" sz="3200" noProof="0" dirty="0" smtClean="0"/>
              <a:t>nem kis gond)</a:t>
            </a:r>
          </a:p>
          <a:p>
            <a:pPr lvl="1"/>
            <a:r>
              <a:rPr lang="hu-HU" sz="2800" noProof="0" dirty="0" smtClean="0"/>
              <a:t>A </a:t>
            </a:r>
            <a:r>
              <a:rPr lang="hu-HU" sz="2800" b="1" noProof="0" dirty="0" smtClean="0"/>
              <a:t>beágyazott rendszert tervező </a:t>
            </a:r>
            <a:r>
              <a:rPr lang="hu-HU" sz="2800" b="1" dirty="0" smtClean="0"/>
              <a:t>(HDL) </a:t>
            </a:r>
            <a:r>
              <a:rPr lang="hu-HU" sz="2800" noProof="0" dirty="0" smtClean="0"/>
              <a:t>és </a:t>
            </a:r>
            <a:r>
              <a:rPr lang="hu-HU" sz="2800" b="1" noProof="0" dirty="0" smtClean="0"/>
              <a:t>a HLS eszközt tervező (C,</a:t>
            </a:r>
            <a:r>
              <a:rPr lang="hu-HU" sz="2800" b="1" noProof="0" dirty="0" err="1" smtClean="0"/>
              <a:t>C</a:t>
            </a:r>
            <a:r>
              <a:rPr lang="hu-HU" sz="2800" b="1" noProof="0" dirty="0" smtClean="0"/>
              <a:t>++) </a:t>
            </a:r>
            <a:r>
              <a:rPr lang="hu-HU" sz="2800" noProof="0" dirty="0" smtClean="0"/>
              <a:t>között egy közös nyelv találása</a:t>
            </a:r>
          </a:p>
          <a:p>
            <a:pPr lvl="2"/>
            <a:r>
              <a:rPr lang="hu-HU" sz="2400" dirty="0" smtClean="0"/>
              <a:t>Beágyazott rendszer tervező HDL</a:t>
            </a:r>
          </a:p>
          <a:p>
            <a:pPr lvl="2"/>
            <a:r>
              <a:rPr lang="hu-HU" sz="2400" noProof="0" dirty="0" smtClean="0"/>
              <a:t>HLS eszköztervező C stb.</a:t>
            </a:r>
          </a:p>
          <a:p>
            <a:pPr marL="457200" lvl="1" indent="0">
              <a:buNone/>
            </a:pP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645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noProof="0" dirty="0" smtClean="0"/>
              <a:t>HLS technikai problémák/kérdések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2"/>
            <a:ext cx="12310533" cy="55324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sz="3200" b="1" noProof="0" dirty="0" smtClean="0"/>
              <a:t>PC: Kompilálás</a:t>
            </a:r>
            <a:r>
              <a:rPr lang="hu-HU" sz="3200" noProof="0" dirty="0" smtClean="0"/>
              <a:t>: a cél architektúra teljes mértékben ismert</a:t>
            </a:r>
          </a:p>
          <a:p>
            <a:pPr>
              <a:lnSpc>
                <a:spcPct val="80000"/>
              </a:lnSpc>
            </a:pPr>
            <a:r>
              <a:rPr lang="hu-HU" sz="3200" b="1" noProof="0" dirty="0" smtClean="0"/>
              <a:t>HLS-</a:t>
            </a:r>
            <a:r>
              <a:rPr lang="en-US" sz="3200" b="1" noProof="0" dirty="0" smtClean="0"/>
              <a:t>s</a:t>
            </a:r>
            <a:r>
              <a:rPr lang="hu-HU" sz="3200" b="1" noProof="0" dirty="0" smtClean="0"/>
              <a:t>el </a:t>
            </a:r>
            <a:r>
              <a:rPr lang="hu-HU" sz="3200" b="1" noProof="0" dirty="0" smtClean="0"/>
              <a:t>való tervezés</a:t>
            </a:r>
            <a:r>
              <a:rPr lang="hu-HU" sz="3200" noProof="0" dirty="0" smtClean="0"/>
              <a:t>: a </a:t>
            </a:r>
            <a:r>
              <a:rPr lang="hu-HU" sz="3200" b="1" noProof="0" dirty="0" smtClean="0">
                <a:solidFill>
                  <a:srgbClr val="002060"/>
                </a:solidFill>
              </a:rPr>
              <a:t>cél architektúra csak parciálisan ismert</a:t>
            </a:r>
          </a:p>
          <a:p>
            <a:pPr lvl="1">
              <a:lnSpc>
                <a:spcPct val="80000"/>
              </a:lnSpc>
            </a:pPr>
            <a:r>
              <a:rPr lang="hu-HU" sz="2800" dirty="0"/>
              <a:t>A</a:t>
            </a:r>
            <a:r>
              <a:rPr lang="hu-HU" sz="2800" noProof="0" dirty="0" err="1" smtClean="0"/>
              <a:t>datfolyam</a:t>
            </a:r>
            <a:r>
              <a:rPr lang="hu-HU" sz="2800" noProof="0" dirty="0" smtClean="0"/>
              <a:t>/</a:t>
            </a:r>
            <a:r>
              <a:rPr lang="hu-HU" sz="2800" noProof="0" dirty="0" err="1" smtClean="0"/>
              <a:t>szisztolikus</a:t>
            </a:r>
            <a:r>
              <a:rPr lang="hu-HU" sz="2800" noProof="0" dirty="0" smtClean="0"/>
              <a:t> tömbök: RTL leírás</a:t>
            </a:r>
          </a:p>
          <a:p>
            <a:pPr lvl="1">
              <a:lnSpc>
                <a:spcPct val="80000"/>
              </a:lnSpc>
            </a:pPr>
            <a:r>
              <a:rPr lang="hu-HU" sz="2800" noProof="0" dirty="0" smtClean="0"/>
              <a:t>Adat utat tartalmazó véges állapotú automata : processzoron futó alkalmazáshoz </a:t>
            </a:r>
            <a:r>
              <a:rPr lang="hu-HU" sz="2800" noProof="0" dirty="0" smtClean="0"/>
              <a:t>közel</a:t>
            </a:r>
            <a:r>
              <a:rPr lang="en-US" sz="2800" noProof="0" dirty="0" smtClean="0"/>
              <a:t> </a:t>
            </a:r>
            <a:r>
              <a:rPr lang="hu-HU" sz="2800" noProof="0" dirty="0" smtClean="0"/>
              <a:t>álló </a:t>
            </a:r>
            <a:r>
              <a:rPr lang="hu-HU" sz="2800" noProof="0" dirty="0" smtClean="0"/>
              <a:t>leírás</a:t>
            </a:r>
          </a:p>
          <a:p>
            <a:pPr>
              <a:lnSpc>
                <a:spcPct val="80000"/>
              </a:lnSpc>
            </a:pPr>
            <a:r>
              <a:rPr lang="hu-HU" sz="3200" noProof="0" dirty="0" smtClean="0"/>
              <a:t>HLS technikai kérdések: </a:t>
            </a:r>
          </a:p>
          <a:p>
            <a:pPr lvl="1">
              <a:lnSpc>
                <a:spcPct val="80000"/>
              </a:lnSpc>
            </a:pPr>
            <a:r>
              <a:rPr lang="hu-HU" sz="2800" noProof="0" dirty="0" smtClean="0"/>
              <a:t>Kezdeti specifikáció formátum / nyelv</a:t>
            </a:r>
            <a:r>
              <a:rPr lang="en-US" sz="2800" noProof="0" dirty="0" smtClean="0"/>
              <a:t>?</a:t>
            </a:r>
            <a:endParaRPr lang="hu-HU" sz="2800" noProof="0" dirty="0" smtClean="0"/>
          </a:p>
          <a:p>
            <a:pPr lvl="1">
              <a:lnSpc>
                <a:spcPct val="80000"/>
              </a:lnSpc>
            </a:pPr>
            <a:r>
              <a:rPr lang="hu-HU" sz="2800" noProof="0" dirty="0" smtClean="0"/>
              <a:t>Specifikáció finomítása : egész számok (előjeles, előjel nélküli, fixpontos aritmetika, lebegőpontos aritmetika)</a:t>
            </a:r>
            <a:endParaRPr lang="en-US" sz="2800" noProof="0" dirty="0" smtClean="0"/>
          </a:p>
          <a:p>
            <a:pPr lvl="2">
              <a:lnSpc>
                <a:spcPct val="80000"/>
              </a:lnSpc>
            </a:pPr>
            <a:r>
              <a:rPr lang="hu-HU" sz="2400" dirty="0" err="1" smtClean="0"/>
              <a:t>Matlabban</a:t>
            </a:r>
            <a:r>
              <a:rPr lang="hu-HU" sz="2400" dirty="0" smtClean="0"/>
              <a:t> nem igazán foglalkozunk az adattípussal </a:t>
            </a:r>
            <a:r>
              <a:rPr lang="ro-RO" sz="2400" noProof="0" dirty="0" smtClean="0"/>
              <a:t>(</a:t>
            </a:r>
            <a:r>
              <a:rPr lang="ro-RO" sz="2400" noProof="0" dirty="0" err="1" smtClean="0"/>
              <a:t>double</a:t>
            </a:r>
            <a:r>
              <a:rPr lang="ro-RO" sz="2400" noProof="0" dirty="0" smtClean="0"/>
              <a:t>)</a:t>
            </a:r>
            <a:endParaRPr lang="hu-HU" sz="2400" noProof="0" dirty="0" smtClean="0"/>
          </a:p>
          <a:p>
            <a:pPr lvl="1">
              <a:lnSpc>
                <a:spcPct val="80000"/>
              </a:lnSpc>
            </a:pPr>
            <a:r>
              <a:rPr lang="hu-HU" sz="2800" noProof="0" dirty="0" smtClean="0"/>
              <a:t>Ütemezés/Erőforrás hozzárendelés  finomítása: </a:t>
            </a:r>
            <a:r>
              <a:rPr lang="hu-HU" sz="2800" b="1" noProof="0" dirty="0" smtClean="0">
                <a:solidFill>
                  <a:srgbClr val="002060"/>
                </a:solidFill>
              </a:rPr>
              <a:t>erőforrás kényszerek</a:t>
            </a:r>
          </a:p>
          <a:p>
            <a:pPr lvl="1">
              <a:lnSpc>
                <a:spcPct val="80000"/>
              </a:lnSpc>
            </a:pPr>
            <a:r>
              <a:rPr lang="hu-HU" sz="2800" noProof="0" dirty="0" smtClean="0">
                <a:solidFill>
                  <a:srgbClr val="002060"/>
                </a:solidFill>
              </a:rPr>
              <a:t>Technológiai erőforrás hozzárendelés finomítása </a:t>
            </a:r>
            <a:r>
              <a:rPr lang="hu-HU" sz="2800" noProof="0" dirty="0" smtClean="0"/>
              <a:t>(például FPGA áramkörön valósítom meg, milyen családú FPGA)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25193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hu-HU" sz="44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Kezdeti specifikáció formátum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27134"/>
            <a:ext cx="12192000" cy="58308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hu-HU" sz="3200" noProof="0" dirty="0" smtClean="0"/>
              <a:t>A bemeneti nyelvre korlátok alkalmazása </a:t>
            </a:r>
          </a:p>
          <a:p>
            <a:pPr marL="228600" lvl="1">
              <a:spcBef>
                <a:spcPts val="0"/>
              </a:spcBef>
            </a:pPr>
            <a:r>
              <a:rPr lang="hu-HU" sz="3200" noProof="0" dirty="0" smtClean="0"/>
              <a:t>C-alapú nyelvek (</a:t>
            </a:r>
            <a:r>
              <a:rPr lang="hu-HU" noProof="0" dirty="0" smtClean="0"/>
              <a:t>hardver leíró nyelvek)</a:t>
            </a:r>
            <a:endParaRPr lang="hu-HU" sz="3200" noProof="0" dirty="0" smtClean="0"/>
          </a:p>
          <a:p>
            <a:pPr lvl="1">
              <a:spcBef>
                <a:spcPts val="0"/>
              </a:spcBef>
            </a:pPr>
            <a:r>
              <a:rPr lang="hu-HU" noProof="0" dirty="0" err="1" smtClean="0"/>
              <a:t>Handel-C</a:t>
            </a:r>
            <a:r>
              <a:rPr lang="hu-HU" noProof="0" dirty="0" smtClean="0"/>
              <a:t>, </a:t>
            </a:r>
            <a:r>
              <a:rPr lang="hu-HU" noProof="0" dirty="0" err="1" smtClean="0"/>
              <a:t>Silicon-C</a:t>
            </a:r>
            <a:r>
              <a:rPr lang="hu-HU" noProof="0" dirty="0" smtClean="0"/>
              <a:t>,</a:t>
            </a:r>
            <a:r>
              <a:rPr lang="hu-HU" dirty="0" smtClean="0"/>
              <a:t>H</a:t>
            </a:r>
            <a:r>
              <a:rPr lang="hu-HU" noProof="0" dirty="0" err="1" smtClean="0"/>
              <a:t>ardware-C</a:t>
            </a:r>
            <a:r>
              <a:rPr lang="hu-HU" noProof="0" dirty="0" smtClean="0"/>
              <a:t> ,System-C</a:t>
            </a:r>
          </a:p>
          <a:p>
            <a:pPr>
              <a:spcBef>
                <a:spcPts val="0"/>
              </a:spcBef>
            </a:pPr>
            <a:r>
              <a:rPr lang="hu-HU" sz="3200" noProof="0" dirty="0" smtClean="0"/>
              <a:t>Főbb gondok:</a:t>
            </a:r>
          </a:p>
          <a:p>
            <a:pPr lvl="1">
              <a:spcBef>
                <a:spcPts val="0"/>
              </a:spcBef>
            </a:pPr>
            <a:r>
              <a:rPr lang="hu-HU" sz="2800" dirty="0"/>
              <a:t>Hogyan fejezzük ki a párhuzamos vagy szekvenciális működést</a:t>
            </a:r>
            <a:r>
              <a:rPr lang="en-US" sz="2800" dirty="0"/>
              <a:t>?</a:t>
            </a:r>
            <a:endParaRPr lang="hu-HU" sz="2800" dirty="0"/>
          </a:p>
          <a:p>
            <a:pPr lvl="2">
              <a:spcBef>
                <a:spcPts val="0"/>
              </a:spcBef>
            </a:pPr>
            <a:r>
              <a:rPr lang="hu-HU" sz="2400" noProof="0" dirty="0" smtClean="0"/>
              <a:t>Adatfolyam alapú</a:t>
            </a:r>
          </a:p>
          <a:p>
            <a:pPr lvl="2">
              <a:spcBef>
                <a:spcPts val="0"/>
              </a:spcBef>
            </a:pPr>
            <a:r>
              <a:rPr lang="hu-HU" sz="2400" noProof="0" dirty="0" smtClean="0"/>
              <a:t>Szekvenciális processzálás,</a:t>
            </a:r>
          </a:p>
          <a:p>
            <a:pPr lvl="2">
              <a:spcBef>
                <a:spcPts val="0"/>
              </a:spcBef>
            </a:pPr>
            <a:r>
              <a:rPr lang="hu-HU" sz="2400" noProof="0" dirty="0" smtClean="0"/>
              <a:t>Eseményvezérelt</a:t>
            </a:r>
          </a:p>
          <a:p>
            <a:pPr lvl="1">
              <a:spcBef>
                <a:spcPts val="0"/>
              </a:spcBef>
            </a:pPr>
            <a:r>
              <a:rPr lang="hu-HU" sz="2800" noProof="0" dirty="0" smtClean="0"/>
              <a:t>Hogyan alkalmazzunk  algoritmikus és RTL alapú  leírást</a:t>
            </a:r>
          </a:p>
          <a:p>
            <a:pPr lvl="1">
              <a:spcBef>
                <a:spcPts val="0"/>
              </a:spcBef>
            </a:pPr>
            <a:r>
              <a:rPr lang="hu-HU" sz="2800" noProof="0" dirty="0" smtClean="0"/>
              <a:t>Mit specifikáljunk előre</a:t>
            </a:r>
          </a:p>
          <a:p>
            <a:pPr lvl="2">
              <a:spcBef>
                <a:spcPts val="0"/>
              </a:spcBef>
            </a:pPr>
            <a:r>
              <a:rPr lang="hu-HU" sz="2400" noProof="0" dirty="0" smtClean="0"/>
              <a:t>Ciklusok,  Interfészek?</a:t>
            </a:r>
          </a:p>
          <a:p>
            <a:pPr lvl="1">
              <a:spcBef>
                <a:spcPts val="0"/>
              </a:spcBef>
            </a:pPr>
            <a:r>
              <a:rPr lang="hu-HU" sz="2800" noProof="0" dirty="0" smtClean="0"/>
              <a:t>Hogyan vezessünk be 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K</a:t>
            </a:r>
            <a:r>
              <a:rPr lang="hu-HU" sz="2400" noProof="0" dirty="0" err="1" smtClean="0"/>
              <a:t>ényszereket</a:t>
            </a:r>
            <a:r>
              <a:rPr lang="hu-HU" sz="2400" noProof="0" dirty="0" smtClean="0"/>
              <a:t> </a:t>
            </a:r>
            <a:r>
              <a:rPr lang="hu-HU" sz="2400" noProof="0" dirty="0" smtClean="0"/>
              <a:t>(megszorításokat)  </a:t>
            </a:r>
            <a:r>
              <a:rPr lang="hu-HU" sz="2400" noProof="0" dirty="0" err="1" smtClean="0"/>
              <a:t>-a</a:t>
            </a:r>
            <a:r>
              <a:rPr lang="hu-HU" sz="2400" noProof="0" dirty="0" smtClean="0"/>
              <a:t> kényszerrel előre megmondom, hogy egy részt hogy kell megvalósítani</a:t>
            </a:r>
          </a:p>
          <a:p>
            <a:pPr lvl="2">
              <a:spcBef>
                <a:spcPts val="0"/>
              </a:spcBef>
            </a:pPr>
            <a:r>
              <a:rPr lang="hu-HU" sz="2400" noProof="0" dirty="0" smtClean="0"/>
              <a:t>Tanácsokat –</a:t>
            </a:r>
            <a:r>
              <a:rPr lang="hu-HU" sz="2400" b="1" noProof="0" dirty="0" smtClean="0"/>
              <a:t>ötletet adok a megvalósításhoz</a:t>
            </a:r>
            <a:endParaRPr lang="hu-HU" sz="3600" b="1" noProof="0" dirty="0"/>
          </a:p>
        </p:txBody>
      </p:sp>
    </p:spTree>
    <p:extLst>
      <p:ext uri="{BB962C8B-B14F-4D97-AF65-F5344CB8AC3E}">
        <p14:creationId xmlns:p14="http://schemas.microsoft.com/office/powerpoint/2010/main" val="7911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noProof="0" dirty="0" smtClean="0"/>
              <a:t>Fix pontos aritmetika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5564"/>
            <a:ext cx="12192000" cy="5532436"/>
          </a:xfrm>
        </p:spPr>
        <p:txBody>
          <a:bodyPr/>
          <a:lstStyle/>
          <a:p>
            <a:r>
              <a:rPr lang="hu-HU" noProof="0" dirty="0" smtClean="0"/>
              <a:t>Kérdés:hogyan térek át lebegőpontos aritmetikáról fixpontos  aritmetikára</a:t>
            </a:r>
          </a:p>
          <a:p>
            <a:r>
              <a:rPr lang="hu-HU" noProof="0" dirty="0" smtClean="0"/>
              <a:t>Több eszközben megtalálható: fixpontos aritmetika</a:t>
            </a:r>
          </a:p>
          <a:p>
            <a:r>
              <a:rPr lang="hu-HU" noProof="0" dirty="0" smtClean="0"/>
              <a:t>A ciklusok kezelése nehezen automatizálható</a:t>
            </a:r>
          </a:p>
          <a:p>
            <a:r>
              <a:rPr lang="hu-HU" noProof="0" dirty="0" smtClean="0"/>
              <a:t>Például jelfeldolgozás  esetén </a:t>
            </a:r>
            <a:r>
              <a:rPr lang="hu-HU" b="1" noProof="0" dirty="0" smtClean="0">
                <a:solidFill>
                  <a:srgbClr val="002060"/>
                </a:solidFill>
              </a:rPr>
              <a:t>a jelfeldolgozó algoritmus</a:t>
            </a:r>
            <a:r>
              <a:rPr lang="hu-HU" noProof="0" dirty="0" smtClean="0"/>
              <a:t> segíthet a fix pontos aritmetika rögzítésére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909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0101" y="26729"/>
            <a:ext cx="10515600" cy="1325563"/>
          </a:xfrm>
        </p:spPr>
        <p:txBody>
          <a:bodyPr/>
          <a:lstStyle/>
          <a:p>
            <a:r>
              <a:rPr lang="hu-HU" noProof="0" dirty="0" smtClean="0"/>
              <a:t>Ütemezés/Erőforrás kiosztás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27906"/>
            <a:ext cx="12192000" cy="565550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hu-HU" sz="3200" noProof="0" dirty="0" smtClean="0"/>
              <a:t>Számítások</a:t>
            </a:r>
          </a:p>
          <a:p>
            <a:pPr lvl="1">
              <a:lnSpc>
                <a:spcPct val="80000"/>
              </a:lnSpc>
            </a:pPr>
            <a:r>
              <a:rPr lang="hu-HU" sz="2800" noProof="0" dirty="0" smtClean="0"/>
              <a:t>Megoldás a ciklusok kezelésére: </a:t>
            </a:r>
          </a:p>
          <a:p>
            <a:pPr lvl="2"/>
            <a:r>
              <a:rPr lang="hu-HU" sz="2400" dirty="0" smtClean="0"/>
              <a:t>Kifejteni, </a:t>
            </a:r>
            <a:r>
              <a:rPr lang="hu-HU" sz="2400" dirty="0" err="1" smtClean="0"/>
              <a:t>Loop</a:t>
            </a:r>
            <a:r>
              <a:rPr lang="hu-HU" sz="2400" dirty="0" smtClean="0"/>
              <a:t> </a:t>
            </a:r>
            <a:r>
              <a:rPr lang="hu-HU" sz="2400" dirty="0" err="1"/>
              <a:t>nest</a:t>
            </a:r>
            <a:r>
              <a:rPr lang="hu-HU" sz="2400" dirty="0"/>
              <a:t> </a:t>
            </a:r>
            <a:r>
              <a:rPr lang="hu-HU" sz="2400" dirty="0" err="1"/>
              <a:t>optimization</a:t>
            </a:r>
            <a:r>
              <a:rPr lang="hu-HU" sz="2400" dirty="0"/>
              <a:t>, </a:t>
            </a:r>
            <a:r>
              <a:rPr lang="hu-HU" sz="2400" dirty="0" err="1"/>
              <a:t>Loop</a:t>
            </a:r>
            <a:r>
              <a:rPr lang="hu-HU" sz="2400" dirty="0"/>
              <a:t> </a:t>
            </a:r>
            <a:r>
              <a:rPr lang="hu-HU" sz="2400" dirty="0" err="1"/>
              <a:t>unrolling</a:t>
            </a:r>
            <a:r>
              <a:rPr lang="hu-HU" sz="2400" dirty="0"/>
              <a:t> </a:t>
            </a:r>
          </a:p>
          <a:p>
            <a:pPr lvl="2"/>
            <a:r>
              <a:rPr lang="hu-HU" sz="2400" dirty="0"/>
              <a:t>(</a:t>
            </a:r>
            <a:r>
              <a:rPr lang="hu-HU" sz="2400" dirty="0" err="1"/>
              <a:t>Static</a:t>
            </a:r>
            <a:r>
              <a:rPr lang="hu-HU" sz="2400" dirty="0"/>
              <a:t>/</a:t>
            </a:r>
            <a:r>
              <a:rPr lang="hu-HU" sz="2400" dirty="0" err="1"/>
              <a:t>Dynamic</a:t>
            </a:r>
            <a:r>
              <a:rPr lang="hu-HU" sz="2400" dirty="0"/>
              <a:t> </a:t>
            </a:r>
            <a:r>
              <a:rPr lang="hu-HU" sz="2400" dirty="0" err="1"/>
              <a:t>unrolling</a:t>
            </a:r>
            <a:r>
              <a:rPr lang="hu-HU" sz="2400" dirty="0"/>
              <a:t>), </a:t>
            </a:r>
            <a:r>
              <a:rPr lang="hu-HU" sz="2400" dirty="0" err="1" smtClean="0"/>
              <a:t>Loop</a:t>
            </a:r>
            <a:r>
              <a:rPr lang="hu-HU" sz="2400" dirty="0" smtClean="0"/>
              <a:t> </a:t>
            </a:r>
            <a:r>
              <a:rPr lang="hu-HU" sz="2400" dirty="0" err="1" smtClean="0"/>
              <a:t>tiling</a:t>
            </a:r>
            <a:endParaRPr lang="hu-HU" sz="2400" dirty="0" smtClean="0"/>
          </a:p>
          <a:p>
            <a:pPr lvl="2"/>
            <a:r>
              <a:rPr lang="hu-HU" sz="2400" noProof="0" dirty="0" smtClean="0"/>
              <a:t>Szekvenciálisan megvalósítani</a:t>
            </a:r>
            <a:endParaRPr lang="hu-HU" noProof="0" dirty="0" smtClean="0"/>
          </a:p>
          <a:p>
            <a:pPr lvl="1">
              <a:lnSpc>
                <a:spcPct val="80000"/>
              </a:lnSpc>
            </a:pPr>
            <a:r>
              <a:rPr lang="hu-HU" sz="2800" noProof="0" dirty="0" smtClean="0"/>
              <a:t>Ötletek:</a:t>
            </a:r>
          </a:p>
          <a:p>
            <a:pPr lvl="2"/>
            <a:r>
              <a:rPr lang="hu-HU" sz="2400" noProof="0" dirty="0" smtClean="0"/>
              <a:t>szoftver tervezésre alkalmazott pipeline elmélet</a:t>
            </a:r>
          </a:p>
          <a:p>
            <a:pPr lvl="2"/>
            <a:r>
              <a:rPr lang="hu-HU" sz="2400" noProof="0" dirty="0"/>
              <a:t>c</a:t>
            </a:r>
            <a:r>
              <a:rPr lang="hu-HU" sz="2400" noProof="0" dirty="0" smtClean="0"/>
              <a:t>iklus optimalizálási módszerek</a:t>
            </a:r>
          </a:p>
          <a:p>
            <a:pPr>
              <a:lnSpc>
                <a:spcPct val="80000"/>
              </a:lnSpc>
            </a:pPr>
            <a:r>
              <a:rPr lang="hu-HU" sz="3200" noProof="0" dirty="0" smtClean="0"/>
              <a:t>Memória és kommunikációs csatornák</a:t>
            </a:r>
          </a:p>
          <a:p>
            <a:pPr lvl="1">
              <a:lnSpc>
                <a:spcPct val="80000"/>
              </a:lnSpc>
            </a:pPr>
            <a:r>
              <a:rPr lang="hu-HU" sz="2800" dirty="0" smtClean="0"/>
              <a:t>Memórialeképezés </a:t>
            </a:r>
            <a:r>
              <a:rPr lang="hu-HU" sz="2800" dirty="0"/>
              <a:t>általában erősen felhasználó irányított</a:t>
            </a:r>
          </a:p>
          <a:p>
            <a:pPr lvl="2">
              <a:lnSpc>
                <a:spcPct val="80000"/>
              </a:lnSpc>
            </a:pPr>
            <a:r>
              <a:rPr lang="hu-HU" sz="2400" dirty="0"/>
              <a:t>Aktív kutatási terület </a:t>
            </a:r>
          </a:p>
          <a:p>
            <a:pPr lvl="1">
              <a:lnSpc>
                <a:spcPct val="80000"/>
              </a:lnSpc>
            </a:pPr>
            <a:r>
              <a:rPr lang="hu-HU" sz="2800" dirty="0"/>
              <a:t>Kommunikáció finomítása szintén fontos kérdés</a:t>
            </a:r>
          </a:p>
          <a:p>
            <a:pPr lvl="2">
              <a:lnSpc>
                <a:spcPct val="80000"/>
              </a:lnSpc>
            </a:pPr>
            <a:r>
              <a:rPr lang="hu-HU" sz="2400" dirty="0"/>
              <a:t>Nagymértékben függ a számítási modelltől</a:t>
            </a:r>
          </a:p>
        </p:txBody>
      </p:sp>
      <p:pic>
        <p:nvPicPr>
          <p:cNvPr id="2050" name="Picture 2" descr="https://upload.wikimedia.org/wikipedia/commons/thumb/a/a9/Polytope_model_skewed.svg/220px-Polytope_model_skew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10" y="176522"/>
            <a:ext cx="3405533" cy="17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4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noProof="0" dirty="0" smtClean="0"/>
              <a:t>Szempontok egy modul specifikációjára: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lvl="0"/>
            <a:r>
              <a:rPr lang="hu-HU" noProof="0" dirty="0" smtClean="0"/>
              <a:t>C függvény – </a:t>
            </a:r>
          </a:p>
          <a:p>
            <a:pPr lvl="1"/>
            <a:r>
              <a:rPr lang="hu-HU" noProof="0" dirty="0" smtClean="0"/>
              <a:t>A függvény megírása során legelőször a létrehozandó hardver egység specifikációit kell tanulmányozni.</a:t>
            </a:r>
          </a:p>
          <a:p>
            <a:pPr lvl="1"/>
            <a:r>
              <a:rPr lang="hu-HU" noProof="0" dirty="0" smtClean="0"/>
              <a:t> Meg kell határozni a modul bemeneteit és kimeneteit.</a:t>
            </a:r>
          </a:p>
          <a:p>
            <a:pPr lvl="1"/>
            <a:r>
              <a:rPr lang="hu-HU" noProof="0" dirty="0" smtClean="0"/>
              <a:t> A függvény paraméterei képezik a modul bemeneteit, és a függvény visszatérítési értékei pedig a modul kimeneteit.</a:t>
            </a:r>
          </a:p>
          <a:p>
            <a:pPr lvl="1"/>
            <a:r>
              <a:rPr lang="hu-HU" noProof="0" dirty="0" smtClean="0"/>
              <a:t> Fontos az erőforrás takarékosság, ezért </a:t>
            </a:r>
            <a:r>
              <a:rPr lang="hu-HU" b="1" noProof="0" dirty="0" smtClean="0"/>
              <a:t>optimális adattípusokat </a:t>
            </a:r>
            <a:r>
              <a:rPr lang="hu-HU" noProof="0" dirty="0" smtClean="0"/>
              <a:t>kell használni. </a:t>
            </a:r>
          </a:p>
          <a:p>
            <a:pPr lvl="1"/>
            <a:r>
              <a:rPr lang="hu-HU" noProof="0" dirty="0" smtClean="0"/>
              <a:t>Mivel a C nyelv bájt alapú adattípusokra épül, ezért a </a:t>
            </a:r>
            <a:r>
              <a:rPr lang="hu-HU" noProof="0" dirty="0" err="1" smtClean="0"/>
              <a:t>Vivado</a:t>
            </a:r>
            <a:r>
              <a:rPr lang="hu-HU" noProof="0" dirty="0" smtClean="0"/>
              <a:t> HLS rendelkezik egy </a:t>
            </a:r>
            <a:r>
              <a:rPr lang="hu-HU" b="1" noProof="0" dirty="0" err="1" smtClean="0"/>
              <a:t>Arbitrary</a:t>
            </a:r>
            <a:r>
              <a:rPr lang="hu-HU" b="1" noProof="0" dirty="0" smtClean="0"/>
              <a:t> </a:t>
            </a:r>
            <a:r>
              <a:rPr lang="hu-HU" b="1" noProof="0" dirty="0" err="1" smtClean="0"/>
              <a:t>Precision</a:t>
            </a:r>
            <a:r>
              <a:rPr lang="hu-HU" b="1" noProof="0" dirty="0" smtClean="0"/>
              <a:t> Data </a:t>
            </a:r>
            <a:r>
              <a:rPr lang="hu-HU" b="1" noProof="0" dirty="0" err="1" smtClean="0"/>
              <a:t>Types</a:t>
            </a:r>
            <a:r>
              <a:rPr lang="hu-HU" b="1" noProof="0" dirty="0" smtClean="0"/>
              <a:t> nevű könyvtárral</a:t>
            </a:r>
            <a:r>
              <a:rPr lang="hu-HU" noProof="0" dirty="0" smtClean="0"/>
              <a:t>, amely segítségével az alkalmazás által megkövetelt pontos adatméreteket használhatjuk. </a:t>
            </a:r>
          </a:p>
          <a:p>
            <a:pPr lvl="1"/>
            <a:r>
              <a:rPr lang="hu-HU" noProof="0" dirty="0" smtClean="0"/>
              <a:t>Egy másik fontos szempont </a:t>
            </a:r>
            <a:r>
              <a:rPr lang="hu-HU" b="1" noProof="0" dirty="0" smtClean="0"/>
              <a:t>a lebegőpontos műveletek használata</a:t>
            </a:r>
            <a:r>
              <a:rPr lang="hu-HU" noProof="0" dirty="0" smtClean="0"/>
              <a:t>, mivel ez nagyban befolyásolhatja a modul erőforrás igényét.  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29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Beágyazott rendszerek tervezése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hu-HU" b="1" noProof="0" dirty="0" smtClean="0"/>
              <a:t>Bonyolult SoC és multimédia alkalmazások (Hosszú tervezési idő)</a:t>
            </a:r>
          </a:p>
          <a:p>
            <a:pPr lvl="1">
              <a:lnSpc>
                <a:spcPct val="80000"/>
              </a:lnSpc>
            </a:pPr>
            <a:r>
              <a:rPr lang="hu-HU" noProof="0" dirty="0" smtClean="0"/>
              <a:t>Hálózat az integrált áramkörben</a:t>
            </a:r>
          </a:p>
          <a:p>
            <a:pPr lvl="1">
              <a:lnSpc>
                <a:spcPct val="80000"/>
              </a:lnSpc>
            </a:pPr>
            <a:r>
              <a:rPr lang="hu-HU" noProof="0" dirty="0" smtClean="0"/>
              <a:t>Több intelligens erőforrás (</a:t>
            </a:r>
            <a:r>
              <a:rPr lang="en-US" noProof="0" dirty="0" smtClean="0"/>
              <a:t>t</a:t>
            </a:r>
            <a:r>
              <a:rPr lang="hu-HU" dirty="0" err="1" smtClean="0"/>
              <a:t>öbb</a:t>
            </a:r>
            <a:r>
              <a:rPr lang="hu-HU" dirty="0" smtClean="0"/>
              <a:t> </a:t>
            </a:r>
            <a:r>
              <a:rPr lang="hu-HU" noProof="0" dirty="0" err="1" smtClean="0"/>
              <a:t>master</a:t>
            </a:r>
            <a:r>
              <a:rPr lang="hu-HU" noProof="0" dirty="0" smtClean="0"/>
              <a:t> egység) (CPU, DMA,…)</a:t>
            </a:r>
          </a:p>
          <a:p>
            <a:pPr lvl="1">
              <a:lnSpc>
                <a:spcPct val="80000"/>
              </a:lnSpc>
            </a:pPr>
            <a:r>
              <a:rPr lang="hu-HU" noProof="0" dirty="0" smtClean="0"/>
              <a:t>Több megabájtnyi programkód</a:t>
            </a:r>
          </a:p>
          <a:p>
            <a:pPr lvl="1">
              <a:lnSpc>
                <a:spcPct val="80000"/>
              </a:lnSpc>
            </a:pPr>
            <a:r>
              <a:rPr lang="hu-HU" noProof="0" dirty="0" smtClean="0"/>
              <a:t>A beágyazott rendszeren futó </a:t>
            </a:r>
            <a:r>
              <a:rPr lang="hu-HU" b="1" noProof="0" dirty="0" smtClean="0"/>
              <a:t>beágyazott operációs rendszer</a:t>
            </a:r>
          </a:p>
          <a:p>
            <a:pPr lvl="1">
              <a:lnSpc>
                <a:spcPct val="80000"/>
              </a:lnSpc>
            </a:pPr>
            <a:r>
              <a:rPr lang="hu-HU" noProof="0" dirty="0" smtClean="0"/>
              <a:t>Osztott memória</a:t>
            </a:r>
          </a:p>
          <a:p>
            <a:pPr marL="228600" lvl="1">
              <a:spcBef>
                <a:spcPts val="1000"/>
              </a:spcBef>
            </a:pPr>
            <a:r>
              <a:rPr lang="hu-HU" b="1" noProof="0" dirty="0" smtClean="0"/>
              <a:t>SoC tervezési problémák</a:t>
            </a:r>
          </a:p>
          <a:p>
            <a:pPr lvl="1">
              <a:lnSpc>
                <a:spcPct val="80000"/>
              </a:lnSpc>
            </a:pPr>
            <a:r>
              <a:rPr lang="hu-HU" noProof="0" dirty="0" smtClean="0"/>
              <a:t>A </a:t>
            </a:r>
            <a:r>
              <a:rPr lang="hu-HU" b="1" noProof="0" dirty="0" smtClean="0"/>
              <a:t>szoftver komplexitása </a:t>
            </a:r>
            <a:r>
              <a:rPr lang="hu-HU" noProof="0" dirty="0" smtClean="0"/>
              <a:t>(az algoritmus komplexitása)</a:t>
            </a:r>
          </a:p>
          <a:p>
            <a:pPr lvl="2">
              <a:lnSpc>
                <a:spcPct val="80000"/>
              </a:lnSpc>
            </a:pPr>
            <a:r>
              <a:rPr lang="hu-HU" noProof="0" dirty="0" smtClean="0"/>
              <a:t>Eszközök a </a:t>
            </a:r>
            <a:r>
              <a:rPr lang="hu-HU" b="1" noProof="0" dirty="0" smtClean="0"/>
              <a:t>beágyazott hardver</a:t>
            </a:r>
            <a:r>
              <a:rPr lang="hu-HU" noProof="0" dirty="0" smtClean="0"/>
              <a:t> tervezéshez/</a:t>
            </a:r>
            <a:r>
              <a:rPr lang="hu-HU" b="1" noProof="0" dirty="0" smtClean="0"/>
              <a:t>beágyazott szoftver</a:t>
            </a:r>
            <a:r>
              <a:rPr lang="hu-HU" noProof="0" dirty="0" smtClean="0"/>
              <a:t> (OP) tervezéshez</a:t>
            </a:r>
          </a:p>
          <a:p>
            <a:pPr lvl="1">
              <a:lnSpc>
                <a:spcPct val="80000"/>
              </a:lnSpc>
            </a:pPr>
            <a:r>
              <a:rPr lang="hu-HU" b="1" noProof="0" dirty="0" smtClean="0"/>
              <a:t>A piacra kerülési idő </a:t>
            </a:r>
            <a:r>
              <a:rPr lang="hu-HU" noProof="0" dirty="0" smtClean="0"/>
              <a:t>(a hagyományos módszerekkel hosszú )</a:t>
            </a:r>
          </a:p>
          <a:p>
            <a:pPr lvl="2"/>
            <a:r>
              <a:rPr lang="hu-HU" noProof="0" dirty="0" smtClean="0"/>
              <a:t>IP magok újra felhasználása</a:t>
            </a:r>
          </a:p>
          <a:p>
            <a:pPr lvl="2"/>
            <a:r>
              <a:rPr lang="hu-HU" noProof="0" dirty="0" smtClean="0"/>
              <a:t>Magas szintű szintetizáló eszközök alkalmazása</a:t>
            </a:r>
          </a:p>
          <a:p>
            <a:pPr lvl="1"/>
            <a:r>
              <a:rPr lang="hu-HU" noProof="0" dirty="0" smtClean="0"/>
              <a:t>Tervezés</a:t>
            </a:r>
            <a:r>
              <a:rPr lang="hu-HU" dirty="0" smtClean="0"/>
              <a:t>i lehetőségek </a:t>
            </a:r>
            <a:r>
              <a:rPr lang="hu-HU" noProof="0" dirty="0" smtClean="0"/>
              <a:t> </a:t>
            </a:r>
            <a:r>
              <a:rPr lang="hu-HU" dirty="0" smtClean="0"/>
              <a:t>felkutatása</a:t>
            </a:r>
            <a:endParaRPr lang="hu-HU" noProof="0" dirty="0" smtClean="0"/>
          </a:p>
          <a:p>
            <a:r>
              <a:rPr lang="hu-HU" noProof="0" dirty="0" smtClean="0"/>
              <a:t>A magas szintű szintézis csak egy kis része a magas szintű tervezésnek</a:t>
            </a:r>
          </a:p>
          <a:p>
            <a:pPr lvl="2">
              <a:lnSpc>
                <a:spcPct val="80000"/>
              </a:lnSpc>
            </a:pPr>
            <a:endParaRPr lang="hu-HU" noProof="0" dirty="0" smtClean="0"/>
          </a:p>
          <a:p>
            <a:pPr lvl="2">
              <a:lnSpc>
                <a:spcPct val="80000"/>
              </a:lnSpc>
            </a:pPr>
            <a:endParaRPr lang="hu-HU" noProof="0" dirty="0" smtClean="0"/>
          </a:p>
          <a:p>
            <a:pPr lvl="1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812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noProof="0" dirty="0" err="1" smtClean="0"/>
              <a:t>Korl</a:t>
            </a:r>
            <a:r>
              <a:rPr lang="hu-HU" noProof="0" dirty="0" smtClean="0"/>
              <a:t>átok/Direktívák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 lnSpcReduction="10000"/>
          </a:bodyPr>
          <a:lstStyle/>
          <a:p>
            <a:pPr lvl="0"/>
            <a:r>
              <a:rPr lang="hu-HU" sz="3200" noProof="0" dirty="0" smtClean="0"/>
              <a:t>Korlátok – </a:t>
            </a:r>
          </a:p>
          <a:p>
            <a:pPr lvl="1"/>
            <a:r>
              <a:rPr lang="hu-HU" sz="2800" noProof="0" dirty="0" smtClean="0"/>
              <a:t>A legfontosabb korlátokat </a:t>
            </a:r>
            <a:r>
              <a:rPr lang="hu-HU" sz="2800" b="1" noProof="0" dirty="0" smtClean="0"/>
              <a:t>a cél FPGA áramkör kiválasztásánál</a:t>
            </a:r>
            <a:r>
              <a:rPr lang="hu-HU" sz="2800" noProof="0" dirty="0" smtClean="0"/>
              <a:t> határozzuk meg, a </a:t>
            </a:r>
            <a:r>
              <a:rPr lang="hu-HU" sz="2800" noProof="0" dirty="0" err="1" smtClean="0"/>
              <a:t>Vivado</a:t>
            </a:r>
            <a:r>
              <a:rPr lang="hu-HU" sz="2800" noProof="0" dirty="0" smtClean="0"/>
              <a:t> HLS a technikai adatok alapján végzi el a szintézist. </a:t>
            </a:r>
          </a:p>
          <a:p>
            <a:pPr lvl="1"/>
            <a:r>
              <a:rPr lang="hu-HU" sz="2800" noProof="0" dirty="0" smtClean="0"/>
              <a:t>Egy másik korlát, amelyet a tervező állít be, az </a:t>
            </a:r>
            <a:r>
              <a:rPr lang="hu-HU" sz="2800" b="1" noProof="0" dirty="0" smtClean="0"/>
              <a:t>az órajel periódusa  (</a:t>
            </a:r>
            <a:r>
              <a:rPr lang="hu-HU" sz="2800" b="1" noProof="0" dirty="0" err="1" smtClean="0"/>
              <a:t>ns</a:t>
            </a:r>
            <a:r>
              <a:rPr lang="hu-HU" sz="2800" b="1" noProof="0" dirty="0" smtClean="0"/>
              <a:t>), </a:t>
            </a:r>
            <a:r>
              <a:rPr lang="hu-HU" sz="2800" noProof="0" dirty="0" smtClean="0"/>
              <a:t>ez befolyásolja, hogy </a:t>
            </a:r>
            <a:r>
              <a:rPr lang="hu-HU" sz="2800" b="1" noProof="0" dirty="0" smtClean="0">
                <a:solidFill>
                  <a:srgbClr val="002060"/>
                </a:solidFill>
              </a:rPr>
              <a:t>egy ciklus alatt hány műveletet képes elvégezni a hardveregység</a:t>
            </a:r>
            <a:r>
              <a:rPr lang="hu-HU" sz="2800" noProof="0" dirty="0" smtClean="0"/>
              <a:t>.</a:t>
            </a:r>
          </a:p>
          <a:p>
            <a:pPr lvl="0"/>
            <a:r>
              <a:rPr lang="hu-HU" sz="3200" noProof="0" dirty="0" smtClean="0"/>
              <a:t>Direktívák – </a:t>
            </a:r>
          </a:p>
          <a:p>
            <a:pPr lvl="1"/>
            <a:r>
              <a:rPr lang="hu-HU" sz="2800" noProof="0" dirty="0" smtClean="0"/>
              <a:t>A direktívák: különböző </a:t>
            </a:r>
            <a:r>
              <a:rPr lang="hu-HU" sz="2800" b="1" dirty="0">
                <a:solidFill>
                  <a:srgbClr val="002060"/>
                </a:solidFill>
              </a:rPr>
              <a:t>irányelvek</a:t>
            </a:r>
            <a:r>
              <a:rPr lang="hu-HU" sz="2800" noProof="0" dirty="0" smtClean="0"/>
              <a:t>, amelyeket a </a:t>
            </a:r>
            <a:r>
              <a:rPr lang="hu-HU" sz="2800" noProof="0" dirty="0" err="1" smtClean="0"/>
              <a:t>Vivado</a:t>
            </a:r>
            <a:r>
              <a:rPr lang="hu-HU" sz="2800" noProof="0" dirty="0" smtClean="0"/>
              <a:t> HLS figyelembe vesz a szintetizálás során. </a:t>
            </a:r>
          </a:p>
          <a:p>
            <a:pPr lvl="1"/>
            <a:r>
              <a:rPr lang="hu-HU" sz="2800" noProof="0" dirty="0" smtClean="0"/>
              <a:t>Ezen </a:t>
            </a:r>
            <a:r>
              <a:rPr lang="hu-HU" sz="2800" b="1" noProof="0" dirty="0" smtClean="0">
                <a:solidFill>
                  <a:srgbClr val="002060"/>
                </a:solidFill>
              </a:rPr>
              <a:t>direktívák függvényében optimalizálja a tervezőeszköz a lefordított kódot</a:t>
            </a:r>
            <a:r>
              <a:rPr lang="hu-HU" sz="2800" noProof="0" dirty="0" smtClean="0"/>
              <a:t>.</a:t>
            </a:r>
          </a:p>
          <a:p>
            <a:pPr lvl="1"/>
            <a:r>
              <a:rPr lang="hu-HU" sz="2800" noProof="0" dirty="0" smtClean="0"/>
              <a:t> A </a:t>
            </a:r>
            <a:r>
              <a:rPr lang="hu-HU" sz="2800" b="1" noProof="0" dirty="0" smtClean="0">
                <a:solidFill>
                  <a:srgbClr val="002060"/>
                </a:solidFill>
              </a:rPr>
              <a:t>direktívák segítségével </a:t>
            </a:r>
            <a:r>
              <a:rPr lang="hu-HU" sz="2800" b="1" noProof="0" dirty="0" err="1" smtClean="0">
                <a:solidFill>
                  <a:srgbClr val="002060"/>
                </a:solidFill>
              </a:rPr>
              <a:t>pipeline-osíthatunk</a:t>
            </a:r>
            <a:r>
              <a:rPr lang="hu-HU" sz="2800" b="1" noProof="0" dirty="0" smtClean="0">
                <a:solidFill>
                  <a:srgbClr val="002060"/>
                </a:solidFill>
              </a:rPr>
              <a:t> műveleteket</a:t>
            </a:r>
          </a:p>
          <a:p>
            <a:pPr lvl="2"/>
            <a:r>
              <a:rPr lang="hu-HU" sz="2400" noProof="0" dirty="0" smtClean="0"/>
              <a:t>leoszthatunk műveletcsoportokat több hardver elemre</a:t>
            </a:r>
          </a:p>
          <a:p>
            <a:pPr lvl="2"/>
            <a:r>
              <a:rPr lang="hu-HU" sz="2400" noProof="0" dirty="0" smtClean="0"/>
              <a:t>interfészeket alakíthatunk ki a modulok számára, stb.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126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noProof="0" dirty="0" smtClean="0"/>
              <a:t>Direktíva típusok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265128"/>
            <a:ext cx="12192000" cy="5592871"/>
          </a:xfrm>
        </p:spPr>
        <p:txBody>
          <a:bodyPr>
            <a:normAutofit/>
          </a:bodyPr>
          <a:lstStyle/>
          <a:p>
            <a:pPr lvl="0"/>
            <a:r>
              <a:rPr lang="hu-HU" b="1" dirty="0">
                <a:solidFill>
                  <a:srgbClr val="002060"/>
                </a:solidFill>
              </a:rPr>
              <a:t>Interfész</a:t>
            </a:r>
            <a:r>
              <a:rPr lang="hu-HU" noProof="0" dirty="0"/>
              <a:t>: - interfész létrehozására </a:t>
            </a:r>
            <a:r>
              <a:rPr lang="hu-HU" noProof="0" dirty="0" smtClean="0"/>
              <a:t>használható</a:t>
            </a:r>
          </a:p>
          <a:p>
            <a:pPr lvl="1"/>
            <a:r>
              <a:rPr lang="hu-HU" b="1" noProof="0" dirty="0" smtClean="0"/>
              <a:t>globális </a:t>
            </a:r>
            <a:r>
              <a:rPr lang="hu-HU" b="1" noProof="0" dirty="0"/>
              <a:t>változók</a:t>
            </a:r>
            <a:r>
              <a:rPr lang="hu-HU" noProof="0" dirty="0"/>
              <a:t>hoz vagy </a:t>
            </a:r>
            <a:endParaRPr lang="hu-HU" noProof="0" dirty="0" smtClean="0"/>
          </a:p>
          <a:p>
            <a:pPr lvl="1"/>
            <a:r>
              <a:rPr lang="hu-HU" b="1" noProof="0" dirty="0" smtClean="0"/>
              <a:t>top_</a:t>
            </a:r>
            <a:r>
              <a:rPr lang="hu-HU" b="1" noProof="0" dirty="0" err="1" smtClean="0"/>
              <a:t>level</a:t>
            </a:r>
            <a:r>
              <a:rPr lang="hu-HU" b="1" noProof="0" dirty="0" smtClean="0"/>
              <a:t> </a:t>
            </a:r>
            <a:r>
              <a:rPr lang="hu-HU" b="1" noProof="0" dirty="0"/>
              <a:t>függvény paraméter</a:t>
            </a:r>
            <a:r>
              <a:rPr lang="hu-HU" noProof="0" dirty="0"/>
              <a:t>eihez </a:t>
            </a:r>
            <a:r>
              <a:rPr lang="hu-HU" noProof="0" dirty="0" smtClean="0"/>
              <a:t>illetve</a:t>
            </a:r>
          </a:p>
          <a:p>
            <a:pPr lvl="1"/>
            <a:r>
              <a:rPr lang="hu-HU" b="1" dirty="0"/>
              <a:t>f</a:t>
            </a:r>
            <a:r>
              <a:rPr lang="hu-HU" b="1" dirty="0" smtClean="0"/>
              <a:t>üggvény visszatérítési </a:t>
            </a:r>
            <a:r>
              <a:rPr lang="hu-HU" b="1" noProof="0" dirty="0"/>
              <a:t>érték</a:t>
            </a:r>
            <a:r>
              <a:rPr lang="hu-HU" noProof="0" dirty="0"/>
              <a:t>éhez rendelhető</a:t>
            </a:r>
          </a:p>
          <a:p>
            <a:pPr lvl="0"/>
            <a:r>
              <a:rPr lang="hu-HU" b="1" dirty="0">
                <a:solidFill>
                  <a:srgbClr val="002060"/>
                </a:solidFill>
              </a:rPr>
              <a:t>Függvény</a:t>
            </a:r>
            <a:r>
              <a:rPr lang="hu-HU" noProof="0" dirty="0"/>
              <a:t>: - függvény fejlécére alkalmazhatóak, művelet végrehajtási stratégiákat határozhatnak meg</a:t>
            </a:r>
          </a:p>
          <a:p>
            <a:pPr lvl="0"/>
            <a:r>
              <a:rPr lang="hu-HU" b="1" dirty="0">
                <a:solidFill>
                  <a:srgbClr val="002060"/>
                </a:solidFill>
              </a:rPr>
              <a:t>Ciklusok</a:t>
            </a:r>
            <a:r>
              <a:rPr lang="hu-HU" noProof="0" dirty="0"/>
              <a:t>: </a:t>
            </a:r>
            <a:endParaRPr lang="hu-HU" noProof="0" dirty="0" smtClean="0"/>
          </a:p>
          <a:p>
            <a:pPr lvl="1"/>
            <a:r>
              <a:rPr lang="hu-HU" noProof="0" dirty="0" smtClean="0"/>
              <a:t>a </a:t>
            </a:r>
            <a:r>
              <a:rPr lang="hu-HU" noProof="0" dirty="0"/>
              <a:t>ciklusokra címkékkel (</a:t>
            </a:r>
            <a:r>
              <a:rPr lang="hu-HU" noProof="0" dirty="0" err="1"/>
              <a:t>label</a:t>
            </a:r>
            <a:r>
              <a:rPr lang="hu-HU" noProof="0" dirty="0"/>
              <a:t>) lehet hivatkozni, </a:t>
            </a:r>
            <a:endParaRPr lang="hu-HU" noProof="0" dirty="0" smtClean="0"/>
          </a:p>
          <a:p>
            <a:pPr lvl="1"/>
            <a:r>
              <a:rPr lang="hu-HU" noProof="0" dirty="0" smtClean="0"/>
              <a:t>művelet </a:t>
            </a:r>
            <a:r>
              <a:rPr lang="hu-HU" noProof="0" dirty="0"/>
              <a:t>végrehajtási stratégiák határozhatóak meg </a:t>
            </a:r>
            <a:endParaRPr lang="hu-HU" noProof="0" dirty="0" smtClean="0"/>
          </a:p>
          <a:p>
            <a:pPr lvl="2"/>
            <a:r>
              <a:rPr lang="hu-HU" b="1" noProof="0" dirty="0" smtClean="0"/>
              <a:t>Pipeline</a:t>
            </a:r>
          </a:p>
          <a:p>
            <a:pPr lvl="2"/>
            <a:r>
              <a:rPr lang="hu-HU" b="1" noProof="0" dirty="0" err="1" smtClean="0"/>
              <a:t>Unroll</a:t>
            </a:r>
            <a:endParaRPr lang="hu-HU" b="1" noProof="0" dirty="0" smtClean="0"/>
          </a:p>
          <a:p>
            <a:pPr lvl="2"/>
            <a:r>
              <a:rPr lang="hu-HU" b="1" noProof="0" dirty="0" err="1" smtClean="0"/>
              <a:t>loop</a:t>
            </a:r>
            <a:r>
              <a:rPr lang="hu-HU" b="1" noProof="0" dirty="0" smtClean="0"/>
              <a:t>_</a:t>
            </a:r>
            <a:r>
              <a:rPr lang="hu-HU" b="1" noProof="0" dirty="0" err="1" smtClean="0"/>
              <a:t>merge</a:t>
            </a:r>
            <a:r>
              <a:rPr lang="hu-HU" b="1" noProof="0" dirty="0"/>
              <a:t>, </a:t>
            </a:r>
            <a:r>
              <a:rPr lang="hu-HU" b="1" noProof="0" dirty="0" err="1" smtClean="0"/>
              <a:t>stb</a:t>
            </a:r>
            <a:endParaRPr lang="hu-HU" b="1" noProof="0" dirty="0"/>
          </a:p>
          <a:p>
            <a:pPr lvl="0"/>
            <a:r>
              <a:rPr lang="hu-HU" b="1" dirty="0">
                <a:solidFill>
                  <a:srgbClr val="002060"/>
                </a:solidFill>
              </a:rPr>
              <a:t>Tömbök</a:t>
            </a:r>
            <a:r>
              <a:rPr lang="hu-HU" noProof="0" dirty="0"/>
              <a:t>: - memória hozzárendelést lehet meghatározni  </a:t>
            </a:r>
            <a:r>
              <a:rPr lang="hu-HU" noProof="0" dirty="0" smtClean="0"/>
              <a:t>  </a:t>
            </a:r>
            <a:endParaRPr lang="hu-HU" noProof="0" dirty="0"/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340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hu-H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IP mag létrehozása </a:t>
            </a:r>
            <a:r>
              <a:rPr lang="hu-HU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Vivado</a:t>
            </a:r>
            <a:r>
              <a:rPr lang="hu-H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HLS-t</a:t>
            </a:r>
            <a:r>
              <a:rPr lang="hu-H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alkalmazva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277654"/>
            <a:ext cx="12192000" cy="55803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hu-HU" noProof="0" dirty="0" smtClean="0"/>
              <a:t>a) </a:t>
            </a:r>
            <a:r>
              <a:rPr lang="hu-HU" sz="2900" b="1" dirty="0" smtClean="0"/>
              <a:t>Specifikáció </a:t>
            </a:r>
            <a:r>
              <a:rPr lang="hu-HU" sz="2900" b="1" dirty="0"/>
              <a:t>meghatározása</a:t>
            </a:r>
            <a:r>
              <a:rPr lang="hu-HU" sz="2900" dirty="0"/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hu-HU" sz="2900" dirty="0"/>
              <a:t>a rendszer kimeneteinek, illetve bemeneteinek meghatározása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hu-HU" sz="2900" dirty="0"/>
              <a:t>használni kívánt adattípusok, adatméretek meghatározása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hu-HU" sz="2900" dirty="0"/>
              <a:t>algoritmus kiválasztása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hu-HU" sz="2900" dirty="0"/>
              <a:t>céleszköz kiválasztása</a:t>
            </a:r>
          </a:p>
          <a:p>
            <a:r>
              <a:rPr lang="hu-HU" noProof="0" dirty="0" smtClean="0"/>
              <a:t>b) </a:t>
            </a:r>
            <a:r>
              <a:rPr lang="hu-HU" b="1" noProof="0" dirty="0" smtClean="0"/>
              <a:t>Algoritmus implementálása C nyelven</a:t>
            </a:r>
            <a:r>
              <a:rPr lang="hu-HU" noProof="0" dirty="0" smtClean="0"/>
              <a:t>, az ehhez tatozó függvények megírása. A rendszer több függvényből áll, amelyeket egy top_</a:t>
            </a:r>
            <a:r>
              <a:rPr lang="hu-HU" noProof="0" dirty="0" err="1" smtClean="0"/>
              <a:t>level</a:t>
            </a:r>
            <a:r>
              <a:rPr lang="hu-HU" noProof="0" dirty="0" smtClean="0"/>
              <a:t> függvény kapcsol össze. </a:t>
            </a:r>
          </a:p>
          <a:p>
            <a:r>
              <a:rPr lang="hu-HU" noProof="0" dirty="0" smtClean="0"/>
              <a:t>c) </a:t>
            </a:r>
            <a:r>
              <a:rPr lang="hu-HU" b="1" noProof="0" dirty="0" smtClean="0"/>
              <a:t>Teszt fájl (Test </a:t>
            </a:r>
            <a:r>
              <a:rPr lang="hu-HU" b="1" noProof="0" dirty="0" err="1" smtClean="0"/>
              <a:t>Bench</a:t>
            </a:r>
            <a:r>
              <a:rPr lang="hu-HU" b="1" noProof="0" dirty="0" smtClean="0"/>
              <a:t>) megírása </a:t>
            </a:r>
            <a:r>
              <a:rPr lang="hu-HU" noProof="0" dirty="0" smtClean="0"/>
              <a:t>– C fájl, amelynek segítségével </a:t>
            </a:r>
            <a:r>
              <a:rPr lang="hu-HU" noProof="0" dirty="0" err="1" smtClean="0"/>
              <a:t>debug-olni</a:t>
            </a:r>
            <a:r>
              <a:rPr lang="hu-HU" noProof="0" dirty="0" smtClean="0"/>
              <a:t>, tesztelni, szimulálni lehet a rendszert. </a:t>
            </a:r>
          </a:p>
          <a:p>
            <a:pPr lvl="0"/>
            <a:r>
              <a:rPr lang="hu-HU" noProof="0" dirty="0" smtClean="0"/>
              <a:t>d) I/O portok beállítása – a modul bemeneteit a top_</a:t>
            </a:r>
            <a:r>
              <a:rPr lang="hu-HU" noProof="0" dirty="0" err="1" smtClean="0"/>
              <a:t>level</a:t>
            </a:r>
            <a:r>
              <a:rPr lang="hu-HU" noProof="0" dirty="0" smtClean="0"/>
              <a:t> függvény paraméterei képezik, kimenetét pedig a függvény visszatérítési értéke, ezekhez a </a:t>
            </a:r>
            <a:r>
              <a:rPr lang="hu-HU" b="1" noProof="0" dirty="0" smtClean="0"/>
              <a:t>változókhoz hozzá kell </a:t>
            </a:r>
            <a:r>
              <a:rPr lang="hu-HU" b="1" noProof="0" dirty="0"/>
              <a:t>rendelni egy-egy I/O protokollt</a:t>
            </a:r>
            <a:r>
              <a:rPr lang="hu-HU" noProof="0" dirty="0"/>
              <a:t>, hogy kommunikálhasson a modul a rendszer többi elemével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34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/>
          <a:lstStyle/>
          <a:p>
            <a:pPr lvl="0"/>
            <a:r>
              <a:rPr lang="hu-HU" b="1" noProof="0" dirty="0"/>
              <a:t>Kommunikációs interfész hozzárendelése a portokhoz </a:t>
            </a:r>
            <a:r>
              <a:rPr lang="hu-HU" noProof="0" dirty="0"/>
              <a:t>– a modul sínrendszerre való kapcsolásához szükség van </a:t>
            </a:r>
            <a:r>
              <a:rPr lang="hu-HU" b="1" noProof="0" dirty="0"/>
              <a:t>interfész </a:t>
            </a:r>
            <a:r>
              <a:rPr lang="hu-HU" b="1" noProof="0" dirty="0" smtClean="0"/>
              <a:t>hozzárendelésére</a:t>
            </a:r>
            <a:r>
              <a:rPr lang="hu-HU" noProof="0" dirty="0" smtClean="0"/>
              <a:t>, (például AXI4 </a:t>
            </a:r>
            <a:r>
              <a:rPr lang="hu-HU" noProof="0" dirty="0"/>
              <a:t>interfész</a:t>
            </a:r>
            <a:r>
              <a:rPr lang="hu-HU" noProof="0" dirty="0" smtClean="0"/>
              <a:t>), </a:t>
            </a:r>
            <a:r>
              <a:rPr lang="hu-HU" noProof="0" dirty="0"/>
              <a:t>ez a </a:t>
            </a:r>
            <a:r>
              <a:rPr lang="hu-HU" noProof="0" dirty="0" err="1"/>
              <a:t>Vivado</a:t>
            </a:r>
            <a:r>
              <a:rPr lang="hu-HU" noProof="0" dirty="0"/>
              <a:t> </a:t>
            </a:r>
            <a:r>
              <a:rPr lang="hu-HU" noProof="0" dirty="0" err="1"/>
              <a:t>HLS-ben</a:t>
            </a:r>
            <a:r>
              <a:rPr lang="hu-HU" noProof="0" dirty="0"/>
              <a:t> direktívák segítségével oldható meg. </a:t>
            </a:r>
          </a:p>
          <a:p>
            <a:pPr lvl="0"/>
            <a:r>
              <a:rPr lang="hu-HU" b="1" noProof="0" dirty="0"/>
              <a:t>Szintézis végrehajtása</a:t>
            </a:r>
            <a:r>
              <a:rPr lang="hu-HU" noProof="0" dirty="0"/>
              <a:t>, </a:t>
            </a:r>
            <a:r>
              <a:rPr lang="hu-HU" b="1" noProof="0" dirty="0"/>
              <a:t>jelentések elemzése</a:t>
            </a:r>
            <a:r>
              <a:rPr lang="hu-HU" noProof="0" dirty="0"/>
              <a:t>, szükség esetén újabb </a:t>
            </a:r>
            <a:r>
              <a:rPr lang="hu-HU" noProof="0" dirty="0" smtClean="0"/>
              <a:t>optimalizálás elvégzése, újabb direktívák meghatározása</a:t>
            </a:r>
            <a:endParaRPr lang="hu-HU" noProof="0" dirty="0"/>
          </a:p>
          <a:p>
            <a:pPr lvl="0"/>
            <a:r>
              <a:rPr lang="hu-HU" noProof="0" dirty="0"/>
              <a:t>A szintetizált hardver egység </a:t>
            </a:r>
            <a:r>
              <a:rPr lang="hu-HU" b="1" noProof="0" dirty="0"/>
              <a:t>IP mag</a:t>
            </a:r>
            <a:r>
              <a:rPr lang="hu-HU" noProof="0" dirty="0"/>
              <a:t>ként való exportálása – </a:t>
            </a:r>
            <a:r>
              <a:rPr lang="hu-HU" noProof="0" dirty="0" smtClean="0"/>
              <a:t>  </a:t>
            </a:r>
            <a:r>
              <a:rPr lang="hu-HU" noProof="0" dirty="0" err="1" smtClean="0"/>
              <a:t>EDK-ban</a:t>
            </a:r>
            <a:r>
              <a:rPr lang="hu-HU" noProof="0" dirty="0" smtClean="0"/>
              <a:t> vagy </a:t>
            </a:r>
            <a:r>
              <a:rPr lang="hu-HU" noProof="0" dirty="0" err="1" smtClean="0"/>
              <a:t>Vivado-ban</a:t>
            </a:r>
            <a:r>
              <a:rPr lang="hu-HU" noProof="0" dirty="0" smtClean="0"/>
              <a:t> </a:t>
            </a:r>
            <a:r>
              <a:rPr lang="hu-HU" noProof="0" dirty="0"/>
              <a:t>felhasználható </a:t>
            </a:r>
            <a:r>
              <a:rPr lang="hu-HU" noProof="0" dirty="0" smtClean="0"/>
              <a:t>formátumban.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1654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https://en.wikipedia.org/wiki/High-level_synthesis</a:t>
            </a:r>
          </a:p>
          <a:p>
            <a:r>
              <a:rPr lang="hu-HU" noProof="0" dirty="0" smtClean="0"/>
              <a:t>http://www.xilinx.com/products/design-tools/vivado/integration/esl-design.html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017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HLS tervezőeszközök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noProof="0" dirty="0" err="1" smtClean="0"/>
              <a:t>Vivado</a:t>
            </a:r>
            <a:r>
              <a:rPr lang="hu-HU" noProof="0" dirty="0" smtClean="0"/>
              <a:t> HLS (XILINX)</a:t>
            </a:r>
          </a:p>
          <a:p>
            <a:pPr lvl="1"/>
            <a:r>
              <a:rPr lang="hu-HU" noProof="0" dirty="0" err="1" smtClean="0"/>
              <a:t>Synopsys</a:t>
            </a:r>
            <a:r>
              <a:rPr lang="hu-HU" noProof="0" dirty="0" smtClean="0"/>
              <a:t> (</a:t>
            </a:r>
            <a:r>
              <a:rPr lang="hu-HU" noProof="0" dirty="0" err="1" smtClean="0"/>
              <a:t>Synphony</a:t>
            </a:r>
            <a:r>
              <a:rPr lang="hu-HU" noProof="0" dirty="0" smtClean="0"/>
              <a:t> C </a:t>
            </a:r>
            <a:r>
              <a:rPr lang="hu-HU" noProof="0" dirty="0" err="1" smtClean="0"/>
              <a:t>Compiler</a:t>
            </a:r>
            <a:r>
              <a:rPr lang="hu-HU" noProof="0" dirty="0" smtClean="0"/>
              <a:t> </a:t>
            </a:r>
            <a:r>
              <a:rPr lang="hu-HU" noProof="0" dirty="0" err="1" smtClean="0"/>
              <a:t>High-Level</a:t>
            </a:r>
            <a:r>
              <a:rPr lang="hu-HU" noProof="0" dirty="0" smtClean="0"/>
              <a:t> </a:t>
            </a:r>
            <a:r>
              <a:rPr lang="hu-HU" noProof="0" dirty="0" err="1" smtClean="0"/>
              <a:t>Synthesis</a:t>
            </a:r>
            <a:r>
              <a:rPr lang="hu-HU" noProof="0" dirty="0" smtClean="0"/>
              <a:t> </a:t>
            </a:r>
            <a:r>
              <a:rPr lang="hu-HU" noProof="0" dirty="0" err="1" smtClean="0"/>
              <a:t>from</a:t>
            </a:r>
            <a:r>
              <a:rPr lang="hu-HU" noProof="0" dirty="0" smtClean="0"/>
              <a:t> </a:t>
            </a:r>
            <a:r>
              <a:rPr lang="hu-HU" noProof="0" dirty="0" err="1" smtClean="0"/>
              <a:t>C</a:t>
            </a:r>
            <a:r>
              <a:rPr lang="hu-HU" noProof="0" dirty="0" smtClean="0"/>
              <a:t>/</a:t>
            </a:r>
            <a:r>
              <a:rPr lang="hu-HU" noProof="0" dirty="0" err="1" smtClean="0"/>
              <a:t>C</a:t>
            </a:r>
            <a:r>
              <a:rPr lang="hu-HU" noProof="0" dirty="0" smtClean="0"/>
              <a:t>++ </a:t>
            </a:r>
            <a:r>
              <a:rPr lang="hu-HU" noProof="0" dirty="0" err="1" smtClean="0"/>
              <a:t>to</a:t>
            </a:r>
            <a:r>
              <a:rPr lang="hu-HU" noProof="0" dirty="0" smtClean="0"/>
              <a:t> RTL)</a:t>
            </a:r>
          </a:p>
          <a:p>
            <a:pPr lvl="1"/>
            <a:r>
              <a:rPr lang="hu-HU" noProof="0" dirty="0" err="1" smtClean="0"/>
              <a:t>Cadence</a:t>
            </a:r>
            <a:r>
              <a:rPr lang="hu-HU" noProof="0" dirty="0" smtClean="0"/>
              <a:t>® </a:t>
            </a:r>
            <a:r>
              <a:rPr lang="hu-HU" noProof="0" dirty="0" err="1" smtClean="0"/>
              <a:t>Stratus</a:t>
            </a:r>
            <a:r>
              <a:rPr lang="hu-HU" noProof="0" dirty="0" smtClean="0"/>
              <a:t>™ </a:t>
            </a:r>
            <a:r>
              <a:rPr lang="hu-HU" noProof="0" dirty="0" err="1" smtClean="0"/>
              <a:t>High-Level</a:t>
            </a:r>
            <a:r>
              <a:rPr lang="hu-HU" noProof="0" dirty="0" smtClean="0"/>
              <a:t> </a:t>
            </a:r>
            <a:r>
              <a:rPr lang="hu-HU" noProof="0" dirty="0" err="1" smtClean="0"/>
              <a:t>Synthesis</a:t>
            </a:r>
            <a:r>
              <a:rPr lang="hu-HU" noProof="0" dirty="0" smtClean="0"/>
              <a:t> (HLS) </a:t>
            </a:r>
          </a:p>
          <a:p>
            <a:pPr lvl="1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0766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dirty="0" smtClean="0"/>
              <a:t>HLS szintetizáló eszközök előnyei</a:t>
            </a:r>
            <a:endParaRPr lang="hu-HU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90268367"/>
              </p:ext>
            </p:extLst>
          </p:nvPr>
        </p:nvGraphicFramePr>
        <p:xfrm>
          <a:off x="324475" y="1028700"/>
          <a:ext cx="11537325" cy="566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2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dirty="0"/>
              <a:t>HLS szintetizáló eszközök előnyei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447800"/>
            <a:ext cx="12192000" cy="54102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hu-HU" sz="3200" b="1" dirty="0"/>
              <a:t>Algoritmus szintű absztrakció,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Adat típusok (egész, fix pontos, lebegőpontos aritmetika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/>
              <a:t>Interfészek (</a:t>
            </a:r>
            <a:r>
              <a:rPr lang="en-US" dirty="0"/>
              <a:t>FIFO, AXI4, AXI4-Lite, AXI4-Stream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sz="3200" b="1" dirty="0"/>
              <a:t>Könyvtár elemek széleskörű választéka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 </a:t>
            </a:r>
            <a:r>
              <a:rPr lang="hu-HU" dirty="0"/>
              <a:t>tetszőleges pontosságú </a:t>
            </a:r>
            <a:r>
              <a:rPr lang="hu-HU" dirty="0" smtClean="0"/>
              <a:t>adattípusok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Video feldolgozáshoz könyvtári elemek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DSP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Memóriamodulok</a:t>
            </a:r>
          </a:p>
          <a:p>
            <a:pPr marL="0" indent="0">
              <a:buNone/>
            </a:pPr>
            <a:r>
              <a:rPr lang="hu-HU" sz="3200" b="1" dirty="0"/>
              <a:t>Kényszerfeltételekkel definiált architektúra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Leghatékonyabb megoldás feltárása</a:t>
            </a:r>
          </a:p>
          <a:p>
            <a:pPr marL="0" indent="0">
              <a:buNone/>
            </a:pPr>
            <a:r>
              <a:rPr lang="hu-HU" sz="3200" b="1" dirty="0"/>
              <a:t>Gyorsított ellenőrzés C / </a:t>
            </a:r>
            <a:r>
              <a:rPr lang="hu-HU" sz="3200" b="1" dirty="0" err="1"/>
              <a:t>C</a:t>
            </a:r>
            <a:r>
              <a:rPr lang="hu-HU" sz="3200" b="1" dirty="0"/>
              <a:t> ++ programkód használatával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Tesztpad létrehozása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Szimuláció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Szintézis</a:t>
            </a:r>
          </a:p>
        </p:txBody>
      </p:sp>
    </p:spTree>
    <p:extLst>
      <p:ext uri="{BB962C8B-B14F-4D97-AF65-F5344CB8AC3E}">
        <p14:creationId xmlns:p14="http://schemas.microsoft.com/office/powerpoint/2010/main" val="297356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soportba foglalás 39"/>
          <p:cNvGrpSpPr/>
          <p:nvPr/>
        </p:nvGrpSpPr>
        <p:grpSpPr>
          <a:xfrm>
            <a:off x="0" y="160681"/>
            <a:ext cx="12220867" cy="6697319"/>
            <a:chOff x="0" y="160681"/>
            <a:chExt cx="12220867" cy="6697319"/>
          </a:xfrm>
        </p:grpSpPr>
        <p:sp>
          <p:nvSpPr>
            <p:cNvPr id="3" name="Balra-jobbra nyíl 2"/>
            <p:cNvSpPr/>
            <p:nvPr/>
          </p:nvSpPr>
          <p:spPr>
            <a:xfrm>
              <a:off x="8877592" y="1597369"/>
              <a:ext cx="1066800" cy="508000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Balra-jobbra nyíl 4"/>
            <p:cNvSpPr/>
            <p:nvPr/>
          </p:nvSpPr>
          <p:spPr>
            <a:xfrm>
              <a:off x="7912392" y="3592684"/>
              <a:ext cx="1257300" cy="508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/>
            <p:cNvSpPr/>
            <p:nvPr/>
          </p:nvSpPr>
          <p:spPr>
            <a:xfrm>
              <a:off x="3314992" y="1354481"/>
              <a:ext cx="5461000" cy="952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bg1"/>
                </a:solidFill>
              </a:endParaRPr>
            </a:p>
          </p:txBody>
        </p:sp>
        <p:sp>
          <p:nvSpPr>
            <p:cNvPr id="9" name="Téglalap 8"/>
            <p:cNvSpPr/>
            <p:nvPr/>
          </p:nvSpPr>
          <p:spPr>
            <a:xfrm>
              <a:off x="3365792" y="5841999"/>
              <a:ext cx="5436644" cy="1016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Folyamatábra: Mágneslemez 9"/>
            <p:cNvSpPr/>
            <p:nvPr/>
          </p:nvSpPr>
          <p:spPr>
            <a:xfrm>
              <a:off x="4546892" y="160681"/>
              <a:ext cx="3073400" cy="625303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System C, </a:t>
              </a:r>
              <a:r>
                <a:rPr lang="hu-HU" dirty="0" err="1" smtClean="0"/>
                <a:t>C</a:t>
              </a:r>
              <a:r>
                <a:rPr lang="hu-HU" dirty="0" smtClean="0"/>
                <a:t>, </a:t>
              </a:r>
              <a:r>
                <a:rPr lang="hu-HU" dirty="0" err="1" smtClean="0"/>
                <a:t>C</a:t>
              </a:r>
              <a:r>
                <a:rPr lang="hu-HU" dirty="0" smtClean="0"/>
                <a:t>++</a:t>
              </a:r>
              <a:endParaRPr lang="hu-HU" dirty="0"/>
            </a:p>
          </p:txBody>
        </p:sp>
        <p:sp>
          <p:nvSpPr>
            <p:cNvPr id="11" name="Folyamatábra: Mágneslemez 10"/>
            <p:cNvSpPr/>
            <p:nvPr/>
          </p:nvSpPr>
          <p:spPr>
            <a:xfrm>
              <a:off x="1866376" y="3053191"/>
              <a:ext cx="1626416" cy="790489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Kényszer-feltételek</a:t>
              </a:r>
              <a:endParaRPr lang="hu-HU" dirty="0"/>
            </a:p>
          </p:txBody>
        </p:sp>
        <p:sp>
          <p:nvSpPr>
            <p:cNvPr id="12" name="Folyamatábra: Mágneslemez 11"/>
            <p:cNvSpPr/>
            <p:nvPr/>
          </p:nvSpPr>
          <p:spPr>
            <a:xfrm>
              <a:off x="1744454" y="3861830"/>
              <a:ext cx="1748338" cy="1244044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</a:t>
              </a:r>
              <a:r>
                <a:rPr lang="hu-HU" dirty="0" smtClean="0"/>
                <a:t>echnológia alapú könyvtárak</a:t>
              </a:r>
              <a:endParaRPr lang="hu-HU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3314992" y="1354481"/>
              <a:ext cx="546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 smtClean="0">
                  <a:solidFill>
                    <a:schemeClr val="bg1"/>
                  </a:solidFill>
                </a:rPr>
                <a:t>Szintetizálható viselkedési leírás</a:t>
              </a:r>
              <a:endParaRPr lang="hu-HU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3314992" y="1889188"/>
              <a:ext cx="177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IP</a:t>
              </a:r>
              <a:r>
                <a:rPr lang="hu-HU" dirty="0" smtClean="0">
                  <a:solidFill>
                    <a:schemeClr val="bg1"/>
                  </a:solidFill>
                </a:rPr>
                <a:t> </a:t>
              </a:r>
              <a:r>
                <a:rPr lang="hu-HU" sz="2400" dirty="0" smtClean="0">
                  <a:solidFill>
                    <a:schemeClr val="bg1"/>
                  </a:solidFill>
                </a:rPr>
                <a:t>modul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7023392" y="1937649"/>
              <a:ext cx="177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VEZÉRLŐ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5194592" y="1947796"/>
              <a:ext cx="177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ADAT ÚT</a:t>
              </a:r>
              <a:endParaRPr lang="hu-HU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Jobbra nyíl 16"/>
            <p:cNvSpPr/>
            <p:nvPr/>
          </p:nvSpPr>
          <p:spPr>
            <a:xfrm>
              <a:off x="2476792" y="1604513"/>
              <a:ext cx="800100" cy="5347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9692" y="3240259"/>
              <a:ext cx="2579856" cy="1720849"/>
            </a:xfrm>
            <a:prstGeom prst="rect">
              <a:avLst/>
            </a:prstGeom>
          </p:spPr>
        </p:pic>
        <p:pic>
          <p:nvPicPr>
            <p:cNvPr id="19" name="Kép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0592" y="1165767"/>
              <a:ext cx="2200275" cy="1397537"/>
            </a:xfrm>
            <a:prstGeom prst="rect">
              <a:avLst/>
            </a:prstGeom>
          </p:spPr>
        </p:pic>
        <p:pic>
          <p:nvPicPr>
            <p:cNvPr id="20" name="Picture 3"/>
            <p:cNvPicPr>
              <a:picLocks noChangeAspect="1"/>
            </p:cNvPicPr>
            <p:nvPr/>
          </p:nvPicPr>
          <p:blipFill rotWithShape="1">
            <a:blip r:embed="rId4"/>
            <a:srcRect l="18050" t="23509" r="7966" b="26458"/>
            <a:stretch/>
          </p:blipFill>
          <p:spPr>
            <a:xfrm>
              <a:off x="0" y="801696"/>
              <a:ext cx="2476792" cy="1963644"/>
            </a:xfrm>
            <a:prstGeom prst="rect">
              <a:avLst/>
            </a:prstGeom>
          </p:spPr>
        </p:pic>
        <p:sp>
          <p:nvSpPr>
            <p:cNvPr id="27" name="Balra-jobbra nyíl feliratnak 26"/>
            <p:cNvSpPr/>
            <p:nvPr/>
          </p:nvSpPr>
          <p:spPr>
            <a:xfrm rot="16200000">
              <a:off x="5573525" y="4951583"/>
              <a:ext cx="1018830" cy="762000"/>
            </a:xfrm>
            <a:prstGeom prst="leftRightArrowCallout">
              <a:avLst>
                <a:gd name="adj1" fmla="val 25000"/>
                <a:gd name="adj2" fmla="val 25000"/>
                <a:gd name="adj3" fmla="val 25000"/>
                <a:gd name="adj4" fmla="val 127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Jobbra nyíl 20"/>
            <p:cNvSpPr/>
            <p:nvPr/>
          </p:nvSpPr>
          <p:spPr>
            <a:xfrm rot="5400000">
              <a:off x="5798691" y="802880"/>
              <a:ext cx="568498" cy="5347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Jobbra nyíl 25"/>
            <p:cNvSpPr/>
            <p:nvPr/>
          </p:nvSpPr>
          <p:spPr>
            <a:xfrm rot="5400000">
              <a:off x="5712133" y="2367977"/>
              <a:ext cx="664102" cy="5347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Lekerekített téglalap 5"/>
            <p:cNvSpPr/>
            <p:nvPr/>
          </p:nvSpPr>
          <p:spPr>
            <a:xfrm>
              <a:off x="4299242" y="2967380"/>
              <a:ext cx="3568700" cy="203200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00" dirty="0" smtClean="0"/>
                <a:t>Magas szintű szintetizáló eszköz</a:t>
              </a:r>
              <a:endParaRPr lang="hu-HU" sz="2800" dirty="0"/>
            </a:p>
          </p:txBody>
        </p:sp>
        <p:sp>
          <p:nvSpPr>
            <p:cNvPr id="28" name="Kanyar jobbra 27"/>
            <p:cNvSpPr/>
            <p:nvPr/>
          </p:nvSpPr>
          <p:spPr>
            <a:xfrm rot="5400000">
              <a:off x="7051658" y="4677044"/>
              <a:ext cx="533365" cy="17088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30" name="Kanyar jobbra 29"/>
            <p:cNvSpPr/>
            <p:nvPr/>
          </p:nvSpPr>
          <p:spPr>
            <a:xfrm rot="5400000" flipV="1">
              <a:off x="4480198" y="4620256"/>
              <a:ext cx="577236" cy="186624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3383534" y="5837164"/>
              <a:ext cx="1987550" cy="83099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Teljesítmény </a:t>
              </a:r>
            </a:p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kiértékelés</a:t>
              </a:r>
              <a:endParaRPr lang="hu-HU" sz="2400" dirty="0">
                <a:solidFill>
                  <a:schemeClr val="bg1"/>
                </a:solidFill>
              </a:endParaRPr>
            </a:p>
          </p:txBody>
        </p:sp>
        <p:sp>
          <p:nvSpPr>
            <p:cNvPr id="32" name="Szövegdoboz 31"/>
            <p:cNvSpPr txBox="1"/>
            <p:nvPr/>
          </p:nvSpPr>
          <p:spPr>
            <a:xfrm>
              <a:off x="7149084" y="5849817"/>
              <a:ext cx="1671094" cy="83099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Erőforrás kiértékelés</a:t>
              </a:r>
              <a:endParaRPr lang="hu-HU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Szövegdoboz 32"/>
            <p:cNvSpPr txBox="1"/>
            <p:nvPr/>
          </p:nvSpPr>
          <p:spPr>
            <a:xfrm>
              <a:off x="5371084" y="5852528"/>
              <a:ext cx="1778000" cy="83099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Optimalizált RTL modell</a:t>
              </a:r>
              <a:endParaRPr lang="hu-HU" sz="2400" dirty="0">
                <a:solidFill>
                  <a:schemeClr val="bg1"/>
                </a:solidFill>
              </a:endParaRPr>
            </a:p>
          </p:txBody>
        </p:sp>
        <p:sp>
          <p:nvSpPr>
            <p:cNvPr id="34" name="Jobbra nyíl 33"/>
            <p:cNvSpPr/>
            <p:nvPr/>
          </p:nvSpPr>
          <p:spPr>
            <a:xfrm>
              <a:off x="3499142" y="3242633"/>
              <a:ext cx="800100" cy="41160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Jobbra nyíl 35"/>
            <p:cNvSpPr/>
            <p:nvPr/>
          </p:nvSpPr>
          <p:spPr>
            <a:xfrm>
              <a:off x="3499142" y="4253697"/>
              <a:ext cx="800100" cy="41160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678834" y="1354481"/>
              <a:ext cx="2104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smtClean="0"/>
                <a:t>Interfészek</a:t>
              </a:r>
            </a:p>
            <a:p>
              <a:r>
                <a:rPr lang="hu-HU" sz="2400" dirty="0" err="1" smtClean="0"/>
                <a:t>Ip</a:t>
              </a:r>
              <a:r>
                <a:rPr lang="hu-HU" sz="2400" dirty="0" smtClean="0"/>
                <a:t> modulok</a:t>
              </a:r>
              <a:endParaRPr lang="hu-HU" sz="2400" dirty="0"/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9196745" y="2530584"/>
              <a:ext cx="3024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dirty="0" smtClean="0"/>
                <a:t>Integrált tervezőkörnyezet</a:t>
              </a:r>
              <a:endParaRPr lang="hu-HU" sz="2000" dirty="0"/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9029962" y="4786675"/>
              <a:ext cx="31620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dirty="0" smtClean="0"/>
                <a:t>Elért eredmény analízise</a:t>
              </a:r>
              <a:endParaRPr lang="hu-H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6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noProof="0" dirty="0" smtClean="0"/>
              <a:t>Magas szintű szintézis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2"/>
            <a:ext cx="12192001" cy="5532438"/>
          </a:xfrm>
        </p:spPr>
        <p:txBody>
          <a:bodyPr>
            <a:normAutofit fontScale="85000" lnSpcReduction="20000"/>
          </a:bodyPr>
          <a:lstStyle/>
          <a:p>
            <a:r>
              <a:rPr lang="hu-HU" noProof="0" dirty="0" smtClean="0"/>
              <a:t>A hardver tervezés történhet különböző absztrakciós szinten. Általában alkalmazott absztrakciós szintek:</a:t>
            </a:r>
          </a:p>
          <a:p>
            <a:pPr lvl="1"/>
            <a:r>
              <a:rPr lang="hu-HU" noProof="0" dirty="0" smtClean="0"/>
              <a:t>Kapu szintű absztrakció</a:t>
            </a:r>
          </a:p>
          <a:p>
            <a:pPr lvl="1"/>
            <a:r>
              <a:rPr lang="hu-HU" noProof="0" dirty="0" smtClean="0"/>
              <a:t>Regiszter szintű absztrakció</a:t>
            </a:r>
          </a:p>
          <a:p>
            <a:pPr lvl="1"/>
            <a:r>
              <a:rPr lang="hu-HU" b="1" noProof="0" dirty="0" smtClean="0"/>
              <a:t>Algoritmus szintű absztrakció</a:t>
            </a:r>
          </a:p>
          <a:p>
            <a:r>
              <a:rPr lang="hu-HU" noProof="0" dirty="0" smtClean="0"/>
              <a:t>Logikai szintézis- RTL szintű leírást alkalmaz</a:t>
            </a:r>
          </a:p>
          <a:p>
            <a:r>
              <a:rPr lang="hu-HU" b="1" noProof="0" dirty="0" smtClean="0"/>
              <a:t>Magas szintű szintézis </a:t>
            </a:r>
            <a:r>
              <a:rPr lang="hu-HU" noProof="0" dirty="0" smtClean="0"/>
              <a:t>–az algoritmus leírása valamilyen </a:t>
            </a:r>
            <a:r>
              <a:rPr lang="hu-HU" noProof="0" dirty="0" smtClean="0"/>
              <a:t>magas </a:t>
            </a:r>
            <a:r>
              <a:rPr lang="hu-HU" noProof="0" dirty="0" smtClean="0"/>
              <a:t>szintű programozási nyelven </a:t>
            </a:r>
            <a:r>
              <a:rPr lang="hu-HU" dirty="0"/>
              <a:t>(</a:t>
            </a:r>
            <a:r>
              <a:rPr lang="hu-HU" noProof="0" dirty="0" smtClean="0"/>
              <a:t>System </a:t>
            </a:r>
            <a:r>
              <a:rPr lang="hu-HU" noProof="0" dirty="0" smtClean="0"/>
              <a:t>C, </a:t>
            </a:r>
            <a:r>
              <a:rPr lang="hu-HU" noProof="0" dirty="0" err="1" smtClean="0"/>
              <a:t>Ansi</a:t>
            </a:r>
            <a:r>
              <a:rPr lang="hu-HU" noProof="0" dirty="0" smtClean="0"/>
              <a:t> C/</a:t>
            </a:r>
            <a:r>
              <a:rPr lang="hu-HU" noProof="0" dirty="0" err="1" smtClean="0"/>
              <a:t>C</a:t>
            </a:r>
            <a:r>
              <a:rPr lang="hu-HU" noProof="0" dirty="0" smtClean="0"/>
              <a:t>++, </a:t>
            </a:r>
            <a:r>
              <a:rPr lang="hu-HU" noProof="0" dirty="0" err="1" smtClean="0"/>
              <a:t>Matlab</a:t>
            </a:r>
            <a:r>
              <a:rPr lang="hu-HU" noProof="0" dirty="0" smtClean="0"/>
              <a:t>)</a:t>
            </a:r>
          </a:p>
          <a:p>
            <a:pPr marL="0" indent="0">
              <a:buNone/>
            </a:pPr>
            <a:r>
              <a:rPr lang="hu-HU" noProof="0" dirty="0" smtClean="0"/>
              <a:t>A tervező: </a:t>
            </a:r>
          </a:p>
          <a:p>
            <a:pPr lvl="1"/>
            <a:r>
              <a:rPr lang="hu-HU" noProof="0" dirty="0" smtClean="0"/>
              <a:t>leírja a </a:t>
            </a:r>
            <a:r>
              <a:rPr lang="hu-HU" b="1" noProof="0" dirty="0" smtClean="0"/>
              <a:t>modulok funkcionalitását</a:t>
            </a:r>
          </a:p>
          <a:p>
            <a:pPr lvl="1"/>
            <a:r>
              <a:rPr lang="hu-HU" noProof="0" dirty="0" smtClean="0"/>
              <a:t>megtervezi a </a:t>
            </a:r>
            <a:r>
              <a:rPr lang="hu-HU" b="1" noProof="0" dirty="0" smtClean="0"/>
              <a:t>modulok közötti kommunikációhoz a protokollt</a:t>
            </a:r>
          </a:p>
          <a:p>
            <a:pPr marL="0" indent="0">
              <a:buNone/>
            </a:pPr>
            <a:r>
              <a:rPr lang="hu-HU" noProof="0" dirty="0" smtClean="0"/>
              <a:t>A magas szintű szintetizáló eszköz </a:t>
            </a:r>
          </a:p>
          <a:p>
            <a:pPr lvl="1"/>
            <a:r>
              <a:rPr lang="hu-HU" noProof="0" dirty="0" smtClean="0"/>
              <a:t>kezeli a mikro-architektúrát  (RTL)</a:t>
            </a:r>
          </a:p>
          <a:p>
            <a:pPr lvl="1"/>
            <a:r>
              <a:rPr lang="hu-HU" noProof="0" dirty="0" smtClean="0"/>
              <a:t>átalakítja az </a:t>
            </a:r>
            <a:r>
              <a:rPr lang="hu-HU" b="1" noProof="0" dirty="0" smtClean="0"/>
              <a:t>időkorlát nélküli vagy részlegesen időzített funkcionális kódot</a:t>
            </a:r>
            <a:r>
              <a:rPr lang="hu-HU" noProof="0" dirty="0" smtClean="0"/>
              <a:t> teljesen </a:t>
            </a:r>
            <a:r>
              <a:rPr lang="hu-HU" b="1" noProof="0" dirty="0" smtClean="0"/>
              <a:t>időzített RTL megvalósításra</a:t>
            </a:r>
          </a:p>
          <a:p>
            <a:pPr lvl="1"/>
            <a:r>
              <a:rPr lang="hu-HU" noProof="0" dirty="0" smtClean="0"/>
              <a:t> automatikusan létrehozza az órajel szintű részletes hardvert</a:t>
            </a:r>
          </a:p>
          <a:p>
            <a:pPr marL="0" indent="0">
              <a:buNone/>
            </a:pPr>
            <a:r>
              <a:rPr lang="hu-HU" noProof="0" dirty="0" smtClean="0"/>
              <a:t>Az </a:t>
            </a:r>
            <a:r>
              <a:rPr lang="hu-HU" b="1" noProof="0" dirty="0" smtClean="0"/>
              <a:t>elért (RTL) megvalósításhoz </a:t>
            </a:r>
            <a:r>
              <a:rPr lang="hu-HU" noProof="0" dirty="0" smtClean="0"/>
              <a:t>használnak egy </a:t>
            </a:r>
            <a:r>
              <a:rPr lang="hu-HU" b="1" noProof="0" dirty="0" smtClean="0"/>
              <a:t>hagyományos logikai szintetizáló eszközt</a:t>
            </a:r>
            <a:r>
              <a:rPr lang="hu-HU" noProof="0" dirty="0" smtClean="0"/>
              <a:t>,  amely létrehozza a kapu-szintű megvalósítást.</a:t>
            </a:r>
          </a:p>
        </p:txBody>
      </p:sp>
    </p:spTree>
    <p:extLst>
      <p:ext uri="{BB962C8B-B14F-4D97-AF65-F5344CB8AC3E}">
        <p14:creationId xmlns:p14="http://schemas.microsoft.com/office/powerpoint/2010/main" val="35320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hu-HU" noProof="0" dirty="0" smtClean="0"/>
              <a:t>Magas szintű szintézis(HLS)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lang="hu-HU" sz="3200" noProof="0" dirty="0" smtClean="0">
                <a:solidFill>
                  <a:srgbClr val="002060"/>
                </a:solidFill>
              </a:rPr>
              <a:t>Automa</a:t>
            </a:r>
            <a:r>
              <a:rPr lang="hu-HU" sz="3200" dirty="0">
                <a:solidFill>
                  <a:srgbClr val="002060"/>
                </a:solidFill>
              </a:rPr>
              <a:t>tizált tervezési </a:t>
            </a:r>
            <a:r>
              <a:rPr lang="hu-HU" sz="3200" dirty="0" smtClean="0">
                <a:solidFill>
                  <a:srgbClr val="002060"/>
                </a:solidFill>
              </a:rPr>
              <a:t>folyamat</a:t>
            </a:r>
            <a:endParaRPr lang="hu-HU" sz="3200" dirty="0">
              <a:solidFill>
                <a:srgbClr val="002060"/>
              </a:solidFill>
            </a:endParaRPr>
          </a:p>
          <a:p>
            <a:pPr lvl="1"/>
            <a:r>
              <a:rPr lang="hu-HU" sz="2800" noProof="0" dirty="0" smtClean="0"/>
              <a:t> </a:t>
            </a:r>
            <a:r>
              <a:rPr lang="hu-HU" sz="2800" b="1" noProof="0" dirty="0" smtClean="0"/>
              <a:t>értelmezi egy kívánt viselkedés algoritmus szinten való leírását</a:t>
            </a:r>
            <a:r>
              <a:rPr lang="hu-HU" sz="2800" noProof="0" dirty="0" smtClean="0"/>
              <a:t> </a:t>
            </a:r>
          </a:p>
          <a:p>
            <a:pPr lvl="1"/>
            <a:r>
              <a:rPr lang="hu-HU" sz="2800" b="1" noProof="0" dirty="0" smtClean="0"/>
              <a:t>létrehoz egy digitális hardvert, </a:t>
            </a:r>
            <a:r>
              <a:rPr lang="hu-HU" sz="2800" noProof="0" dirty="0" smtClean="0"/>
              <a:t>amely megvalósítja a tervezett viselkedést</a:t>
            </a:r>
          </a:p>
          <a:p>
            <a:r>
              <a:rPr lang="hu-HU" sz="3200" dirty="0" err="1">
                <a:solidFill>
                  <a:srgbClr val="002060"/>
                </a:solidFill>
              </a:rPr>
              <a:t>HLS-re</a:t>
            </a:r>
            <a:r>
              <a:rPr lang="hu-HU" sz="3200" dirty="0">
                <a:solidFill>
                  <a:srgbClr val="002060"/>
                </a:solidFill>
              </a:rPr>
              <a:t> szakirodalomban alkalmazott kifejezések</a:t>
            </a:r>
          </a:p>
          <a:p>
            <a:pPr lvl="1"/>
            <a:r>
              <a:rPr lang="hu-HU" sz="2800" noProof="0" dirty="0" smtClean="0"/>
              <a:t>C </a:t>
            </a:r>
            <a:r>
              <a:rPr lang="hu-HU" sz="2800" noProof="0" dirty="0" err="1" smtClean="0"/>
              <a:t>synthesis</a:t>
            </a:r>
            <a:r>
              <a:rPr lang="hu-HU" sz="2800" noProof="0" dirty="0" smtClean="0"/>
              <a:t>, </a:t>
            </a:r>
          </a:p>
          <a:p>
            <a:pPr lvl="1"/>
            <a:r>
              <a:rPr lang="hu-HU" sz="2800" noProof="0" dirty="0" err="1" smtClean="0"/>
              <a:t>electronic</a:t>
            </a:r>
            <a:r>
              <a:rPr lang="hu-HU" sz="2800" noProof="0" dirty="0" smtClean="0"/>
              <a:t> </a:t>
            </a:r>
            <a:r>
              <a:rPr lang="hu-HU" sz="2800" noProof="0" dirty="0" err="1" smtClean="0"/>
              <a:t>system-level</a:t>
            </a:r>
            <a:r>
              <a:rPr lang="hu-HU" sz="2800" noProof="0" dirty="0" smtClean="0"/>
              <a:t> (ESL) </a:t>
            </a:r>
            <a:r>
              <a:rPr lang="hu-HU" sz="2800" noProof="0" dirty="0" err="1" smtClean="0"/>
              <a:t>synthesis</a:t>
            </a:r>
            <a:r>
              <a:rPr lang="hu-HU" sz="2800" noProof="0" dirty="0" smtClean="0"/>
              <a:t>, </a:t>
            </a:r>
          </a:p>
          <a:p>
            <a:pPr lvl="1"/>
            <a:r>
              <a:rPr lang="hu-HU" sz="2800" noProof="0" dirty="0" err="1" smtClean="0"/>
              <a:t>algorithmic</a:t>
            </a:r>
            <a:r>
              <a:rPr lang="hu-HU" sz="2800" noProof="0" dirty="0" smtClean="0"/>
              <a:t> </a:t>
            </a:r>
            <a:r>
              <a:rPr lang="hu-HU" sz="2800" noProof="0" dirty="0" err="1" smtClean="0"/>
              <a:t>synthesis</a:t>
            </a:r>
            <a:endParaRPr lang="hu-HU" sz="2800" noProof="0" dirty="0" smtClean="0"/>
          </a:p>
          <a:p>
            <a:pPr lvl="1"/>
            <a:r>
              <a:rPr lang="hu-HU" sz="2800" noProof="0" dirty="0" err="1" smtClean="0"/>
              <a:t>behavioral</a:t>
            </a:r>
            <a:r>
              <a:rPr lang="hu-HU" sz="2800" noProof="0" dirty="0" smtClean="0"/>
              <a:t> </a:t>
            </a:r>
            <a:r>
              <a:rPr lang="hu-HU" sz="2800" noProof="0" dirty="0" err="1" smtClean="0"/>
              <a:t>synthesis</a:t>
            </a:r>
            <a:endParaRPr lang="hu-HU" sz="2800" noProof="0" dirty="0" smtClean="0"/>
          </a:p>
          <a:p>
            <a:r>
              <a:rPr lang="hu-HU" sz="3200" dirty="0" smtClean="0">
                <a:solidFill>
                  <a:srgbClr val="002060"/>
                </a:solidFill>
              </a:rPr>
              <a:t>Leggyakrabban alkalmazott programozási nyelvek</a:t>
            </a:r>
            <a:endParaRPr lang="hu-HU" sz="3200" dirty="0">
              <a:solidFill>
                <a:srgbClr val="002060"/>
              </a:solidFill>
            </a:endParaRPr>
          </a:p>
          <a:p>
            <a:pPr lvl="1"/>
            <a:r>
              <a:rPr lang="hu-HU" sz="2800" dirty="0"/>
              <a:t>C/</a:t>
            </a:r>
            <a:r>
              <a:rPr lang="hu-HU" sz="2800" dirty="0" err="1"/>
              <a:t>C</a:t>
            </a:r>
            <a:r>
              <a:rPr lang="hu-HU" sz="2800" dirty="0"/>
              <a:t>++/</a:t>
            </a:r>
            <a:r>
              <a:rPr lang="hu-HU" sz="2800" dirty="0" err="1"/>
              <a:t>SystemC</a:t>
            </a:r>
            <a:r>
              <a:rPr lang="hu-HU" sz="2800" dirty="0"/>
              <a:t>/</a:t>
            </a:r>
            <a:r>
              <a:rPr lang="hu-HU" sz="2800" dirty="0" err="1"/>
              <a:t>Matlab</a:t>
            </a:r>
            <a:r>
              <a:rPr lang="hu-HU" sz="2800" dirty="0"/>
              <a:t> kódból képesek hardvert szintetizálni.</a:t>
            </a:r>
          </a:p>
        </p:txBody>
      </p:sp>
    </p:spTree>
    <p:extLst>
      <p:ext uri="{BB962C8B-B14F-4D97-AF65-F5344CB8AC3E}">
        <p14:creationId xmlns:p14="http://schemas.microsoft.com/office/powerpoint/2010/main" val="9618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hu-HU" noProof="0" dirty="0" smtClean="0"/>
              <a:t>Magas szintű szintézis céljai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noProof="0" dirty="0" smtClean="0"/>
              <a:t>Biztosítani a hardver tervezők számára </a:t>
            </a:r>
            <a:r>
              <a:rPr lang="hu-HU" dirty="0"/>
              <a:t> a hardver </a:t>
            </a:r>
            <a:r>
              <a:rPr lang="hu-HU" dirty="0" smtClean="0"/>
              <a:t>hatékony </a:t>
            </a:r>
            <a:r>
              <a:rPr lang="hu-HU" dirty="0"/>
              <a:t>elkészítését </a:t>
            </a:r>
            <a:r>
              <a:rPr lang="hu-HU" noProof="0" dirty="0" smtClean="0"/>
              <a:t>és ellenőrzését, tesztelését</a:t>
            </a:r>
          </a:p>
          <a:p>
            <a:pPr lvl="1"/>
            <a:r>
              <a:rPr lang="hu-HU" noProof="0" dirty="0" smtClean="0"/>
              <a:t>Alaposabb ellenőrzés a tervezendő architektúra optimalizálásához</a:t>
            </a:r>
          </a:p>
          <a:p>
            <a:pPr lvl="1"/>
            <a:r>
              <a:rPr lang="hu-HU" noProof="0" dirty="0" smtClean="0"/>
              <a:t>Tegyük lehetővé a tervezők számára a feladatnak egy magas absztrakciós szinten való leírását</a:t>
            </a:r>
          </a:p>
          <a:p>
            <a:pPr lvl="1"/>
            <a:r>
              <a:rPr lang="hu-HU" b="1" dirty="0" smtClean="0"/>
              <a:t>A tervező </a:t>
            </a:r>
            <a:r>
              <a:rPr lang="hu-HU" b="1" dirty="0"/>
              <a:t>eszköz majd létrehozza az RTL szintű implementációt</a:t>
            </a:r>
          </a:p>
          <a:p>
            <a:pPr marL="457200" lvl="1" indent="0">
              <a:buNone/>
            </a:pPr>
            <a:endParaRPr lang="hu-HU" noProof="0" dirty="0" smtClean="0"/>
          </a:p>
          <a:p>
            <a:pPr marL="0" indent="0">
              <a:buNone/>
            </a:pPr>
            <a:r>
              <a:rPr lang="hu-HU" noProof="0" dirty="0" smtClean="0"/>
              <a:t>a) </a:t>
            </a:r>
            <a:r>
              <a:rPr lang="hu-HU" noProof="0" dirty="0" err="1" smtClean="0">
                <a:solidFill>
                  <a:srgbClr val="002060"/>
                </a:solidFill>
              </a:rPr>
              <a:t>A</a:t>
            </a:r>
            <a:r>
              <a:rPr lang="hu-HU" noProof="0" dirty="0" smtClean="0">
                <a:solidFill>
                  <a:srgbClr val="002060"/>
                </a:solidFill>
              </a:rPr>
              <a:t> magas szintű kód analízise</a:t>
            </a:r>
            <a:r>
              <a:rPr lang="hu-HU" noProof="0" dirty="0" smtClean="0"/>
              <a:t>, architektúra szinten  kényszereknek való alávetése és megfelelő ütemezése után létrejön egy terv RTL (</a:t>
            </a:r>
            <a:r>
              <a:rPr lang="hu-HU" noProof="0" dirty="0" err="1" smtClean="0"/>
              <a:t>Register</a:t>
            </a:r>
            <a:r>
              <a:rPr lang="hu-HU" noProof="0" dirty="0" smtClean="0"/>
              <a:t> </a:t>
            </a:r>
            <a:r>
              <a:rPr lang="hu-HU" noProof="0" dirty="0" err="1" smtClean="0"/>
              <a:t>Transfer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r>
              <a:rPr lang="hu-HU" noProof="0" dirty="0" smtClean="0"/>
              <a:t>) absztrakciós szinten,  valamilyen hardver leíró nyelven (például VHDL, </a:t>
            </a:r>
            <a:r>
              <a:rPr lang="hu-HU" noProof="0" dirty="0" err="1" smtClean="0"/>
              <a:t>Verilog</a:t>
            </a:r>
            <a:r>
              <a:rPr lang="hu-HU" noProof="0" dirty="0" smtClean="0"/>
              <a:t>). </a:t>
            </a:r>
            <a:r>
              <a:rPr lang="hu-HU" noProof="0" dirty="0"/>
              <a:t> </a:t>
            </a:r>
            <a:endParaRPr lang="hu-HU" noProof="0" dirty="0" smtClean="0"/>
          </a:p>
          <a:p>
            <a:pPr marL="0" indent="0">
              <a:buNone/>
            </a:pPr>
            <a:r>
              <a:rPr lang="hu-HU" noProof="0" dirty="0" smtClean="0"/>
              <a:t>b) Tervező eszköz által hardver leíró nyelven létrehozott tervet egy logikai szintetizáló eszközzel szintetizálva elkészül a hardver</a:t>
            </a:r>
          </a:p>
          <a:p>
            <a:pPr marL="0" indent="0">
              <a:buNone/>
            </a:pPr>
            <a:r>
              <a:rPr lang="hu-HU" noProof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1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1699</Words>
  <Application>Microsoft Office PowerPoint</Application>
  <PresentationFormat>Widescreen</PresentationFormat>
  <Paragraphs>247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Office-téma</vt:lpstr>
      <vt:lpstr>High Level Synthesis Magas  szintű szintézis</vt:lpstr>
      <vt:lpstr>Beágyazott rendszerek tervezése</vt:lpstr>
      <vt:lpstr>HLS tervezőeszközök</vt:lpstr>
      <vt:lpstr>HLS szintetizáló eszközök előnyei</vt:lpstr>
      <vt:lpstr>HLS szintetizáló eszközök előnyei</vt:lpstr>
      <vt:lpstr>PowerPoint Presentation</vt:lpstr>
      <vt:lpstr>Magas szintű szintézis</vt:lpstr>
      <vt:lpstr>Magas szintű szintézis(HLS)</vt:lpstr>
      <vt:lpstr>Magas szintű szintézis céljai</vt:lpstr>
      <vt:lpstr>HLS Meghatározás</vt:lpstr>
      <vt:lpstr>A magas szintű szintézis részfeladatai:</vt:lpstr>
      <vt:lpstr>Architektúra szintű kényszerek</vt:lpstr>
      <vt:lpstr>Interfész szintézis</vt:lpstr>
      <vt:lpstr>HLS Problémák</vt:lpstr>
      <vt:lpstr>HLS technikai problémák/kérdések</vt:lpstr>
      <vt:lpstr>Kezdeti specifikáció formátum</vt:lpstr>
      <vt:lpstr>Fix pontos aritmetika</vt:lpstr>
      <vt:lpstr>Ütemezés/Erőforrás kiosztás</vt:lpstr>
      <vt:lpstr>Szempontok egy modul specifikációjára:</vt:lpstr>
      <vt:lpstr>Korlátok/Direktívák</vt:lpstr>
      <vt:lpstr>Direktíva típusok</vt:lpstr>
      <vt:lpstr>IP mag létrehozása Vivado HLS-t alkalmazva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stbrassai</dc:creator>
  <cp:lastModifiedBy>tihamer</cp:lastModifiedBy>
  <cp:revision>105</cp:revision>
  <dcterms:created xsi:type="dcterms:W3CDTF">2015-10-22T05:52:21Z</dcterms:created>
  <dcterms:modified xsi:type="dcterms:W3CDTF">2017-12-01T16:03:09Z</dcterms:modified>
</cp:coreProperties>
</file>