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6" r:id="rId2"/>
    <p:sldId id="305" r:id="rId3"/>
    <p:sldId id="257" r:id="rId4"/>
    <p:sldId id="258" r:id="rId5"/>
    <p:sldId id="259" r:id="rId6"/>
    <p:sldId id="260" r:id="rId7"/>
    <p:sldId id="296" r:id="rId8"/>
    <p:sldId id="261" r:id="rId9"/>
    <p:sldId id="304" r:id="rId10"/>
    <p:sldId id="262" r:id="rId11"/>
    <p:sldId id="302" r:id="rId12"/>
    <p:sldId id="263" r:id="rId13"/>
    <p:sldId id="287" r:id="rId14"/>
    <p:sldId id="264" r:id="rId15"/>
    <p:sldId id="265" r:id="rId16"/>
    <p:sldId id="288" r:id="rId17"/>
    <p:sldId id="266" r:id="rId18"/>
    <p:sldId id="267" r:id="rId19"/>
    <p:sldId id="289" r:id="rId20"/>
    <p:sldId id="290" r:id="rId21"/>
    <p:sldId id="270" r:id="rId22"/>
    <p:sldId id="271" r:id="rId23"/>
    <p:sldId id="272" r:id="rId24"/>
    <p:sldId id="273" r:id="rId25"/>
    <p:sldId id="274" r:id="rId26"/>
    <p:sldId id="275" r:id="rId27"/>
    <p:sldId id="277" r:id="rId28"/>
    <p:sldId id="276" r:id="rId29"/>
    <p:sldId id="268" r:id="rId3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86410" autoAdjust="0"/>
  </p:normalViewPr>
  <p:slideViewPr>
    <p:cSldViewPr snapToGrid="0">
      <p:cViewPr varScale="1">
        <p:scale>
          <a:sx n="68" d="100"/>
          <a:sy n="68" d="100"/>
        </p:scale>
        <p:origin x="486" y="66"/>
      </p:cViewPr>
      <p:guideLst/>
    </p:cSldViewPr>
  </p:slideViewPr>
  <p:outlineViewPr>
    <p:cViewPr>
      <p:scale>
        <a:sx n="33" d="100"/>
        <a:sy n="33" d="100"/>
      </p:scale>
      <p:origin x="0" y="-394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E7D98-7B70-48FA-A3E5-3340AA697ED6}" type="datetimeFigureOut">
              <a:rPr lang="hu-HU" smtClean="0"/>
              <a:t>2017. 12. 01.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77024-38B6-4D8D-AA82-2339981BAB9A}" type="slidenum">
              <a:rPr lang="hu-HU" smtClean="0"/>
              <a:t>‹#›</a:t>
            </a:fld>
            <a:endParaRPr lang="hu-HU"/>
          </a:p>
        </p:txBody>
      </p:sp>
    </p:spTree>
    <p:extLst>
      <p:ext uri="{BB962C8B-B14F-4D97-AF65-F5344CB8AC3E}">
        <p14:creationId xmlns:p14="http://schemas.microsoft.com/office/powerpoint/2010/main" val="6619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FPGA alapú tervezésre több megoldás</a:t>
            </a:r>
          </a:p>
          <a:p>
            <a:pPr marL="171450" indent="-171450">
              <a:buFont typeface="Arial" panose="020B0604020202020204" pitchFamily="34" charset="0"/>
              <a:buChar char="•"/>
            </a:pPr>
            <a:r>
              <a:rPr lang="hu-HU" dirty="0" smtClean="0"/>
              <a:t>Hardver leíró</a:t>
            </a:r>
            <a:r>
              <a:rPr lang="hu-HU" baseline="0" dirty="0" smtClean="0"/>
              <a:t> nyelvek alkalmazása</a:t>
            </a:r>
          </a:p>
          <a:p>
            <a:pPr marL="171450" indent="-171450">
              <a:buFont typeface="Arial" panose="020B0604020202020204" pitchFamily="34" charset="0"/>
              <a:buChar char="•"/>
            </a:pPr>
            <a:r>
              <a:rPr lang="hu-HU" baseline="0" dirty="0" smtClean="0"/>
              <a:t>Magas szintű szintetizáló eszközök alkalmazása</a:t>
            </a:r>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3</a:t>
            </a:fld>
            <a:endParaRPr lang="hu-HU"/>
          </a:p>
        </p:txBody>
      </p:sp>
    </p:spTree>
    <p:extLst>
      <p:ext uri="{BB962C8B-B14F-4D97-AF65-F5344CB8AC3E}">
        <p14:creationId xmlns:p14="http://schemas.microsoft.com/office/powerpoint/2010/main" val="3598291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Meg kell</a:t>
            </a:r>
            <a:r>
              <a:rPr lang="hu-HU" baseline="0" dirty="0" smtClean="0"/>
              <a:t> határozni a top </a:t>
            </a:r>
            <a:r>
              <a:rPr lang="hu-HU" baseline="0" dirty="0" err="1" smtClean="0"/>
              <a:t>level</a:t>
            </a:r>
            <a:r>
              <a:rPr lang="hu-HU" baseline="0" dirty="0" smtClean="0"/>
              <a:t> </a:t>
            </a:r>
            <a:r>
              <a:rPr lang="hu-HU" baseline="0" dirty="0" err="1" smtClean="0"/>
              <a:t>entity</a:t>
            </a:r>
            <a:r>
              <a:rPr lang="en-US" baseline="0" dirty="0" smtClean="0"/>
              <a:t>_t </a:t>
            </a:r>
            <a:r>
              <a:rPr lang="hu-HU" baseline="0" dirty="0" smtClean="0"/>
              <a:t>és meg kell adni az alkalmazott Hardver Leíró Nyelvet</a:t>
            </a:r>
          </a:p>
          <a:p>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23</a:t>
            </a:fld>
            <a:endParaRPr lang="hu-HU"/>
          </a:p>
        </p:txBody>
      </p:sp>
    </p:spTree>
    <p:extLst>
      <p:ext uri="{BB962C8B-B14F-4D97-AF65-F5344CB8AC3E}">
        <p14:creationId xmlns:p14="http://schemas.microsoft.com/office/powerpoint/2010/main" val="185879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dirty="0" smtClean="0"/>
              <a:t>Miután egy </a:t>
            </a:r>
            <a:r>
              <a:rPr lang="hu-HU" sz="1200" dirty="0" err="1" smtClean="0"/>
              <a:t>portot</a:t>
            </a:r>
            <a:r>
              <a:rPr lang="hu-HU" sz="1200" dirty="0" smtClean="0"/>
              <a:t> hozzáadtunk a modulhoz, szükséges beállítani a port tulajdonságait</a:t>
            </a:r>
          </a:p>
          <a:p>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25</a:t>
            </a:fld>
            <a:endParaRPr lang="hu-HU"/>
          </a:p>
        </p:txBody>
      </p:sp>
    </p:spTree>
    <p:extLst>
      <p:ext uri="{BB962C8B-B14F-4D97-AF65-F5344CB8AC3E}">
        <p14:creationId xmlns:p14="http://schemas.microsoft.com/office/powerpoint/2010/main" val="505102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smtClean="0"/>
              <a:t>setRate</a:t>
            </a:r>
            <a:r>
              <a:rPr lang="hu-HU" baseline="0" dirty="0" smtClean="0"/>
              <a:t> utasítással határozható meg egy jel mintavételezési rátája</a:t>
            </a:r>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több esetben előfordul, hogy a kimeneti port típusát és mintavételezési frekvenciáját bemeneti port függvényében kell meghatározni</a:t>
            </a:r>
          </a:p>
          <a:p>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26</a:t>
            </a:fld>
            <a:endParaRPr lang="hu-HU"/>
          </a:p>
        </p:txBody>
      </p:sp>
    </p:spTree>
    <p:extLst>
      <p:ext uri="{BB962C8B-B14F-4D97-AF65-F5344CB8AC3E}">
        <p14:creationId xmlns:p14="http://schemas.microsoft.com/office/powerpoint/2010/main" val="76886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XILINX </a:t>
            </a:r>
          </a:p>
          <a:p>
            <a:r>
              <a:rPr lang="hu-HU" dirty="0" smtClean="0"/>
              <a:t>System </a:t>
            </a:r>
            <a:r>
              <a:rPr lang="hu-HU" dirty="0" err="1" smtClean="0"/>
              <a:t>Generator</a:t>
            </a:r>
            <a:r>
              <a:rPr lang="hu-HU" dirty="0" smtClean="0"/>
              <a:t> pár jellegzetessége</a:t>
            </a:r>
          </a:p>
          <a:p>
            <a:r>
              <a:rPr lang="hu-HU" dirty="0" smtClean="0"/>
              <a:t>Mire is jó a System </a:t>
            </a:r>
            <a:r>
              <a:rPr lang="hu-HU" dirty="0" err="1" smtClean="0"/>
              <a:t>Generator</a:t>
            </a:r>
            <a:r>
              <a:rPr lang="en-US" dirty="0" smtClean="0"/>
              <a:t>?</a:t>
            </a:r>
          </a:p>
          <a:p>
            <a:r>
              <a:rPr lang="en-US" dirty="0" smtClean="0"/>
              <a:t>	DSP</a:t>
            </a:r>
            <a:r>
              <a:rPr lang="en-US" baseline="0" dirty="0" smtClean="0"/>
              <a:t> </a:t>
            </a:r>
            <a:r>
              <a:rPr lang="en-US" baseline="0" dirty="0" err="1" smtClean="0"/>
              <a:t>rendszerek</a:t>
            </a:r>
            <a:r>
              <a:rPr lang="en-US" baseline="0" dirty="0" smtClean="0"/>
              <a:t> </a:t>
            </a:r>
            <a:r>
              <a:rPr lang="en-US" baseline="0" dirty="0" err="1" smtClean="0"/>
              <a:t>tervez</a:t>
            </a:r>
            <a:r>
              <a:rPr lang="hu-HU" baseline="0" dirty="0" err="1" smtClean="0"/>
              <a:t>ésére</a:t>
            </a:r>
            <a:r>
              <a:rPr lang="hu-HU" baseline="0" dirty="0" smtClean="0"/>
              <a:t> és tesztelésére</a:t>
            </a:r>
          </a:p>
          <a:p>
            <a:r>
              <a:rPr lang="hu-HU" baseline="0" dirty="0" smtClean="0"/>
              <a:t>	</a:t>
            </a:r>
            <a:r>
              <a:rPr lang="hu-HU" baseline="0" dirty="0" err="1" smtClean="0"/>
              <a:t>Simulink</a:t>
            </a:r>
            <a:r>
              <a:rPr lang="hu-HU" baseline="0" dirty="0" smtClean="0"/>
              <a:t> alatt XILINX könyvtárak alkalmazása (speciális MATLAB függvények)</a:t>
            </a:r>
          </a:p>
          <a:p>
            <a:r>
              <a:rPr lang="hu-HU" baseline="0" dirty="0" smtClean="0"/>
              <a:t>	</a:t>
            </a:r>
            <a:endParaRPr lang="hu-HU" dirty="0" smtClean="0"/>
          </a:p>
          <a:p>
            <a:endParaRPr lang="hu-HU" dirty="0" smtClean="0"/>
          </a:p>
          <a:p>
            <a:r>
              <a:rPr lang="hu-HU" dirty="0" smtClean="0"/>
              <a:t>Az eszköz</a:t>
            </a:r>
            <a:r>
              <a:rPr lang="hu-HU" baseline="0" dirty="0" smtClean="0"/>
              <a:t> automatikusan generál szintetizálható HDL kódot</a:t>
            </a:r>
          </a:p>
          <a:p>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4</a:t>
            </a:fld>
            <a:endParaRPr lang="hu-HU"/>
          </a:p>
        </p:txBody>
      </p:sp>
    </p:spTree>
    <p:extLst>
      <p:ext uri="{BB962C8B-B14F-4D97-AF65-F5344CB8AC3E}">
        <p14:creationId xmlns:p14="http://schemas.microsoft.com/office/powerpoint/2010/main" val="182980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Fontosabb</a:t>
            </a:r>
            <a:r>
              <a:rPr lang="hu-HU" baseline="0" dirty="0" smtClean="0"/>
              <a:t> alkalmazási területek</a:t>
            </a:r>
          </a:p>
          <a:p>
            <a:r>
              <a:rPr lang="en-US" baseline="0" dirty="0" smtClean="0"/>
              <a:t>-</a:t>
            </a:r>
            <a:r>
              <a:rPr lang="en-US" baseline="0" dirty="0" err="1" smtClean="0"/>
              <a:t>jelfeldolgoz</a:t>
            </a:r>
            <a:r>
              <a:rPr lang="hu-HU" baseline="0" dirty="0" smtClean="0"/>
              <a:t>ás:  </a:t>
            </a:r>
            <a:r>
              <a:rPr lang="hu-HU" baseline="0" dirty="0" err="1" smtClean="0"/>
              <a:t>trigonometirai</a:t>
            </a:r>
            <a:r>
              <a:rPr lang="hu-HU" baseline="0" dirty="0" smtClean="0"/>
              <a:t> függvények generálása újrakonfigurálható logikában</a:t>
            </a:r>
          </a:p>
          <a:p>
            <a:r>
              <a:rPr lang="en-US" baseline="0" dirty="0" smtClean="0"/>
              <a:t>-</a:t>
            </a:r>
            <a:r>
              <a:rPr lang="en-US" baseline="0" dirty="0" err="1" smtClean="0"/>
              <a:t>sz</a:t>
            </a:r>
            <a:r>
              <a:rPr lang="hu-HU" baseline="0" dirty="0" err="1" smtClean="0"/>
              <a:t>űrőalgoritmusok</a:t>
            </a:r>
            <a:r>
              <a:rPr lang="hu-HU" baseline="0" dirty="0" smtClean="0"/>
              <a:t>: FIR, CIC</a:t>
            </a:r>
          </a:p>
          <a:p>
            <a:r>
              <a:rPr lang="en-US" baseline="0" dirty="0" smtClean="0"/>
              <a:t>-Gyor Fourier </a:t>
            </a:r>
            <a:r>
              <a:rPr lang="en-US" baseline="0" dirty="0" err="1" smtClean="0"/>
              <a:t>transzform</a:t>
            </a:r>
            <a:r>
              <a:rPr lang="hu-HU" baseline="0" dirty="0" err="1" smtClean="0"/>
              <a:t>áció</a:t>
            </a:r>
            <a:endParaRPr lang="hu-HU" baseline="0" dirty="0" smtClean="0"/>
          </a:p>
          <a:p>
            <a:r>
              <a:rPr lang="en-US" dirty="0" smtClean="0"/>
              <a:t>Stimulus</a:t>
            </a:r>
          </a:p>
          <a:p>
            <a:r>
              <a:rPr lang="en-US" dirty="0" smtClean="0"/>
              <a:t>Anal</a:t>
            </a:r>
            <a:r>
              <a:rPr lang="hu-HU" dirty="0" err="1" smtClean="0"/>
              <a:t>ízis</a:t>
            </a:r>
            <a:endParaRPr lang="hu-HU" dirty="0" smtClean="0"/>
          </a:p>
          <a:p>
            <a:r>
              <a:rPr lang="hu-HU" dirty="0" smtClean="0"/>
              <a:t>Összetett</a:t>
            </a:r>
            <a:r>
              <a:rPr lang="hu-HU" baseline="0" dirty="0" smtClean="0"/>
              <a:t> számítások</a:t>
            </a:r>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5</a:t>
            </a:fld>
            <a:endParaRPr lang="hu-HU"/>
          </a:p>
        </p:txBody>
      </p:sp>
    </p:spTree>
    <p:extLst>
      <p:ext uri="{BB962C8B-B14F-4D97-AF65-F5344CB8AC3E}">
        <p14:creationId xmlns:p14="http://schemas.microsoft.com/office/powerpoint/2010/main" val="3499893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kern="1200" dirty="0" smtClean="0">
                <a:solidFill>
                  <a:schemeClr val="tx1"/>
                </a:solidFill>
                <a:effectLst/>
                <a:latin typeface="+mn-lt"/>
                <a:ea typeface="+mn-ea"/>
                <a:cs typeface="+mn-cs"/>
              </a:rPr>
              <a:t>The Xilinx </a:t>
            </a:r>
            <a:r>
              <a:rPr lang="en-US" sz="1200" kern="1200" dirty="0" err="1" smtClean="0">
                <a:solidFill>
                  <a:schemeClr val="tx1"/>
                </a:solidFill>
                <a:effectLst/>
                <a:latin typeface="+mn-lt"/>
                <a:ea typeface="+mn-ea"/>
                <a:cs typeface="+mn-cs"/>
              </a:rPr>
              <a:t>Blockset</a:t>
            </a:r>
            <a:r>
              <a:rPr lang="en-US" sz="1200" kern="1200" dirty="0" smtClean="0">
                <a:solidFill>
                  <a:schemeClr val="tx1"/>
                </a:solidFill>
                <a:effectLst/>
                <a:latin typeface="+mn-lt"/>
                <a:ea typeface="+mn-ea"/>
                <a:cs typeface="+mn-cs"/>
              </a:rPr>
              <a:t> is a family of libraries that contain basic System Generator blocks. Some blocks are low-level, providing access to device-specific hardware. Others are high- level, implementing (for example) signal processing and advanced  communications algorithms. </a:t>
            </a:r>
          </a:p>
          <a:p>
            <a:endParaRPr lang="hu-HU" dirty="0"/>
          </a:p>
        </p:txBody>
      </p:sp>
      <p:sp>
        <p:nvSpPr>
          <p:cNvPr id="4" name="Dia számának helye 3"/>
          <p:cNvSpPr>
            <a:spLocks noGrp="1"/>
          </p:cNvSpPr>
          <p:nvPr>
            <p:ph type="sldNum" sz="quarter" idx="10"/>
          </p:nvPr>
        </p:nvSpPr>
        <p:spPr/>
        <p:txBody>
          <a:bodyPr/>
          <a:lstStyle/>
          <a:p>
            <a:fld id="{60C77024-38B6-4D8D-AA82-2339981BAB9A}" type="slidenum">
              <a:rPr lang="hu-HU" smtClean="0"/>
              <a:t>6</a:t>
            </a:fld>
            <a:endParaRPr lang="hu-HU"/>
          </a:p>
        </p:txBody>
      </p:sp>
    </p:spTree>
    <p:extLst>
      <p:ext uri="{BB962C8B-B14F-4D97-AF65-F5344CB8AC3E}">
        <p14:creationId xmlns:p14="http://schemas.microsoft.com/office/powerpoint/2010/main" val="324134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7</a:t>
            </a:fld>
            <a:endParaRPr lang="hu-HU"/>
          </a:p>
        </p:txBody>
      </p:sp>
    </p:spTree>
    <p:extLst>
      <p:ext uri="{BB962C8B-B14F-4D97-AF65-F5344CB8AC3E}">
        <p14:creationId xmlns:p14="http://schemas.microsoft.com/office/powerpoint/2010/main" val="3093508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err="1" smtClean="0"/>
              <a:t>Gateway</a:t>
            </a:r>
            <a:r>
              <a:rPr lang="hu-HU" dirty="0" smtClean="0"/>
              <a:t> –tömbök segítségével kapcsoljuk össze a </a:t>
            </a:r>
            <a:r>
              <a:rPr lang="hu-HU" dirty="0" err="1" smtClean="0"/>
              <a:t>Xilinx</a:t>
            </a:r>
            <a:r>
              <a:rPr lang="hu-HU" baseline="0" dirty="0" smtClean="0"/>
              <a:t>  é</a:t>
            </a:r>
            <a:r>
              <a:rPr lang="en-US" baseline="0" dirty="0" smtClean="0"/>
              <a:t>s </a:t>
            </a:r>
            <a:r>
              <a:rPr lang="en-US" baseline="0" dirty="0" err="1" smtClean="0"/>
              <a:t>nem</a:t>
            </a:r>
            <a:r>
              <a:rPr lang="en-US" baseline="0" dirty="0" smtClean="0"/>
              <a:t>-Xilinx t</a:t>
            </a:r>
            <a:r>
              <a:rPr lang="hu-HU" baseline="0" dirty="0" smtClean="0"/>
              <a:t>ö</a:t>
            </a:r>
            <a:r>
              <a:rPr lang="en-US" baseline="0" dirty="0" err="1" smtClean="0"/>
              <a:t>mb</a:t>
            </a:r>
            <a:r>
              <a:rPr lang="hu-HU" baseline="0" dirty="0" smtClean="0"/>
              <a:t>ö</a:t>
            </a:r>
            <a:r>
              <a:rPr lang="en-US" baseline="0" dirty="0" err="1" smtClean="0"/>
              <a:t>ket</a:t>
            </a:r>
            <a:r>
              <a:rPr lang="hu-HU" baseline="0" dirty="0" smtClean="0"/>
              <a:t>. Ennek értelmében a </a:t>
            </a:r>
            <a:r>
              <a:rPr lang="hu-HU" baseline="0" dirty="0" err="1" smtClean="0"/>
              <a:t>Gateway</a:t>
            </a:r>
            <a:r>
              <a:rPr lang="hu-HU" baseline="0" dirty="0" smtClean="0"/>
              <a:t> </a:t>
            </a:r>
            <a:r>
              <a:rPr lang="hu-HU" baseline="0" dirty="0" err="1" smtClean="0"/>
              <a:t>In</a:t>
            </a:r>
            <a:r>
              <a:rPr lang="hu-HU" baseline="0" dirty="0" smtClean="0"/>
              <a:t> modulok a </a:t>
            </a:r>
            <a:r>
              <a:rPr lang="hu-HU" baseline="0" dirty="0" err="1" smtClean="0"/>
              <a:t>doble</a:t>
            </a:r>
            <a:r>
              <a:rPr lang="hu-HU" baseline="0" dirty="0" smtClean="0"/>
              <a:t> típusú Simulink jelet átalakítják XILINX System </a:t>
            </a:r>
            <a:r>
              <a:rPr lang="hu-HU" baseline="0" dirty="0" err="1" smtClean="0"/>
              <a:t>Generator</a:t>
            </a:r>
            <a:r>
              <a:rPr lang="hu-HU" baseline="0" dirty="0" smtClean="0"/>
              <a:t> jelekké.</a:t>
            </a:r>
          </a:p>
          <a:p>
            <a:r>
              <a:rPr lang="hu-HU" baseline="0" dirty="0" smtClean="0"/>
              <a:t>A </a:t>
            </a:r>
            <a:r>
              <a:rPr lang="hu-HU" baseline="0" dirty="0" err="1" smtClean="0"/>
              <a:t>Gateway</a:t>
            </a:r>
            <a:r>
              <a:rPr lang="hu-HU" baseline="0" dirty="0" smtClean="0"/>
              <a:t> out modul a </a:t>
            </a:r>
            <a:r>
              <a:rPr lang="hu-HU" baseline="0" dirty="0" err="1" smtClean="0"/>
              <a:t>Xilinx</a:t>
            </a:r>
            <a:r>
              <a:rPr lang="hu-HU" baseline="0" dirty="0" smtClean="0"/>
              <a:t> jeleket visszaalakítják </a:t>
            </a:r>
            <a:r>
              <a:rPr lang="hu-HU" baseline="0" dirty="0" err="1" smtClean="0"/>
              <a:t>double</a:t>
            </a:r>
            <a:r>
              <a:rPr lang="hu-HU" baseline="0" dirty="0" smtClean="0"/>
              <a:t> jelekké. </a:t>
            </a:r>
            <a:endParaRPr lang="hu-HU" sz="1200" b="0" i="0" u="none" strike="noStrike" kern="1200" baseline="0" dirty="0" smtClean="0">
              <a:solidFill>
                <a:schemeClr val="tx1"/>
              </a:solidFill>
              <a:latin typeface="+mn-lt"/>
              <a:ea typeface="+mn-ea"/>
              <a:cs typeface="+mn-cs"/>
            </a:endParaRPr>
          </a:p>
          <a:p>
            <a:r>
              <a:rPr lang="hu-HU" sz="1200" b="0" i="0" u="none" strike="noStrike" kern="1200" baseline="0" dirty="0" smtClean="0">
                <a:solidFill>
                  <a:schemeClr val="tx1"/>
                </a:solidFill>
                <a:latin typeface="+mn-lt"/>
                <a:ea typeface="+mn-ea"/>
                <a:cs typeface="+mn-cs"/>
              </a:rPr>
              <a:t>A </a:t>
            </a:r>
            <a:r>
              <a:rPr lang="hu-HU" sz="1200" b="0" i="0" u="none" strike="noStrike" kern="1200" baseline="0" dirty="0" err="1" smtClean="0">
                <a:solidFill>
                  <a:schemeClr val="tx1"/>
                </a:solidFill>
                <a:latin typeface="+mn-lt"/>
                <a:ea typeface="+mn-ea"/>
                <a:cs typeface="+mn-cs"/>
              </a:rPr>
              <a:t>Gateway</a:t>
            </a:r>
            <a:r>
              <a:rPr lang="hu-HU" sz="1200" b="0" i="0" u="none" strike="noStrike" kern="1200" baseline="0" dirty="0" smtClean="0">
                <a:solidFill>
                  <a:schemeClr val="tx1"/>
                </a:solidFill>
                <a:latin typeface="+mn-lt"/>
                <a:ea typeface="+mn-ea"/>
                <a:cs typeface="+mn-cs"/>
              </a:rPr>
              <a:t> </a:t>
            </a:r>
            <a:r>
              <a:rPr lang="hu-HU" sz="1200" b="0" i="0" u="none" strike="noStrike" kern="1200" baseline="0" dirty="0" err="1" smtClean="0">
                <a:solidFill>
                  <a:schemeClr val="tx1"/>
                </a:solidFill>
                <a:latin typeface="+mn-lt"/>
                <a:ea typeface="+mn-ea"/>
                <a:cs typeface="+mn-cs"/>
              </a:rPr>
              <a:t>In</a:t>
            </a:r>
            <a:r>
              <a:rPr lang="hu-HU" sz="1200" b="0" i="0" u="none" strike="noStrike" kern="1200" baseline="0" dirty="0" smtClean="0">
                <a:solidFill>
                  <a:schemeClr val="tx1"/>
                </a:solidFill>
                <a:latin typeface="+mn-lt"/>
                <a:ea typeface="+mn-ea"/>
                <a:cs typeface="+mn-cs"/>
              </a:rPr>
              <a:t> modulnak mintavételezési szerepe is van, mintavételezi a folytonos Simulink jeleket.</a:t>
            </a:r>
          </a:p>
          <a:p>
            <a:endParaRPr lang="hu-HU"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u-HU" dirty="0" smtClean="0"/>
          </a:p>
          <a:p>
            <a:endParaRPr lang="hu-HU" dirty="0"/>
          </a:p>
        </p:txBody>
      </p:sp>
      <p:sp>
        <p:nvSpPr>
          <p:cNvPr id="4" name="Dia számának helye 3"/>
          <p:cNvSpPr>
            <a:spLocks noGrp="1"/>
          </p:cNvSpPr>
          <p:nvPr>
            <p:ph type="sldNum" sz="quarter" idx="10"/>
          </p:nvPr>
        </p:nvSpPr>
        <p:spPr/>
        <p:txBody>
          <a:bodyPr/>
          <a:lstStyle/>
          <a:p>
            <a:fld id="{60C77024-38B6-4D8D-AA82-2339981BAB9A}" type="slidenum">
              <a:rPr lang="hu-HU" smtClean="0"/>
              <a:t>8</a:t>
            </a:fld>
            <a:endParaRPr lang="hu-HU"/>
          </a:p>
        </p:txBody>
      </p:sp>
    </p:spTree>
    <p:extLst>
      <p:ext uri="{BB962C8B-B14F-4D97-AF65-F5344CB8AC3E}">
        <p14:creationId xmlns:p14="http://schemas.microsoft.com/office/powerpoint/2010/main" val="320929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6" name="Rectangle 8"/>
          <p:cNvSpPr>
            <a:spLocks noGrp="1" noRot="1" noChangeAspect="1" noChangeArrowheads="1" noTextEdit="1"/>
          </p:cNvSpPr>
          <p:nvPr>
            <p:ph type="sldImg"/>
          </p:nvPr>
        </p:nvSpPr>
        <p:spPr>
          <a:xfrm>
            <a:off x="184150" y="484188"/>
            <a:ext cx="6626225" cy="3727450"/>
          </a:xfrm>
          <a:ln/>
        </p:spPr>
      </p:sp>
      <p:sp>
        <p:nvSpPr>
          <p:cNvPr id="688137" name="Rectangle 9"/>
          <p:cNvSpPr>
            <a:spLocks noGrp="1" noChangeArrowheads="1"/>
          </p:cNvSpPr>
          <p:nvPr>
            <p:ph type="body" idx="1"/>
          </p:nvPr>
        </p:nvSpPr>
        <p:spPr/>
        <p:txBody>
          <a:bodyPr/>
          <a:lstStyle/>
          <a:p>
            <a:r>
              <a:rPr lang="en-US" dirty="0"/>
              <a:t>These are common parameters found on all blocks, but are very applicable to the gateway blocks:</a:t>
            </a:r>
          </a:p>
          <a:p>
            <a:endParaRPr lang="en-US" dirty="0"/>
          </a:p>
          <a:p>
            <a:r>
              <a:rPr lang="en-US" dirty="0"/>
              <a:t>Quantization in this context refers to how the tools handle the LSBs of numbers. When a large floating point number is converted to a fixed point number, a lot of “unnecessary” precision is lost. Users must decide whether to “cut the precision off” (truncate) or to round the result for the nearest precision value.</a:t>
            </a:r>
          </a:p>
          <a:p>
            <a:endParaRPr lang="en-US" dirty="0"/>
          </a:p>
          <a:p>
            <a:r>
              <a:rPr lang="en-US" dirty="0"/>
              <a:t>Overflow in this context refers to how the tools handle the MSBs of numbers. When a large floating point number is converted to a fixed point number and the number is too large to be represented by the fixed point number scheme, users must decide whether to allow Wrap (the MSBs are dropped) or to Saturate the result (like when a counter reaches its max value)  so that the maximum number is used for values greater</a:t>
            </a:r>
          </a:p>
          <a:p>
            <a:r>
              <a:rPr lang="en-US" dirty="0"/>
              <a:t>than it </a:t>
            </a:r>
          </a:p>
        </p:txBody>
      </p:sp>
    </p:spTree>
    <p:extLst>
      <p:ext uri="{BB962C8B-B14F-4D97-AF65-F5344CB8AC3E}">
        <p14:creationId xmlns:p14="http://schemas.microsoft.com/office/powerpoint/2010/main" val="124337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Ha egy</a:t>
            </a:r>
            <a:r>
              <a:rPr lang="hu-HU" baseline="0" dirty="0" smtClean="0"/>
              <a:t> lebegőpontos számot fixpontos számmá alakítunk veszítünk a pontosságból</a:t>
            </a:r>
          </a:p>
          <a:p>
            <a:r>
              <a:rPr lang="hu-HU" baseline="0" dirty="0" smtClean="0"/>
              <a:t>A </a:t>
            </a:r>
            <a:r>
              <a:rPr lang="hu-HU" baseline="0" dirty="0" err="1" smtClean="0"/>
              <a:t>felhaszná</a:t>
            </a:r>
            <a:r>
              <a:rPr lang="en-US" baseline="0" dirty="0" smtClean="0"/>
              <a:t>l</a:t>
            </a:r>
            <a:r>
              <a:rPr lang="hu-HU" baseline="0" dirty="0" smtClean="0"/>
              <a:t>ónak kell eldönteni, hogy levágja (</a:t>
            </a:r>
            <a:r>
              <a:rPr lang="hu-HU" baseline="0" dirty="0" err="1" smtClean="0"/>
              <a:t>truncate</a:t>
            </a:r>
            <a:r>
              <a:rPr lang="hu-HU" baseline="0" dirty="0" smtClean="0"/>
              <a:t>) a biteket, vagy a legközelebbi számra értékre kerekíti (</a:t>
            </a:r>
            <a:r>
              <a:rPr lang="hu-HU" baseline="0" dirty="0" err="1" smtClean="0"/>
              <a:t>round</a:t>
            </a:r>
            <a:r>
              <a:rPr lang="hu-HU" baseline="0" dirty="0" smtClean="0"/>
              <a:t>)</a:t>
            </a:r>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10</a:t>
            </a:fld>
            <a:endParaRPr lang="hu-HU"/>
          </a:p>
        </p:txBody>
      </p:sp>
    </p:spTree>
    <p:extLst>
      <p:ext uri="{BB962C8B-B14F-4D97-AF65-F5344CB8AC3E}">
        <p14:creationId xmlns:p14="http://schemas.microsoft.com/office/powerpoint/2010/main" val="428854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77024-38B6-4D8D-AA82-2339981BAB9A}" type="slidenum">
              <a:rPr lang="hu-HU" smtClean="0"/>
              <a:t>20</a:t>
            </a:fld>
            <a:endParaRPr lang="hu-HU"/>
          </a:p>
        </p:txBody>
      </p:sp>
    </p:spTree>
    <p:extLst>
      <p:ext uri="{BB962C8B-B14F-4D97-AF65-F5344CB8AC3E}">
        <p14:creationId xmlns:p14="http://schemas.microsoft.com/office/powerpoint/2010/main" val="213169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0B78AA4D-8586-4B31-98CB-843678191652}" type="datetimeFigureOut">
              <a:rPr lang="hu-HU" smtClean="0"/>
              <a:t>2017. 12. 01.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97555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0B78AA4D-8586-4B31-98CB-843678191652}" type="datetimeFigureOut">
              <a:rPr lang="hu-HU" smtClean="0"/>
              <a:t>2017. 12. 01.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50502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0B78AA4D-8586-4B31-98CB-843678191652}" type="datetimeFigureOut">
              <a:rPr lang="hu-HU" smtClean="0"/>
              <a:t>2017. 12. 01.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120560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0B78AA4D-8586-4B31-98CB-843678191652}" type="datetimeFigureOut">
              <a:rPr lang="hu-HU" smtClean="0"/>
              <a:t>2017. 12. 01.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222899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0B78AA4D-8586-4B31-98CB-843678191652}" type="datetimeFigureOut">
              <a:rPr lang="hu-HU" smtClean="0"/>
              <a:t>2017. 12. 01.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23528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0B78AA4D-8586-4B31-98CB-843678191652}" type="datetimeFigureOut">
              <a:rPr lang="hu-HU" smtClean="0"/>
              <a:t>2017. 12. 01.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98789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0B78AA4D-8586-4B31-98CB-843678191652}" type="datetimeFigureOut">
              <a:rPr lang="hu-HU" smtClean="0"/>
              <a:t>2017. 12. 01.</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47377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0B78AA4D-8586-4B31-98CB-843678191652}" type="datetimeFigureOut">
              <a:rPr lang="hu-HU" smtClean="0"/>
              <a:t>2017. 12. 01.</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385459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0B78AA4D-8586-4B31-98CB-843678191652}" type="datetimeFigureOut">
              <a:rPr lang="hu-HU" smtClean="0"/>
              <a:t>2017. 12. 01.</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158173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0B78AA4D-8586-4B31-98CB-843678191652}" type="datetimeFigureOut">
              <a:rPr lang="hu-HU" smtClean="0"/>
              <a:t>2017. 12. 01.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171022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0B78AA4D-8586-4B31-98CB-843678191652}" type="datetimeFigureOut">
              <a:rPr lang="hu-HU" smtClean="0"/>
              <a:t>2017. 12. 01.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6B02E877-40AC-4E54-B034-68EB9E4A17F1}" type="slidenum">
              <a:rPr lang="hu-HU" smtClean="0"/>
              <a:t>‹#›</a:t>
            </a:fld>
            <a:endParaRPr lang="hu-HU"/>
          </a:p>
        </p:txBody>
      </p:sp>
    </p:spTree>
    <p:extLst>
      <p:ext uri="{BB962C8B-B14F-4D97-AF65-F5344CB8AC3E}">
        <p14:creationId xmlns:p14="http://schemas.microsoft.com/office/powerpoint/2010/main" val="8670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8AA4D-8586-4B31-98CB-843678191652}" type="datetimeFigureOut">
              <a:rPr lang="hu-HU" smtClean="0"/>
              <a:t>2017. 12. 01.</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2E877-40AC-4E54-B034-68EB9E4A17F1}" type="slidenum">
              <a:rPr lang="hu-HU" smtClean="0"/>
              <a:t>‹#›</a:t>
            </a:fld>
            <a:endParaRPr lang="hu-HU"/>
          </a:p>
        </p:txBody>
      </p:sp>
    </p:spTree>
    <p:extLst>
      <p:ext uri="{BB962C8B-B14F-4D97-AF65-F5344CB8AC3E}">
        <p14:creationId xmlns:p14="http://schemas.microsoft.com/office/powerpoint/2010/main" val="50097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1524000" y="2453621"/>
            <a:ext cx="9144000" cy="2387600"/>
          </a:xfrm>
        </p:spPr>
        <p:txBody>
          <a:bodyPr>
            <a:normAutofit fontScale="90000"/>
          </a:bodyPr>
          <a:lstStyle/>
          <a:p>
            <a:r>
              <a:rPr lang="hu-HU" noProof="0" dirty="0" smtClean="0"/>
              <a:t>Újrakonfigurálható </a:t>
            </a:r>
            <a:r>
              <a:rPr lang="en-US" noProof="0" dirty="0" smtClean="0"/>
              <a:t>d</a:t>
            </a:r>
            <a:r>
              <a:rPr lang="hu-HU" noProof="0" dirty="0" err="1" smtClean="0"/>
              <a:t>igitális</a:t>
            </a:r>
            <a:r>
              <a:rPr lang="hu-HU" noProof="0" dirty="0" smtClean="0"/>
              <a:t> </a:t>
            </a:r>
            <a:r>
              <a:rPr lang="hu-HU" noProof="0" dirty="0"/>
              <a:t>á</a:t>
            </a:r>
            <a:r>
              <a:rPr lang="hu-HU" noProof="0" dirty="0" smtClean="0"/>
              <a:t>ramkörök</a:t>
            </a:r>
            <a:r>
              <a:rPr lang="hu-HU" noProof="0" dirty="0" smtClean="0"/>
              <a:t/>
            </a:r>
            <a:br>
              <a:rPr lang="hu-HU" noProof="0" dirty="0" smtClean="0"/>
            </a:br>
            <a:r>
              <a:rPr lang="hu-HU" noProof="0" dirty="0" smtClean="0"/>
              <a:t/>
            </a:r>
            <a:br>
              <a:rPr lang="hu-HU" noProof="0" dirty="0" smtClean="0"/>
            </a:br>
            <a:r>
              <a:rPr lang="en-US" dirty="0"/>
              <a:t>System </a:t>
            </a:r>
            <a:r>
              <a:rPr lang="en-US" dirty="0" smtClean="0"/>
              <a:t>Generator</a:t>
            </a:r>
            <a:r>
              <a:rPr lang="hu-HU" dirty="0" smtClean="0"/>
              <a:t> alapú</a:t>
            </a:r>
            <a:br>
              <a:rPr lang="hu-HU" dirty="0" smtClean="0"/>
            </a:br>
            <a:r>
              <a:rPr lang="hu-HU" dirty="0" smtClean="0"/>
              <a:t>hardvertervezés</a:t>
            </a:r>
            <a:r>
              <a:rPr lang="hu-HU" noProof="0" dirty="0" smtClean="0"/>
              <a:t/>
            </a:r>
            <a:br>
              <a:rPr lang="hu-HU" noProof="0" dirty="0" smtClean="0"/>
            </a:br>
            <a:endParaRPr lang="hu-HU" noProof="0" dirty="0"/>
          </a:p>
        </p:txBody>
      </p:sp>
      <p:sp>
        <p:nvSpPr>
          <p:cNvPr id="3" name="Alcím 2"/>
          <p:cNvSpPr>
            <a:spLocks noGrp="1"/>
          </p:cNvSpPr>
          <p:nvPr>
            <p:ph type="subTitle" idx="1"/>
          </p:nvPr>
        </p:nvSpPr>
        <p:spPr>
          <a:xfrm>
            <a:off x="2800608" y="4967853"/>
            <a:ext cx="6400800" cy="1752600"/>
          </a:xfrm>
        </p:spPr>
        <p:txBody>
          <a:bodyPr/>
          <a:lstStyle/>
          <a:p>
            <a:r>
              <a:rPr lang="hu-HU" noProof="0" dirty="0" smtClean="0"/>
              <a:t>Brassai Sándor Tihamér</a:t>
            </a:r>
          </a:p>
          <a:p>
            <a:endParaRPr lang="hu-HU" noProof="0" dirty="0"/>
          </a:p>
        </p:txBody>
      </p:sp>
    </p:spTree>
    <p:extLst>
      <p:ext uri="{BB962C8B-B14F-4D97-AF65-F5344CB8AC3E}">
        <p14:creationId xmlns:p14="http://schemas.microsoft.com/office/powerpoint/2010/main" val="494804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Jel típusok</a:t>
            </a:r>
            <a:endParaRPr lang="hu-HU" dirty="0"/>
          </a:p>
        </p:txBody>
      </p:sp>
      <p:sp>
        <p:nvSpPr>
          <p:cNvPr id="3" name="Tartalom helye 2"/>
          <p:cNvSpPr>
            <a:spLocks noGrp="1"/>
          </p:cNvSpPr>
          <p:nvPr>
            <p:ph idx="1"/>
          </p:nvPr>
        </p:nvSpPr>
        <p:spPr>
          <a:xfrm>
            <a:off x="838200" y="1825625"/>
            <a:ext cx="5890312" cy="4351338"/>
          </a:xfrm>
        </p:spPr>
        <p:txBody>
          <a:bodyPr>
            <a:normAutofit fontScale="92500" lnSpcReduction="20000"/>
          </a:bodyPr>
          <a:lstStyle/>
          <a:p>
            <a:pPr marL="0" indent="0">
              <a:buNone/>
            </a:pPr>
            <a:r>
              <a:rPr lang="hu-HU" dirty="0" smtClean="0"/>
              <a:t>Fixpontos</a:t>
            </a:r>
          </a:p>
          <a:p>
            <a:r>
              <a:rPr lang="hu-HU" dirty="0" smtClean="0"/>
              <a:t>Előjel nélküli </a:t>
            </a:r>
          </a:p>
          <a:p>
            <a:pPr lvl="1"/>
            <a:r>
              <a:rPr lang="hu-HU" b="1" dirty="0" err="1" smtClean="0"/>
              <a:t>Ufix</a:t>
            </a:r>
            <a:r>
              <a:rPr lang="en-US" b="1" dirty="0" smtClean="0"/>
              <a:t>_5_3</a:t>
            </a:r>
            <a:r>
              <a:rPr lang="en-US" dirty="0" smtClean="0"/>
              <a:t>, 5 </a:t>
            </a:r>
            <a:r>
              <a:rPr lang="en-US" dirty="0" err="1" smtClean="0"/>
              <a:t>biten</a:t>
            </a:r>
            <a:r>
              <a:rPr lang="ro-RO" dirty="0" smtClean="0"/>
              <a:t> </a:t>
            </a:r>
            <a:r>
              <a:rPr lang="hu-HU" dirty="0" smtClean="0"/>
              <a:t>ábrázolt előjel nélküli szám, 2 bit az egész részre és 3 bit a törtrészre</a:t>
            </a:r>
          </a:p>
          <a:p>
            <a:r>
              <a:rPr lang="hu-HU" dirty="0" smtClean="0"/>
              <a:t>Előjeles </a:t>
            </a:r>
          </a:p>
          <a:p>
            <a:pPr lvl="1"/>
            <a:r>
              <a:rPr lang="hu-HU" b="1" dirty="0" smtClean="0"/>
              <a:t>Fix</a:t>
            </a:r>
            <a:r>
              <a:rPr lang="en-US" b="1" dirty="0" smtClean="0"/>
              <a:t>_16_8</a:t>
            </a:r>
            <a:r>
              <a:rPr lang="en-US" dirty="0" smtClean="0"/>
              <a:t>,  </a:t>
            </a:r>
            <a:r>
              <a:rPr lang="en-US" dirty="0" err="1" smtClean="0"/>
              <a:t>kettes</a:t>
            </a:r>
            <a:r>
              <a:rPr lang="en-US" dirty="0" smtClean="0"/>
              <a:t> </a:t>
            </a:r>
            <a:r>
              <a:rPr lang="en-US" dirty="0" err="1" smtClean="0"/>
              <a:t>komplemens</a:t>
            </a:r>
            <a:r>
              <a:rPr lang="hu-HU" dirty="0" smtClean="0"/>
              <a:t>,</a:t>
            </a:r>
            <a:r>
              <a:rPr lang="en-US" dirty="0" smtClean="0"/>
              <a:t> 16 bitten  van</a:t>
            </a:r>
            <a:r>
              <a:rPr lang="ro-RO" dirty="0" smtClean="0"/>
              <a:t> </a:t>
            </a:r>
            <a:r>
              <a:rPr lang="hu-HU" dirty="0" smtClean="0"/>
              <a:t>ábrázolva a szám, 8 bit a törtrész</a:t>
            </a:r>
          </a:p>
          <a:p>
            <a:r>
              <a:rPr lang="hu-HU" dirty="0" smtClean="0"/>
              <a:t>Pontosság</a:t>
            </a:r>
          </a:p>
          <a:p>
            <a:pPr lvl="1"/>
            <a:r>
              <a:rPr lang="hu-HU" i="1" dirty="0" err="1" smtClean="0"/>
              <a:t>full</a:t>
            </a:r>
            <a:r>
              <a:rPr lang="hu-HU" i="1" dirty="0" smtClean="0"/>
              <a:t> </a:t>
            </a:r>
            <a:r>
              <a:rPr lang="hu-HU" i="1" dirty="0" err="1" smtClean="0"/>
              <a:t>precision</a:t>
            </a:r>
            <a:r>
              <a:rPr lang="hu-HU" i="1" dirty="0" smtClean="0"/>
              <a:t> </a:t>
            </a:r>
            <a:r>
              <a:rPr lang="en-US" dirty="0" smtClean="0"/>
              <a:t>  </a:t>
            </a:r>
            <a:endParaRPr lang="hu-HU" dirty="0" smtClean="0"/>
          </a:p>
          <a:p>
            <a:pPr lvl="1"/>
            <a:r>
              <a:rPr lang="hu-HU" i="1" dirty="0" err="1" smtClean="0"/>
              <a:t>User-specified</a:t>
            </a:r>
            <a:r>
              <a:rPr lang="hu-HU" i="1" dirty="0" smtClean="0"/>
              <a:t> </a:t>
            </a:r>
            <a:r>
              <a:rPr lang="hu-HU" i="1" dirty="0" err="1" smtClean="0"/>
              <a:t>precision</a:t>
            </a:r>
            <a:r>
              <a:rPr lang="hu-HU" i="1" dirty="0" smtClean="0"/>
              <a:t> </a:t>
            </a:r>
          </a:p>
          <a:p>
            <a:pPr lvl="2"/>
            <a:r>
              <a:rPr lang="hu-HU" i="1" dirty="0" smtClean="0"/>
              <a:t>Kvantálás: </a:t>
            </a:r>
            <a:r>
              <a:rPr lang="ro-RO" b="1" i="1" dirty="0" smtClean="0"/>
              <a:t>Truncate, </a:t>
            </a:r>
            <a:r>
              <a:rPr lang="ro-RO" b="1" i="1" dirty="0" err="1" smtClean="0"/>
              <a:t>Round</a:t>
            </a:r>
            <a:r>
              <a:rPr lang="ro-RO" b="1" i="1" dirty="0" smtClean="0"/>
              <a:t> </a:t>
            </a:r>
            <a:endParaRPr lang="hu-HU" b="1" i="1" dirty="0" smtClean="0"/>
          </a:p>
          <a:p>
            <a:pPr lvl="2"/>
            <a:r>
              <a:rPr lang="hu-HU" i="1" dirty="0" smtClean="0"/>
              <a:t>Túlcsordulás: </a:t>
            </a:r>
            <a:r>
              <a:rPr lang="hu-HU" b="1" i="1" dirty="0" err="1" smtClean="0"/>
              <a:t>Wrap</a:t>
            </a:r>
            <a:r>
              <a:rPr lang="hu-HU" b="1" i="1" dirty="0" smtClean="0"/>
              <a:t>, </a:t>
            </a:r>
            <a:r>
              <a:rPr lang="hu-HU" b="1" i="1" dirty="0" err="1" smtClean="0"/>
              <a:t>Saturate</a:t>
            </a:r>
            <a:r>
              <a:rPr lang="hu-HU" b="1" i="1" dirty="0" smtClean="0"/>
              <a:t>, </a:t>
            </a:r>
            <a:r>
              <a:rPr lang="hu-HU" b="1" i="1" dirty="0" err="1" smtClean="0"/>
              <a:t>Flag</a:t>
            </a:r>
            <a:r>
              <a:rPr lang="hu-HU" b="1" i="1" dirty="0" smtClean="0"/>
              <a:t> </a:t>
            </a:r>
            <a:r>
              <a:rPr lang="hu-HU" b="1" i="1" dirty="0" err="1" smtClean="0"/>
              <a:t>as</a:t>
            </a:r>
            <a:r>
              <a:rPr lang="hu-HU" b="1" i="1" dirty="0" smtClean="0"/>
              <a:t> </a:t>
            </a:r>
            <a:r>
              <a:rPr lang="hu-HU" b="1" i="1" dirty="0" err="1" smtClean="0"/>
              <a:t>error</a:t>
            </a:r>
            <a:endParaRPr lang="hu-HU" b="1" i="1" dirty="0" smtClean="0"/>
          </a:p>
        </p:txBody>
      </p:sp>
      <p:pic>
        <p:nvPicPr>
          <p:cNvPr id="4" name="Picture 3"/>
          <p:cNvPicPr>
            <a:picLocks noChangeAspect="1"/>
          </p:cNvPicPr>
          <p:nvPr/>
        </p:nvPicPr>
        <p:blipFill>
          <a:blip r:embed="rId3"/>
          <a:stretch>
            <a:fillRect/>
          </a:stretch>
        </p:blipFill>
        <p:spPr>
          <a:xfrm>
            <a:off x="6248400" y="1176203"/>
            <a:ext cx="5771358" cy="4867410"/>
          </a:xfrm>
          <a:prstGeom prst="rect">
            <a:avLst/>
          </a:prstGeom>
        </p:spPr>
      </p:pic>
    </p:spTree>
    <p:extLst>
      <p:ext uri="{BB962C8B-B14F-4D97-AF65-F5344CB8AC3E}">
        <p14:creationId xmlns:p14="http://schemas.microsoft.com/office/powerpoint/2010/main" val="1721043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rtalom helye 3"/>
          <p:cNvPicPr>
            <a:picLocks noGrp="1" noChangeAspect="1"/>
          </p:cNvPicPr>
          <p:nvPr>
            <p:ph idx="1"/>
          </p:nvPr>
        </p:nvPicPr>
        <p:blipFill>
          <a:blip r:embed="rId2"/>
          <a:stretch>
            <a:fillRect/>
          </a:stretch>
        </p:blipFill>
        <p:spPr>
          <a:xfrm>
            <a:off x="1671579" y="856742"/>
            <a:ext cx="8671410" cy="5703448"/>
          </a:xfrm>
          <a:prstGeom prst="rect">
            <a:avLst/>
          </a:prstGeom>
        </p:spPr>
      </p:pic>
      <p:grpSp>
        <p:nvGrpSpPr>
          <p:cNvPr id="9" name="Group 19"/>
          <p:cNvGrpSpPr>
            <a:grpSpLocks noChangeAspect="1"/>
          </p:cNvGrpSpPr>
          <p:nvPr/>
        </p:nvGrpSpPr>
        <p:grpSpPr bwMode="auto">
          <a:xfrm>
            <a:off x="1955800" y="2035175"/>
            <a:ext cx="2476500" cy="4149724"/>
            <a:chOff x="816" y="1728"/>
            <a:chExt cx="576" cy="1776"/>
          </a:xfrm>
        </p:grpSpPr>
        <p:sp>
          <p:nvSpPr>
            <p:cNvPr id="10" name="Rectangle 20"/>
            <p:cNvSpPr>
              <a:spLocks noChangeAspect="1" noChangeArrowheads="1"/>
            </p:cNvSpPr>
            <p:nvPr/>
          </p:nvSpPr>
          <p:spPr bwMode="auto">
            <a:xfrm>
              <a:off x="960" y="1728"/>
              <a:ext cx="432" cy="1776"/>
            </a:xfrm>
            <a:prstGeom prst="rect">
              <a:avLst/>
            </a:prstGeom>
            <a:noFill/>
            <a:ln w="28575">
              <a:solidFill>
                <a:srgbClr val="FF0000"/>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2" name="Line 22"/>
            <p:cNvSpPr>
              <a:spLocks noChangeAspect="1" noChangeShapeType="1"/>
            </p:cNvSpPr>
            <p:nvPr/>
          </p:nvSpPr>
          <p:spPr bwMode="auto">
            <a:xfrm>
              <a:off x="816" y="2544"/>
              <a:ext cx="144" cy="0"/>
            </a:xfrm>
            <a:prstGeom prst="line">
              <a:avLst/>
            </a:prstGeom>
            <a:noFill/>
            <a:ln w="28575">
              <a:solidFill>
                <a:srgbClr val="FF000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13" name="Group 19"/>
          <p:cNvGrpSpPr>
            <a:grpSpLocks noChangeAspect="1"/>
          </p:cNvGrpSpPr>
          <p:nvPr/>
        </p:nvGrpSpPr>
        <p:grpSpPr bwMode="auto">
          <a:xfrm flipH="1">
            <a:off x="9010649" y="2035175"/>
            <a:ext cx="1513646" cy="2640368"/>
            <a:chOff x="744" y="1728"/>
            <a:chExt cx="648" cy="1776"/>
          </a:xfrm>
        </p:grpSpPr>
        <p:sp>
          <p:nvSpPr>
            <p:cNvPr id="14" name="Rectangle 20"/>
            <p:cNvSpPr>
              <a:spLocks noChangeAspect="1" noChangeArrowheads="1"/>
            </p:cNvSpPr>
            <p:nvPr/>
          </p:nvSpPr>
          <p:spPr bwMode="auto">
            <a:xfrm>
              <a:off x="960" y="1728"/>
              <a:ext cx="432" cy="1776"/>
            </a:xfrm>
            <a:prstGeom prst="rect">
              <a:avLst/>
            </a:prstGeom>
            <a:noFill/>
            <a:ln w="28575">
              <a:solidFill>
                <a:srgbClr val="FF0000"/>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6" name="Line 22"/>
            <p:cNvSpPr>
              <a:spLocks noChangeAspect="1" noChangeShapeType="1"/>
            </p:cNvSpPr>
            <p:nvPr/>
          </p:nvSpPr>
          <p:spPr bwMode="auto">
            <a:xfrm>
              <a:off x="744" y="2544"/>
              <a:ext cx="216" cy="0"/>
            </a:xfrm>
            <a:prstGeom prst="line">
              <a:avLst/>
            </a:prstGeom>
            <a:noFill/>
            <a:ln w="28575">
              <a:solidFill>
                <a:srgbClr val="FF000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17" name="Group 19"/>
          <p:cNvGrpSpPr>
            <a:grpSpLocks noChangeAspect="1"/>
          </p:cNvGrpSpPr>
          <p:nvPr/>
        </p:nvGrpSpPr>
        <p:grpSpPr bwMode="auto">
          <a:xfrm>
            <a:off x="6343650" y="1409207"/>
            <a:ext cx="1669311" cy="4885424"/>
            <a:chOff x="816" y="1467"/>
            <a:chExt cx="576" cy="2037"/>
          </a:xfrm>
        </p:grpSpPr>
        <p:sp>
          <p:nvSpPr>
            <p:cNvPr id="18" name="Rectangle 20"/>
            <p:cNvSpPr>
              <a:spLocks noChangeAspect="1" noChangeArrowheads="1"/>
            </p:cNvSpPr>
            <p:nvPr/>
          </p:nvSpPr>
          <p:spPr bwMode="auto">
            <a:xfrm>
              <a:off x="960" y="1728"/>
              <a:ext cx="432" cy="1776"/>
            </a:xfrm>
            <a:prstGeom prst="rect">
              <a:avLst/>
            </a:prstGeom>
            <a:noFill/>
            <a:ln w="28575">
              <a:solidFill>
                <a:srgbClr val="002060"/>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19" name="Line 21"/>
            <p:cNvSpPr>
              <a:spLocks noChangeAspect="1" noChangeShapeType="1"/>
            </p:cNvSpPr>
            <p:nvPr/>
          </p:nvSpPr>
          <p:spPr bwMode="auto">
            <a:xfrm>
              <a:off x="816" y="1467"/>
              <a:ext cx="0" cy="1077"/>
            </a:xfrm>
            <a:prstGeom prst="line">
              <a:avLst/>
            </a:prstGeom>
            <a:noFill/>
            <a:ln w="28575">
              <a:solidFill>
                <a:srgbClr val="00206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0" name="Line 22"/>
            <p:cNvSpPr>
              <a:spLocks noChangeAspect="1" noChangeShapeType="1"/>
            </p:cNvSpPr>
            <p:nvPr/>
          </p:nvSpPr>
          <p:spPr bwMode="auto">
            <a:xfrm>
              <a:off x="816" y="2544"/>
              <a:ext cx="144" cy="0"/>
            </a:xfrm>
            <a:prstGeom prst="line">
              <a:avLst/>
            </a:prstGeom>
            <a:noFill/>
            <a:ln w="28575">
              <a:solidFill>
                <a:srgbClr val="00206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21" name="Group 19"/>
          <p:cNvGrpSpPr>
            <a:grpSpLocks noChangeAspect="1"/>
          </p:cNvGrpSpPr>
          <p:nvPr/>
        </p:nvGrpSpPr>
        <p:grpSpPr bwMode="auto">
          <a:xfrm flipH="1">
            <a:off x="4768664" y="1085582"/>
            <a:ext cx="928964" cy="5137898"/>
            <a:chOff x="960" y="1169"/>
            <a:chExt cx="432" cy="2335"/>
          </a:xfrm>
        </p:grpSpPr>
        <p:sp>
          <p:nvSpPr>
            <p:cNvPr id="22" name="Rectangle 20"/>
            <p:cNvSpPr>
              <a:spLocks noChangeAspect="1" noChangeArrowheads="1"/>
            </p:cNvSpPr>
            <p:nvPr/>
          </p:nvSpPr>
          <p:spPr bwMode="auto">
            <a:xfrm>
              <a:off x="960" y="1728"/>
              <a:ext cx="432" cy="1776"/>
            </a:xfrm>
            <a:prstGeom prst="rect">
              <a:avLst/>
            </a:prstGeom>
            <a:noFill/>
            <a:ln w="28575">
              <a:solidFill>
                <a:srgbClr val="00B0F0"/>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3" name="Line 21"/>
            <p:cNvSpPr>
              <a:spLocks noChangeAspect="1" noChangeShapeType="1"/>
            </p:cNvSpPr>
            <p:nvPr/>
          </p:nvSpPr>
          <p:spPr bwMode="auto">
            <a:xfrm>
              <a:off x="1188" y="1169"/>
              <a:ext cx="0" cy="559"/>
            </a:xfrm>
            <a:prstGeom prst="line">
              <a:avLst/>
            </a:prstGeom>
            <a:noFill/>
            <a:ln w="28575">
              <a:solidFill>
                <a:srgbClr val="00B0F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27" name="Group 19"/>
          <p:cNvGrpSpPr>
            <a:grpSpLocks noChangeAspect="1"/>
          </p:cNvGrpSpPr>
          <p:nvPr/>
        </p:nvGrpSpPr>
        <p:grpSpPr bwMode="auto">
          <a:xfrm>
            <a:off x="8175763" y="1086632"/>
            <a:ext cx="669463" cy="5208000"/>
            <a:chOff x="978" y="616"/>
            <a:chExt cx="432" cy="2115"/>
          </a:xfrm>
        </p:grpSpPr>
        <p:sp>
          <p:nvSpPr>
            <p:cNvPr id="28" name="Rectangle 20"/>
            <p:cNvSpPr>
              <a:spLocks noChangeAspect="1" noChangeArrowheads="1"/>
            </p:cNvSpPr>
            <p:nvPr/>
          </p:nvSpPr>
          <p:spPr bwMode="auto">
            <a:xfrm>
              <a:off x="978" y="955"/>
              <a:ext cx="432" cy="1776"/>
            </a:xfrm>
            <a:prstGeom prst="rect">
              <a:avLst/>
            </a:prstGeom>
            <a:noFill/>
            <a:ln w="28575">
              <a:solidFill>
                <a:srgbClr val="00B0F0"/>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29" name="Line 21"/>
            <p:cNvSpPr>
              <a:spLocks noChangeAspect="1" noChangeShapeType="1"/>
            </p:cNvSpPr>
            <p:nvPr/>
          </p:nvSpPr>
          <p:spPr bwMode="auto">
            <a:xfrm>
              <a:off x="1194" y="616"/>
              <a:ext cx="0" cy="339"/>
            </a:xfrm>
            <a:prstGeom prst="line">
              <a:avLst/>
            </a:prstGeom>
            <a:noFill/>
            <a:ln w="28575">
              <a:solidFill>
                <a:srgbClr val="00B0F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
        <p:nvSpPr>
          <p:cNvPr id="31" name="Szövegdoboz 30"/>
          <p:cNvSpPr txBox="1"/>
          <p:nvPr/>
        </p:nvSpPr>
        <p:spPr>
          <a:xfrm rot="16200000">
            <a:off x="277880" y="3720097"/>
            <a:ext cx="2686050" cy="461665"/>
          </a:xfrm>
          <a:prstGeom prst="rect">
            <a:avLst/>
          </a:prstGeom>
          <a:solidFill>
            <a:srgbClr val="FF0000"/>
          </a:solidFill>
        </p:spPr>
        <p:txBody>
          <a:bodyPr wrap="square" rtlCol="0">
            <a:spAutoFit/>
          </a:bodyPr>
          <a:lstStyle/>
          <a:p>
            <a:r>
              <a:rPr lang="en-US" sz="2400" b="1" dirty="0" smtClean="0"/>
              <a:t>Simulink </a:t>
            </a:r>
            <a:r>
              <a:rPr lang="en-US" sz="2400" b="1" dirty="0" err="1" smtClean="0"/>
              <a:t>jelforr</a:t>
            </a:r>
            <a:r>
              <a:rPr lang="hu-HU" sz="2400" b="1" dirty="0" smtClean="0"/>
              <a:t>ás</a:t>
            </a:r>
            <a:endParaRPr lang="hu-HU" sz="2400" b="1" dirty="0"/>
          </a:p>
        </p:txBody>
      </p:sp>
      <p:sp>
        <p:nvSpPr>
          <p:cNvPr id="32" name="Szövegdoboz 31"/>
          <p:cNvSpPr txBox="1"/>
          <p:nvPr/>
        </p:nvSpPr>
        <p:spPr>
          <a:xfrm rot="16200000">
            <a:off x="9595608" y="2425956"/>
            <a:ext cx="2686050" cy="830997"/>
          </a:xfrm>
          <a:prstGeom prst="rect">
            <a:avLst/>
          </a:prstGeom>
          <a:solidFill>
            <a:srgbClr val="FF0000"/>
          </a:solidFill>
        </p:spPr>
        <p:txBody>
          <a:bodyPr wrap="square" rtlCol="0">
            <a:spAutoFit/>
          </a:bodyPr>
          <a:lstStyle/>
          <a:p>
            <a:pPr algn="ctr"/>
            <a:r>
              <a:rPr lang="en-US" sz="2400" b="1" dirty="0" smtClean="0"/>
              <a:t>Simulink </a:t>
            </a:r>
            <a:r>
              <a:rPr lang="hu-HU" sz="2400" b="1" dirty="0" smtClean="0"/>
              <a:t>megjelenítés</a:t>
            </a:r>
            <a:endParaRPr lang="hu-HU" sz="2400" b="1" dirty="0"/>
          </a:p>
        </p:txBody>
      </p:sp>
      <p:sp>
        <p:nvSpPr>
          <p:cNvPr id="33" name="Szövegdoboz 32"/>
          <p:cNvSpPr txBox="1"/>
          <p:nvPr/>
        </p:nvSpPr>
        <p:spPr>
          <a:xfrm>
            <a:off x="5207341" y="600900"/>
            <a:ext cx="3637885" cy="369332"/>
          </a:xfrm>
          <a:prstGeom prst="rect">
            <a:avLst/>
          </a:prstGeom>
          <a:noFill/>
          <a:ln w="34925">
            <a:solidFill>
              <a:srgbClr val="00B0F0"/>
            </a:solidFill>
          </a:ln>
        </p:spPr>
        <p:txBody>
          <a:bodyPr wrap="square" rtlCol="0">
            <a:spAutoFit/>
          </a:bodyPr>
          <a:lstStyle/>
          <a:p>
            <a:pPr algn="ctr"/>
            <a:r>
              <a:rPr lang="hu-HU" dirty="0" smtClean="0">
                <a:solidFill>
                  <a:srgbClr val="002060"/>
                </a:solidFill>
              </a:rPr>
              <a:t>IO ki/bemeneti modulok</a:t>
            </a:r>
            <a:endParaRPr lang="hu-HU" dirty="0">
              <a:solidFill>
                <a:srgbClr val="002060"/>
              </a:solidFill>
            </a:endParaRPr>
          </a:p>
        </p:txBody>
      </p:sp>
      <p:sp>
        <p:nvSpPr>
          <p:cNvPr id="34" name="Szövegdoboz 33"/>
          <p:cNvSpPr txBox="1"/>
          <p:nvPr/>
        </p:nvSpPr>
        <p:spPr>
          <a:xfrm>
            <a:off x="6365609" y="1009142"/>
            <a:ext cx="1907786" cy="923330"/>
          </a:xfrm>
          <a:prstGeom prst="rect">
            <a:avLst/>
          </a:prstGeom>
          <a:noFill/>
          <a:ln w="31750">
            <a:solidFill>
              <a:srgbClr val="002060"/>
            </a:solidFill>
          </a:ln>
        </p:spPr>
        <p:txBody>
          <a:bodyPr wrap="square" rtlCol="0">
            <a:spAutoFit/>
          </a:bodyPr>
          <a:lstStyle/>
          <a:p>
            <a:r>
              <a:rPr lang="hu-HU" dirty="0" smtClean="0">
                <a:solidFill>
                  <a:srgbClr val="002060"/>
                </a:solidFill>
              </a:rPr>
              <a:t>Hardverben megvalósítható modul</a:t>
            </a:r>
            <a:endParaRPr lang="hu-HU" dirty="0">
              <a:solidFill>
                <a:srgbClr val="002060"/>
              </a:solidFill>
            </a:endParaRPr>
          </a:p>
        </p:txBody>
      </p:sp>
      <p:sp>
        <p:nvSpPr>
          <p:cNvPr id="24" name="Cím 1"/>
          <p:cNvSpPr>
            <a:spLocks noGrp="1"/>
          </p:cNvSpPr>
          <p:nvPr>
            <p:ph type="title"/>
          </p:nvPr>
        </p:nvSpPr>
        <p:spPr>
          <a:xfrm>
            <a:off x="560044" y="36742"/>
            <a:ext cx="10515600" cy="781090"/>
          </a:xfrm>
        </p:spPr>
        <p:txBody>
          <a:bodyPr/>
          <a:lstStyle/>
          <a:p>
            <a:r>
              <a:rPr lang="hu-HU" dirty="0" smtClean="0"/>
              <a:t>System Generator alapú terv</a:t>
            </a:r>
            <a:endParaRPr lang="hu-HU" dirty="0"/>
          </a:p>
        </p:txBody>
      </p:sp>
    </p:spTree>
    <p:extLst>
      <p:ext uri="{BB962C8B-B14F-4D97-AF65-F5344CB8AC3E}">
        <p14:creationId xmlns:p14="http://schemas.microsoft.com/office/powerpoint/2010/main" val="38292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Lebegőpontos adattípus</a:t>
            </a:r>
            <a:endParaRPr lang="hu-HU" dirty="0"/>
          </a:p>
        </p:txBody>
      </p:sp>
      <p:sp>
        <p:nvSpPr>
          <p:cNvPr id="3" name="Tartalom helye 2"/>
          <p:cNvSpPr>
            <a:spLocks noGrp="1"/>
          </p:cNvSpPr>
          <p:nvPr>
            <p:ph idx="1"/>
          </p:nvPr>
        </p:nvSpPr>
        <p:spPr/>
        <p:txBody>
          <a:bodyPr/>
          <a:lstStyle/>
          <a:p>
            <a:r>
              <a:rPr lang="hu-HU" b="1" dirty="0"/>
              <a:t>IEEE-754 Standard </a:t>
            </a:r>
            <a:r>
              <a:rPr lang="hu-HU" b="1" dirty="0" smtClean="0"/>
              <a:t>a lebegőpontos számábrázolásra</a:t>
            </a:r>
          </a:p>
          <a:p>
            <a:pPr lvl="1"/>
            <a:r>
              <a:rPr lang="hu-HU" b="1" dirty="0"/>
              <a:t>egyszerű </a:t>
            </a:r>
            <a:r>
              <a:rPr lang="hu-HU" b="1" dirty="0" smtClean="0"/>
              <a:t>pontosság (</a:t>
            </a:r>
            <a:r>
              <a:rPr lang="hu-HU" b="1" dirty="0" err="1" smtClean="0"/>
              <a:t>Single</a:t>
            </a:r>
            <a:r>
              <a:rPr lang="hu-HU" b="1" dirty="0"/>
              <a:t>)</a:t>
            </a:r>
          </a:p>
          <a:p>
            <a:pPr lvl="1"/>
            <a:r>
              <a:rPr lang="en-US" b="1" dirty="0" err="1" smtClean="0"/>
              <a:t>dupla</a:t>
            </a:r>
            <a:r>
              <a:rPr lang="en-US" b="1" dirty="0" smtClean="0"/>
              <a:t> </a:t>
            </a:r>
            <a:r>
              <a:rPr lang="en-US" b="1" dirty="0" err="1" smtClean="0"/>
              <a:t>pontoss</a:t>
            </a:r>
            <a:r>
              <a:rPr lang="hu-HU" b="1" dirty="0"/>
              <a:t>á</a:t>
            </a:r>
            <a:r>
              <a:rPr lang="en-US" b="1" dirty="0" smtClean="0"/>
              <a:t>g</a:t>
            </a:r>
            <a:r>
              <a:rPr lang="hu-HU" b="1" dirty="0" smtClean="0"/>
              <a:t> (</a:t>
            </a:r>
            <a:r>
              <a:rPr lang="hu-HU" b="1" dirty="0" err="1" smtClean="0"/>
              <a:t>Double</a:t>
            </a:r>
            <a:r>
              <a:rPr lang="hu-HU" b="1" dirty="0" smtClean="0"/>
              <a:t>)</a:t>
            </a:r>
          </a:p>
          <a:p>
            <a:pPr lvl="1"/>
            <a:r>
              <a:rPr lang="hu-HU" b="1" dirty="0"/>
              <a:t>t</a:t>
            </a:r>
            <a:r>
              <a:rPr lang="hu-HU" b="1" dirty="0" smtClean="0"/>
              <a:t>etszőleges pontosság</a:t>
            </a:r>
            <a:endParaRPr lang="en-US" b="1" dirty="0" smtClean="0"/>
          </a:p>
        </p:txBody>
      </p:sp>
      <p:pic>
        <p:nvPicPr>
          <p:cNvPr id="4" name="Kép 3"/>
          <p:cNvPicPr>
            <a:picLocks noChangeAspect="1"/>
          </p:cNvPicPr>
          <p:nvPr/>
        </p:nvPicPr>
        <p:blipFill>
          <a:blip r:embed="rId2"/>
          <a:stretch>
            <a:fillRect/>
          </a:stretch>
        </p:blipFill>
        <p:spPr>
          <a:xfrm>
            <a:off x="404974" y="4684320"/>
            <a:ext cx="6193946" cy="1373329"/>
          </a:xfrm>
          <a:prstGeom prst="rect">
            <a:avLst/>
          </a:prstGeom>
        </p:spPr>
      </p:pic>
      <p:pic>
        <p:nvPicPr>
          <p:cNvPr id="5" name="Kép 4"/>
          <p:cNvPicPr>
            <a:picLocks noChangeAspect="1"/>
          </p:cNvPicPr>
          <p:nvPr/>
        </p:nvPicPr>
        <p:blipFill>
          <a:blip r:embed="rId3"/>
          <a:stretch>
            <a:fillRect/>
          </a:stretch>
        </p:blipFill>
        <p:spPr>
          <a:xfrm>
            <a:off x="7186689" y="2245894"/>
            <a:ext cx="4029951" cy="4102126"/>
          </a:xfrm>
          <a:prstGeom prst="rect">
            <a:avLst/>
          </a:prstGeom>
        </p:spPr>
      </p:pic>
    </p:spTree>
    <p:extLst>
      <p:ext uri="{BB962C8B-B14F-4D97-AF65-F5344CB8AC3E}">
        <p14:creationId xmlns:p14="http://schemas.microsoft.com/office/powerpoint/2010/main" val="3586651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Bit szintű műveletek</a:t>
            </a:r>
            <a:endParaRPr lang="en-US" dirty="0"/>
          </a:p>
        </p:txBody>
      </p:sp>
      <p:sp>
        <p:nvSpPr>
          <p:cNvPr id="3" name="Content Placeholder 2"/>
          <p:cNvSpPr>
            <a:spLocks noGrp="1"/>
          </p:cNvSpPr>
          <p:nvPr>
            <p:ph idx="1"/>
          </p:nvPr>
        </p:nvSpPr>
        <p:spPr/>
        <p:txBody>
          <a:bodyPr/>
          <a:lstStyle/>
          <a:p>
            <a:r>
              <a:rPr lang="hu-HU" dirty="0" err="1" smtClean="0"/>
              <a:t>Reinterpret</a:t>
            </a:r>
            <a:endParaRPr lang="hu-HU" dirty="0" smtClean="0"/>
          </a:p>
          <a:p>
            <a:r>
              <a:rPr lang="hu-HU" dirty="0" err="1" smtClean="0"/>
              <a:t>Combine</a:t>
            </a:r>
            <a:endParaRPr lang="hu-HU" dirty="0" smtClean="0"/>
          </a:p>
          <a:p>
            <a:r>
              <a:rPr lang="hu-HU" dirty="0" err="1" smtClean="0"/>
              <a:t>Convert</a:t>
            </a:r>
            <a:endParaRPr lang="hu-HU" dirty="0" smtClean="0"/>
          </a:p>
          <a:p>
            <a:r>
              <a:rPr lang="hu-HU" dirty="0" err="1" smtClean="0"/>
              <a:t>Extract</a:t>
            </a:r>
            <a:endParaRPr lang="en-US" dirty="0"/>
          </a:p>
        </p:txBody>
      </p:sp>
    </p:spTree>
    <p:extLst>
      <p:ext uri="{BB962C8B-B14F-4D97-AF65-F5344CB8AC3E}">
        <p14:creationId xmlns:p14="http://schemas.microsoft.com/office/powerpoint/2010/main" val="1814767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Bit pontos (</a:t>
            </a:r>
            <a:r>
              <a:rPr lang="hu-HU" b="1" dirty="0" err="1" smtClean="0"/>
              <a:t>bit-true</a:t>
            </a:r>
            <a:r>
              <a:rPr lang="hu-HU" b="1" dirty="0" smtClean="0"/>
              <a:t>) és ciklus pontos  (</a:t>
            </a:r>
            <a:r>
              <a:rPr lang="hu-HU" b="1" dirty="0" err="1" smtClean="0"/>
              <a:t>cycle</a:t>
            </a:r>
            <a:r>
              <a:rPr lang="hu-HU" b="1" dirty="0" smtClean="0"/>
              <a:t> </a:t>
            </a:r>
            <a:r>
              <a:rPr lang="hu-HU" b="1" dirty="0" err="1" smtClean="0"/>
              <a:t>true</a:t>
            </a:r>
            <a:r>
              <a:rPr lang="hu-HU" b="1" dirty="0" smtClean="0"/>
              <a:t>) modellezés</a:t>
            </a:r>
            <a:endParaRPr lang="hu-HU" dirty="0"/>
          </a:p>
        </p:txBody>
      </p:sp>
      <p:sp>
        <p:nvSpPr>
          <p:cNvPr id="3" name="Tartalom helye 2"/>
          <p:cNvSpPr>
            <a:spLocks noGrp="1"/>
          </p:cNvSpPr>
          <p:nvPr>
            <p:ph idx="1"/>
          </p:nvPr>
        </p:nvSpPr>
        <p:spPr/>
        <p:txBody>
          <a:bodyPr/>
          <a:lstStyle/>
          <a:p>
            <a:r>
              <a:rPr lang="hu-HU" b="1" dirty="0" err="1" smtClean="0"/>
              <a:t>bit-true</a:t>
            </a:r>
            <a:r>
              <a:rPr lang="hu-HU" dirty="0" smtClean="0"/>
              <a:t>:  a  System Generator és a Simulink tömbök határánál, a </a:t>
            </a:r>
            <a:r>
              <a:rPr lang="hu-HU" b="1" dirty="0" smtClean="0"/>
              <a:t>szimuláció során </a:t>
            </a:r>
            <a:r>
              <a:rPr lang="hu-HU" dirty="0" smtClean="0"/>
              <a:t>előállított érték </a:t>
            </a:r>
            <a:r>
              <a:rPr lang="hu-HU" dirty="0" smtClean="0"/>
              <a:t>bit szinten </a:t>
            </a:r>
            <a:r>
              <a:rPr lang="hu-HU" dirty="0" smtClean="0"/>
              <a:t>tökéletesen megegyezik a megfelelő pontban a </a:t>
            </a:r>
            <a:r>
              <a:rPr lang="hu-HU" b="1" dirty="0" smtClean="0"/>
              <a:t>hardver álta</a:t>
            </a:r>
            <a:r>
              <a:rPr lang="hu-HU" dirty="0" smtClean="0"/>
              <a:t>l generált értékkel</a:t>
            </a:r>
          </a:p>
          <a:p>
            <a:r>
              <a:rPr lang="hu-HU" b="1" dirty="0" err="1" smtClean="0"/>
              <a:t>cycle-true</a:t>
            </a:r>
            <a:r>
              <a:rPr lang="hu-HU" dirty="0" smtClean="0"/>
              <a:t>: a határoknál a megfelelő értékek a </a:t>
            </a:r>
            <a:r>
              <a:rPr lang="hu-HU" b="1" dirty="0" smtClean="0"/>
              <a:t>megfelelő időben generálódnak</a:t>
            </a:r>
          </a:p>
        </p:txBody>
      </p:sp>
      <p:pic>
        <p:nvPicPr>
          <p:cNvPr id="4" name="Kép 5"/>
          <p:cNvPicPr>
            <a:picLocks noChangeAspect="1"/>
          </p:cNvPicPr>
          <p:nvPr/>
        </p:nvPicPr>
        <p:blipFill rotWithShape="1">
          <a:blip r:embed="rId2"/>
          <a:srcRect l="1285" t="7380" r="46091" b="62066"/>
          <a:stretch/>
        </p:blipFill>
        <p:spPr>
          <a:xfrm>
            <a:off x="4540487" y="3758080"/>
            <a:ext cx="5641898" cy="2165717"/>
          </a:xfrm>
          <a:prstGeom prst="roundRect">
            <a:avLst/>
          </a:prstGeom>
        </p:spPr>
      </p:pic>
    </p:spTree>
    <p:extLst>
      <p:ext uri="{BB962C8B-B14F-4D97-AF65-F5344CB8AC3E}">
        <p14:creationId xmlns:p14="http://schemas.microsoft.com/office/powerpoint/2010/main" val="283738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Több mintavételezési frekvencián működő modellek </a:t>
            </a:r>
            <a:endParaRPr lang="hu-HU" dirty="0"/>
          </a:p>
        </p:txBody>
      </p:sp>
      <p:pic>
        <p:nvPicPr>
          <p:cNvPr id="4" name="Tartalom helye 3"/>
          <p:cNvPicPr>
            <a:picLocks noGrp="1" noChangeAspect="1"/>
          </p:cNvPicPr>
          <p:nvPr>
            <p:ph idx="1"/>
          </p:nvPr>
        </p:nvPicPr>
        <p:blipFill>
          <a:blip r:embed="rId2"/>
          <a:stretch>
            <a:fillRect/>
          </a:stretch>
        </p:blipFill>
        <p:spPr>
          <a:xfrm>
            <a:off x="4282417" y="2085267"/>
            <a:ext cx="6755269" cy="2053636"/>
          </a:xfrm>
          <a:prstGeom prst="rect">
            <a:avLst/>
          </a:prstGeom>
        </p:spPr>
      </p:pic>
      <p:sp>
        <p:nvSpPr>
          <p:cNvPr id="5" name="Szövegdoboz 4"/>
          <p:cNvSpPr txBox="1"/>
          <p:nvPr/>
        </p:nvSpPr>
        <p:spPr>
          <a:xfrm>
            <a:off x="1112520" y="2788920"/>
            <a:ext cx="2240280" cy="1015663"/>
          </a:xfrm>
          <a:prstGeom prst="rect">
            <a:avLst/>
          </a:prstGeom>
          <a:noFill/>
        </p:spPr>
        <p:txBody>
          <a:bodyPr wrap="square" rtlCol="0">
            <a:spAutoFit/>
          </a:bodyPr>
          <a:lstStyle/>
          <a:p>
            <a:r>
              <a:rPr lang="hu-HU" sz="2000" dirty="0" smtClean="0"/>
              <a:t>Újra-mintavételezés</a:t>
            </a:r>
          </a:p>
          <a:p>
            <a:r>
              <a:rPr lang="hu-HU" sz="2000" b="1" dirty="0" err="1" smtClean="0"/>
              <a:t>Up</a:t>
            </a:r>
            <a:r>
              <a:rPr lang="hu-HU" sz="2000" b="1" dirty="0" smtClean="0"/>
              <a:t> </a:t>
            </a:r>
            <a:r>
              <a:rPr lang="hu-HU" sz="2000" b="1" dirty="0" err="1" smtClean="0"/>
              <a:t>Sample</a:t>
            </a:r>
            <a:endParaRPr lang="hu-HU" sz="2000" b="1" dirty="0" smtClean="0"/>
          </a:p>
          <a:p>
            <a:r>
              <a:rPr lang="hu-HU" sz="2000" b="1" dirty="0" smtClean="0"/>
              <a:t>Down </a:t>
            </a:r>
            <a:r>
              <a:rPr lang="hu-HU" sz="2000" b="1" dirty="0" err="1" smtClean="0"/>
              <a:t>Sample</a:t>
            </a:r>
            <a:endParaRPr lang="hu-HU" sz="2000" b="1" dirty="0"/>
          </a:p>
        </p:txBody>
      </p:sp>
    </p:spTree>
    <p:extLst>
      <p:ext uri="{BB962C8B-B14F-4D97-AF65-F5344CB8AC3E}">
        <p14:creationId xmlns:p14="http://schemas.microsoft.com/office/powerpoint/2010/main" val="71621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Csoportba foglalás 5"/>
          <p:cNvGrpSpPr>
            <a:grpSpLocks noChangeAspect="1"/>
          </p:cNvGrpSpPr>
          <p:nvPr/>
        </p:nvGrpSpPr>
        <p:grpSpPr>
          <a:xfrm>
            <a:off x="4911419" y="2449736"/>
            <a:ext cx="2530390" cy="2091345"/>
            <a:chOff x="3866543" y="2763559"/>
            <a:chExt cx="1437214" cy="1437214"/>
          </a:xfrm>
        </p:grpSpPr>
        <p:sp>
          <p:nvSpPr>
            <p:cNvPr id="61" name="Ellipszis 60"/>
            <p:cNvSpPr/>
            <p:nvPr/>
          </p:nvSpPr>
          <p:spPr>
            <a:xfrm>
              <a:off x="3866543" y="2763559"/>
              <a:ext cx="1437214" cy="143721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Ellipszis 4"/>
            <p:cNvSpPr/>
            <p:nvPr/>
          </p:nvSpPr>
          <p:spPr>
            <a:xfrm>
              <a:off x="4077018" y="2974034"/>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altLang="hu-HU" sz="2400" b="1" i="0" u="none" strike="noStrike" kern="1200" cap="none" normalizeH="0" baseline="0" dirty="0" smtClean="0">
                  <a:ln>
                    <a:noFill/>
                  </a:ln>
                  <a:solidFill>
                    <a:schemeClr val="bg1"/>
                  </a:solidFill>
                  <a:effectLst/>
                  <a:latin typeface="Times New Roman" panose="02020603050405020304" pitchFamily="18" charset="0"/>
                </a:rPr>
                <a:t>MEMÓRIA</a:t>
              </a:r>
            </a:p>
            <a:p>
              <a:pPr marL="0" marR="0" lvl="0" indent="0" algn="ctr" defTabSz="914400" rtl="0" eaLnBrk="1" fontAlgn="base" latinLnBrk="0" hangingPunct="1">
                <a:lnSpc>
                  <a:spcPct val="100000"/>
                </a:lnSpc>
                <a:spcBef>
                  <a:spcPct val="0"/>
                </a:spcBef>
                <a:spcAft>
                  <a:spcPct val="0"/>
                </a:spcAft>
                <a:buClrTx/>
                <a:buSzTx/>
                <a:buFontTx/>
                <a:buNone/>
                <a:tabLst/>
              </a:pPr>
              <a:r>
                <a:rPr lang="hu-HU" altLang="hu-HU" sz="2400" b="1" dirty="0" smtClean="0">
                  <a:solidFill>
                    <a:schemeClr val="bg1"/>
                  </a:solidFill>
                  <a:latin typeface="Times New Roman" panose="02020603050405020304" pitchFamily="18" charset="0"/>
                </a:rPr>
                <a:t>ELEMEK</a:t>
              </a:r>
              <a:endParaRPr kumimoji="0" lang="it-IT" altLang="hu-HU" sz="2400" b="1" i="0" u="none" strike="noStrike" kern="1200" cap="none" normalizeH="0" baseline="0" dirty="0" smtClean="0">
                <a:ln>
                  <a:noFill/>
                </a:ln>
                <a:solidFill>
                  <a:schemeClr val="bg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it-IT" altLang="hu-HU" sz="2400" b="0" i="0" u="none" strike="noStrike" kern="1200" cap="none" normalizeH="0" baseline="0" dirty="0" smtClean="0">
                <a:ln>
                  <a:noFill/>
                </a:ln>
                <a:solidFill>
                  <a:schemeClr val="bg1"/>
                </a:solidFill>
                <a:effectLst/>
                <a:latin typeface="Times New Roman" panose="02020603050405020304" pitchFamily="18" charset="0"/>
              </a:endParaRPr>
            </a:p>
          </p:txBody>
        </p:sp>
      </p:grpSp>
      <p:sp>
        <p:nvSpPr>
          <p:cNvPr id="56" name="Egyenes összekötő 10"/>
          <p:cNvSpPr/>
          <p:nvPr/>
        </p:nvSpPr>
        <p:spPr>
          <a:xfrm rot="18600000">
            <a:off x="7556420" y="2289010"/>
            <a:ext cx="64859" cy="648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hu-HU" sz="500" kern="1200"/>
          </a:p>
        </p:txBody>
      </p:sp>
      <p:grpSp>
        <p:nvGrpSpPr>
          <p:cNvPr id="10" name="Csoportba foglalás 9"/>
          <p:cNvGrpSpPr/>
          <p:nvPr/>
        </p:nvGrpSpPr>
        <p:grpSpPr>
          <a:xfrm>
            <a:off x="8578387" y="487695"/>
            <a:ext cx="1437214" cy="1437214"/>
            <a:chOff x="5624184" y="668884"/>
            <a:chExt cx="1437214" cy="1437214"/>
          </a:xfrm>
        </p:grpSpPr>
        <p:sp>
          <p:nvSpPr>
            <p:cNvPr id="53" name="Ellipszis 52"/>
            <p:cNvSpPr/>
            <p:nvPr/>
          </p:nvSpPr>
          <p:spPr>
            <a:xfrm>
              <a:off x="5624184" y="668884"/>
              <a:ext cx="1437214" cy="143721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Ellipszis 12"/>
            <p:cNvSpPr/>
            <p:nvPr/>
          </p:nvSpPr>
          <p:spPr>
            <a:xfrm>
              <a:off x="5834659" y="879359"/>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hu-HU" sz="1600" b="1" i="0" u="none" strike="noStrike" kern="1200" cap="none" normalizeH="0" baseline="0" dirty="0" smtClean="0">
                <a:ln>
                  <a:noFill/>
                </a:ln>
                <a:solidFill>
                  <a:schemeClr val="tx1"/>
                </a:solidFill>
                <a:effectLst/>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hu-HU" altLang="hu-HU" b="1" i="0" u="none" strike="noStrike" kern="1200" cap="none" normalizeH="0" baseline="0" dirty="0" err="1" smtClean="0">
                  <a:ln>
                    <a:noFill/>
                  </a:ln>
                  <a:solidFill>
                    <a:schemeClr val="bg1"/>
                  </a:solidFill>
                  <a:effectLst/>
                  <a:latin typeface="Times New Roman" panose="02020603050405020304" pitchFamily="18" charset="0"/>
                </a:rPr>
                <a:t>Single</a:t>
              </a:r>
              <a:r>
                <a:rPr kumimoji="0" lang="hu-HU" altLang="hu-HU" b="1" i="0" u="none" strike="noStrike" kern="1200" cap="none" normalizeH="0" baseline="0" dirty="0" smtClean="0">
                  <a:ln>
                    <a:noFill/>
                  </a:ln>
                  <a:solidFill>
                    <a:schemeClr val="bg1"/>
                  </a:solidFill>
                  <a:effectLst/>
                  <a:latin typeface="Times New Roman" panose="02020603050405020304" pitchFamily="18" charset="0"/>
                </a:rPr>
                <a:t> PORT</a:t>
              </a:r>
            </a:p>
            <a:p>
              <a:pPr marL="0" marR="0" lvl="0" indent="0" algn="ctr" defTabSz="914400" rtl="0" eaLnBrk="0" fontAlgn="base" latinLnBrk="0" hangingPunct="0">
                <a:lnSpc>
                  <a:spcPct val="100000"/>
                </a:lnSpc>
                <a:spcBef>
                  <a:spcPct val="0"/>
                </a:spcBef>
                <a:spcAft>
                  <a:spcPct val="0"/>
                </a:spcAft>
                <a:buClrTx/>
                <a:buSzTx/>
                <a:buFontTx/>
                <a:buNone/>
                <a:tabLst/>
              </a:pPr>
              <a:r>
                <a:rPr lang="hu-HU" altLang="hu-HU" b="1" dirty="0" smtClean="0">
                  <a:solidFill>
                    <a:schemeClr val="bg1"/>
                  </a:solidFill>
                  <a:latin typeface="Times New Roman" panose="02020603050405020304" pitchFamily="18" charset="0"/>
                </a:rPr>
                <a:t>BRAM</a:t>
              </a:r>
              <a:endParaRPr kumimoji="0" lang="it-IT" altLang="hu-HU" b="1" i="0" u="none" strike="noStrike" kern="1200" cap="none" normalizeH="0" baseline="0" dirty="0" smtClean="0">
                <a:ln>
                  <a:noFill/>
                </a:ln>
                <a:solidFill>
                  <a:schemeClr val="bg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it-IT" altLang="hu-HU" sz="1600" b="1" i="0" u="none" strike="noStrike" kern="1200" cap="none" normalizeH="0" baseline="0" dirty="0" smtClean="0">
                <a:ln>
                  <a:noFill/>
                </a:ln>
                <a:solidFill>
                  <a:schemeClr val="tx1"/>
                </a:solidFill>
                <a:effectLst/>
                <a:latin typeface="Times New Roman" panose="02020603050405020304" pitchFamily="18" charset="0"/>
              </a:endParaRPr>
            </a:p>
          </p:txBody>
        </p:sp>
      </p:grpSp>
      <p:grpSp>
        <p:nvGrpSpPr>
          <p:cNvPr id="14" name="Csoportba foglalás 13"/>
          <p:cNvGrpSpPr/>
          <p:nvPr/>
        </p:nvGrpSpPr>
        <p:grpSpPr>
          <a:xfrm>
            <a:off x="9429179" y="4379879"/>
            <a:ext cx="1437214" cy="1437214"/>
            <a:chOff x="6234606" y="4130761"/>
            <a:chExt cx="1437214" cy="1437214"/>
          </a:xfrm>
        </p:grpSpPr>
        <p:sp>
          <p:nvSpPr>
            <p:cNvPr id="45" name="Ellipszis 44"/>
            <p:cNvSpPr/>
            <p:nvPr/>
          </p:nvSpPr>
          <p:spPr>
            <a:xfrm>
              <a:off x="6234606" y="4130761"/>
              <a:ext cx="1437214" cy="143721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Ellipszis 20"/>
            <p:cNvSpPr/>
            <p:nvPr/>
          </p:nvSpPr>
          <p:spPr>
            <a:xfrm>
              <a:off x="6445081" y="4341236"/>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it-IT" altLang="hu-HU" b="1" i="0" u="none" strike="noStrike" kern="1200" cap="none" normalizeH="0" baseline="0" dirty="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hu-HU" altLang="hu-HU" sz="2400" b="1" dirty="0" err="1" smtClean="0">
                  <a:solidFill>
                    <a:schemeClr val="bg1"/>
                  </a:solidFill>
                  <a:latin typeface="Times New Roman" panose="02020603050405020304" pitchFamily="18" charset="0"/>
                </a:rPr>
                <a:t>Dual</a:t>
              </a:r>
              <a:r>
                <a:rPr lang="hu-HU" altLang="hu-HU" sz="2400" b="1" dirty="0" smtClean="0">
                  <a:solidFill>
                    <a:schemeClr val="bg1"/>
                  </a:solidFill>
                  <a:latin typeface="Times New Roman" panose="02020603050405020304" pitchFamily="18" charset="0"/>
                </a:rPr>
                <a:t> PORT</a:t>
              </a:r>
            </a:p>
            <a:p>
              <a:pPr marL="0" marR="0" lvl="0" indent="0" algn="ctr" defTabSz="914400" rtl="0" eaLnBrk="1" fontAlgn="base" latinLnBrk="0" hangingPunct="1">
                <a:lnSpc>
                  <a:spcPct val="100000"/>
                </a:lnSpc>
                <a:spcBef>
                  <a:spcPct val="0"/>
                </a:spcBef>
                <a:spcAft>
                  <a:spcPct val="0"/>
                </a:spcAft>
                <a:buClrTx/>
                <a:buSzTx/>
                <a:buFontTx/>
                <a:buNone/>
                <a:tabLst/>
              </a:pPr>
              <a:r>
                <a:rPr lang="hu-HU" altLang="hu-HU" sz="2400" b="1" dirty="0" smtClean="0">
                  <a:solidFill>
                    <a:schemeClr val="bg1"/>
                  </a:solidFill>
                  <a:latin typeface="Times New Roman" panose="02020603050405020304" pitchFamily="18" charset="0"/>
                </a:rPr>
                <a:t>BRAM</a:t>
              </a:r>
              <a:endParaRPr kumimoji="0" lang="it-IT" altLang="hu-HU" sz="2400" b="1" i="0" u="none" strike="noStrike" kern="1200" cap="none" normalizeH="0" baseline="0" dirty="0" smtClean="0">
                <a:ln>
                  <a:noFill/>
                </a:ln>
                <a:solidFill>
                  <a:schemeClr val="bg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it-IT" altLang="hu-HU" b="1" i="0" u="none" strike="noStrike" kern="1200" cap="none" normalizeH="0" baseline="0" dirty="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it-IT" altLang="hu-HU" b="1" i="0" u="none" strike="noStrike" kern="1200" cap="none" normalizeH="0" baseline="0" dirty="0" smtClean="0">
                <a:ln>
                  <a:noFill/>
                </a:ln>
                <a:solidFill>
                  <a:schemeClr val="tx1"/>
                </a:solidFill>
                <a:effectLst/>
                <a:latin typeface="Times New Roman" panose="02020603050405020304" pitchFamily="18" charset="0"/>
              </a:endParaRPr>
            </a:p>
          </p:txBody>
        </p:sp>
      </p:grpSp>
      <p:grpSp>
        <p:nvGrpSpPr>
          <p:cNvPr id="18" name="Csoportba foglalás 17"/>
          <p:cNvGrpSpPr/>
          <p:nvPr/>
        </p:nvGrpSpPr>
        <p:grpSpPr>
          <a:xfrm>
            <a:off x="5238484" y="5313983"/>
            <a:ext cx="1437214" cy="1437214"/>
            <a:chOff x="2931322" y="5333058"/>
            <a:chExt cx="1437214" cy="1437214"/>
          </a:xfrm>
        </p:grpSpPr>
        <p:sp>
          <p:nvSpPr>
            <p:cNvPr id="37" name="Ellipszis 36"/>
            <p:cNvSpPr/>
            <p:nvPr/>
          </p:nvSpPr>
          <p:spPr>
            <a:xfrm>
              <a:off x="2931322" y="5333058"/>
              <a:ext cx="1437214" cy="143721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lipszis 28"/>
            <p:cNvSpPr/>
            <p:nvPr/>
          </p:nvSpPr>
          <p:spPr>
            <a:xfrm>
              <a:off x="3141797" y="5543533"/>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hu-HU" altLang="hu-HU" sz="2000" b="1" dirty="0" smtClean="0">
                  <a:latin typeface="Times New Roman" panose="02020603050405020304" pitchFamily="18" charset="0"/>
                  <a:cs typeface="Times New Roman" panose="02020603050405020304" pitchFamily="18" charset="0"/>
                </a:rPr>
                <a:t>DISTRIBU-TED </a:t>
              </a:r>
            </a:p>
            <a:p>
              <a:pPr marL="0" marR="0" lvl="0" indent="0" algn="ctr" defTabSz="914400" rtl="0" eaLnBrk="1" fontAlgn="base" latinLnBrk="0" hangingPunct="1">
                <a:lnSpc>
                  <a:spcPct val="100000"/>
                </a:lnSpc>
                <a:spcBef>
                  <a:spcPct val="0"/>
                </a:spcBef>
                <a:spcAft>
                  <a:spcPct val="0"/>
                </a:spcAft>
                <a:buClrTx/>
                <a:buSzTx/>
                <a:buFontTx/>
                <a:buNone/>
                <a:tabLst/>
              </a:pPr>
              <a:r>
                <a:rPr lang="hu-HU" altLang="hu-HU" sz="2000" b="1" dirty="0" smtClean="0">
                  <a:latin typeface="Times New Roman" panose="02020603050405020304" pitchFamily="18" charset="0"/>
                  <a:cs typeface="Times New Roman" panose="02020603050405020304" pitchFamily="18" charset="0"/>
                </a:rPr>
                <a:t>RAM</a:t>
              </a:r>
              <a:endParaRPr kumimoji="0" lang="it-IT" altLang="hu-HU" sz="2000" b="1" i="0" u="none" strike="noStrike" kern="1200"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pSp>
      <p:grpSp>
        <p:nvGrpSpPr>
          <p:cNvPr id="20" name="Csoportba foglalás 19"/>
          <p:cNvGrpSpPr/>
          <p:nvPr/>
        </p:nvGrpSpPr>
        <p:grpSpPr>
          <a:xfrm>
            <a:off x="1766396" y="4087244"/>
            <a:ext cx="1437214" cy="1437214"/>
            <a:chOff x="1498480" y="4130761"/>
            <a:chExt cx="1437214" cy="1437214"/>
          </a:xfrm>
        </p:grpSpPr>
        <p:sp>
          <p:nvSpPr>
            <p:cNvPr id="33" name="Ellipszis 32"/>
            <p:cNvSpPr/>
            <p:nvPr/>
          </p:nvSpPr>
          <p:spPr>
            <a:xfrm>
              <a:off x="1498480" y="4130761"/>
              <a:ext cx="1437214" cy="143721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lipszis 32"/>
            <p:cNvSpPr/>
            <p:nvPr/>
          </p:nvSpPr>
          <p:spPr>
            <a:xfrm>
              <a:off x="1708955" y="4341236"/>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hu-HU" altLang="hu-HU" sz="2000" b="1" dirty="0" smtClean="0">
                  <a:solidFill>
                    <a:schemeClr val="bg1"/>
                  </a:solidFill>
                  <a:latin typeface="Times New Roman" panose="02020603050405020304" pitchFamily="18" charset="0"/>
                </a:rPr>
                <a:t>FIFO</a:t>
              </a:r>
              <a:endParaRPr kumimoji="0" lang="hu-HU" altLang="hu-HU" sz="2000" b="1" i="0" u="none" strike="noStrike" kern="1200" cap="none" normalizeH="0" baseline="0" dirty="0" smtClean="0">
                <a:ln>
                  <a:noFill/>
                </a:ln>
                <a:solidFill>
                  <a:schemeClr val="bg1"/>
                </a:solidFill>
                <a:effectLst/>
                <a:latin typeface="Times New Roman" panose="02020603050405020304" pitchFamily="18" charset="0"/>
              </a:endParaRPr>
            </a:p>
          </p:txBody>
        </p:sp>
      </p:grpSp>
      <p:sp>
        <p:nvSpPr>
          <p:cNvPr id="30" name="Ellipszis 36"/>
          <p:cNvSpPr/>
          <p:nvPr/>
        </p:nvSpPr>
        <p:spPr>
          <a:xfrm>
            <a:off x="2895006" y="2528496"/>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altLang="hu-HU" sz="1300" b="0" i="0" u="none" strike="noStrike" kern="1200" cap="none" normalizeH="0" baseline="0" dirty="0" smtClean="0">
                <a:ln>
                  <a:noFill/>
                </a:ln>
                <a:solidFill>
                  <a:schemeClr val="tx1"/>
                </a:solidFill>
                <a:effectLst/>
                <a:latin typeface="Times New Roman" panose="02020603050405020304" pitchFamily="18" charset="0"/>
              </a:rPr>
              <a:t> </a:t>
            </a:r>
            <a:r>
              <a:rPr kumimoji="0" lang="hu-HU" altLang="hu-HU" sz="1600" b="0" i="0" u="none" strike="noStrike" kern="1200" cap="none" normalizeH="0" baseline="0" dirty="0" smtClean="0">
                <a:ln>
                  <a:noFill/>
                </a:ln>
                <a:solidFill>
                  <a:schemeClr val="bg1"/>
                </a:solidFill>
                <a:effectLst/>
                <a:latin typeface="Times New Roman" panose="02020603050405020304" pitchFamily="18" charset="0"/>
              </a:rPr>
              <a:t>Hallás</a:t>
            </a:r>
          </a:p>
          <a:p>
            <a:pPr marL="0" marR="0" lvl="0" indent="0" algn="ctr" defTabSz="914400" rtl="0" eaLnBrk="1" fontAlgn="base" latinLnBrk="0" hangingPunct="1">
              <a:lnSpc>
                <a:spcPct val="100000"/>
              </a:lnSpc>
              <a:spcBef>
                <a:spcPct val="0"/>
              </a:spcBef>
              <a:spcAft>
                <a:spcPct val="0"/>
              </a:spcAft>
              <a:buClrTx/>
              <a:buSzTx/>
              <a:buFontTx/>
              <a:buNone/>
              <a:tabLst/>
            </a:pPr>
            <a:r>
              <a:rPr kumimoji="0" lang="hu-HU" altLang="hu-HU" sz="1600" b="0" i="0" u="none" strike="noStrike" kern="1200" cap="none" normalizeH="0" baseline="0" dirty="0" smtClean="0">
                <a:ln>
                  <a:noFill/>
                </a:ln>
                <a:solidFill>
                  <a:schemeClr val="bg1"/>
                </a:solidFill>
                <a:effectLst/>
                <a:latin typeface="Times New Roman" panose="02020603050405020304" pitchFamily="18" charset="0"/>
              </a:rPr>
              <a:t> </a:t>
            </a:r>
            <a:r>
              <a:rPr kumimoji="0" lang="hu-HU" altLang="hu-HU" sz="1600" b="0" i="0" u="none" strike="noStrike" kern="1200" cap="none" normalizeH="0" baseline="0" dirty="0" err="1" smtClean="0">
                <a:ln>
                  <a:noFill/>
                </a:ln>
                <a:solidFill>
                  <a:schemeClr val="bg1"/>
                </a:solidFill>
                <a:effectLst/>
                <a:latin typeface="Times New Roman" panose="02020603050405020304" pitchFamily="18" charset="0"/>
              </a:rPr>
              <a:t>tján</a:t>
            </a:r>
            <a:endParaRPr kumimoji="0" lang="it-IT" altLang="hu-HU" sz="1600" b="0" i="0" u="none" strike="noStrike" kern="1200" cap="none" normalizeH="0" baseline="0" dirty="0" smtClean="0">
              <a:ln>
                <a:noFill/>
              </a:ln>
              <a:solidFill>
                <a:schemeClr val="bg1"/>
              </a:solidFill>
              <a:effectLst/>
              <a:latin typeface="Times New Roman" panose="02020603050405020304" pitchFamily="18" charset="0"/>
            </a:endParaRPr>
          </a:p>
        </p:txBody>
      </p:sp>
      <p:grpSp>
        <p:nvGrpSpPr>
          <p:cNvPr id="24" name="Csoportba foglalás 23"/>
          <p:cNvGrpSpPr/>
          <p:nvPr/>
        </p:nvGrpSpPr>
        <p:grpSpPr>
          <a:xfrm>
            <a:off x="2374714" y="636140"/>
            <a:ext cx="1437214" cy="1437214"/>
            <a:chOff x="2108902" y="668884"/>
            <a:chExt cx="1437214" cy="1437214"/>
          </a:xfrm>
        </p:grpSpPr>
        <p:sp>
          <p:nvSpPr>
            <p:cNvPr id="25" name="Ellipszis 24"/>
            <p:cNvSpPr/>
            <p:nvPr/>
          </p:nvSpPr>
          <p:spPr>
            <a:xfrm>
              <a:off x="2108902" y="668884"/>
              <a:ext cx="1437214" cy="143721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Ellipszis 40"/>
            <p:cNvSpPr/>
            <p:nvPr/>
          </p:nvSpPr>
          <p:spPr>
            <a:xfrm>
              <a:off x="2319377" y="879359"/>
              <a:ext cx="1016264" cy="10162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altLang="hu-HU" sz="2000" b="1" i="0" u="none" strike="noStrike" kern="1200" cap="none" normalizeH="0" baseline="0" dirty="0" smtClean="0">
                  <a:ln>
                    <a:noFill/>
                  </a:ln>
                  <a:solidFill>
                    <a:schemeClr val="bg1"/>
                  </a:solidFill>
                  <a:effectLst/>
                  <a:latin typeface="Times New Roman" panose="02020603050405020304" pitchFamily="18" charset="0"/>
                </a:rPr>
                <a:t>ROM</a:t>
              </a:r>
              <a:endParaRPr kumimoji="0" lang="it-IT" altLang="hu-HU" sz="2000" b="1" i="0" u="none" strike="noStrike" kern="1200" cap="none" normalizeH="0" baseline="0" dirty="0" smtClean="0">
                <a:ln>
                  <a:noFill/>
                </a:ln>
                <a:solidFill>
                  <a:schemeClr val="bg1"/>
                </a:solidFill>
                <a:effectLst/>
                <a:latin typeface="Times New Roman" panose="02020603050405020304" pitchFamily="18" charset="0"/>
              </a:endParaRPr>
            </a:p>
          </p:txBody>
        </p:sp>
      </p:grpSp>
      <p:cxnSp>
        <p:nvCxnSpPr>
          <p:cNvPr id="66" name="Egyenes összekötő 65"/>
          <p:cNvCxnSpPr>
            <a:stCxn id="61" idx="7"/>
            <a:endCxn id="53" idx="3"/>
          </p:cNvCxnSpPr>
          <p:nvPr/>
        </p:nvCxnSpPr>
        <p:spPr>
          <a:xfrm flipV="1">
            <a:off x="7071242" y="1714434"/>
            <a:ext cx="1717620" cy="1041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gyenes összekötő 66"/>
          <p:cNvCxnSpPr>
            <a:stCxn id="61" idx="5"/>
            <a:endCxn id="45" idx="2"/>
          </p:cNvCxnSpPr>
          <p:nvPr/>
        </p:nvCxnSpPr>
        <p:spPr>
          <a:xfrm>
            <a:off x="7071242" y="4234811"/>
            <a:ext cx="2357937" cy="863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Egyenes összekötő 70"/>
          <p:cNvCxnSpPr>
            <a:stCxn id="25" idx="5"/>
          </p:cNvCxnSpPr>
          <p:nvPr/>
        </p:nvCxnSpPr>
        <p:spPr>
          <a:xfrm>
            <a:off x="3601453" y="1862879"/>
            <a:ext cx="1616236" cy="89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Egyenes összekötő 72"/>
          <p:cNvCxnSpPr>
            <a:stCxn id="33" idx="6"/>
            <a:endCxn id="61" idx="3"/>
          </p:cNvCxnSpPr>
          <p:nvPr/>
        </p:nvCxnSpPr>
        <p:spPr>
          <a:xfrm flipV="1">
            <a:off x="3203610" y="4234811"/>
            <a:ext cx="2078376" cy="57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Egyenes összekötő 74"/>
          <p:cNvCxnSpPr>
            <a:stCxn id="61" idx="4"/>
            <a:endCxn id="37" idx="0"/>
          </p:cNvCxnSpPr>
          <p:nvPr/>
        </p:nvCxnSpPr>
        <p:spPr>
          <a:xfrm flipH="1">
            <a:off x="5957091" y="4541081"/>
            <a:ext cx="219523" cy="772902"/>
          </a:xfrm>
          <a:prstGeom prst="line">
            <a:avLst/>
          </a:prstGeom>
        </p:spPr>
        <p:style>
          <a:lnRef idx="1">
            <a:schemeClr val="accent1"/>
          </a:lnRef>
          <a:fillRef idx="0">
            <a:schemeClr val="accent1"/>
          </a:fillRef>
          <a:effectRef idx="0">
            <a:schemeClr val="accent1"/>
          </a:effectRef>
          <a:fontRef idx="minor">
            <a:schemeClr val="tx1"/>
          </a:fontRef>
        </p:style>
      </p:cxnSp>
      <p:pic>
        <p:nvPicPr>
          <p:cNvPr id="78" name="Kép 77"/>
          <p:cNvPicPr>
            <a:picLocks noChangeAspect="1"/>
          </p:cNvPicPr>
          <p:nvPr/>
        </p:nvPicPr>
        <p:blipFill>
          <a:blip r:embed="rId2"/>
          <a:stretch>
            <a:fillRect/>
          </a:stretch>
        </p:blipFill>
        <p:spPr>
          <a:xfrm>
            <a:off x="10105044" y="822411"/>
            <a:ext cx="1664179" cy="2496269"/>
          </a:xfrm>
          <a:prstGeom prst="rect">
            <a:avLst/>
          </a:prstGeom>
        </p:spPr>
      </p:pic>
      <p:pic>
        <p:nvPicPr>
          <p:cNvPr id="79" name="Kép 78"/>
          <p:cNvPicPr>
            <a:picLocks noChangeAspect="1"/>
          </p:cNvPicPr>
          <p:nvPr/>
        </p:nvPicPr>
        <p:blipFill>
          <a:blip r:embed="rId3"/>
          <a:stretch>
            <a:fillRect/>
          </a:stretch>
        </p:blipFill>
        <p:spPr>
          <a:xfrm>
            <a:off x="7901900" y="4344524"/>
            <a:ext cx="1257300" cy="2257425"/>
          </a:xfrm>
          <a:prstGeom prst="rect">
            <a:avLst/>
          </a:prstGeom>
        </p:spPr>
      </p:pic>
      <p:pic>
        <p:nvPicPr>
          <p:cNvPr id="80" name="Kép 79"/>
          <p:cNvPicPr>
            <a:picLocks noChangeAspect="1"/>
          </p:cNvPicPr>
          <p:nvPr/>
        </p:nvPicPr>
        <p:blipFill>
          <a:blip r:embed="rId4"/>
          <a:stretch>
            <a:fillRect/>
          </a:stretch>
        </p:blipFill>
        <p:spPr>
          <a:xfrm>
            <a:off x="3251848" y="4590354"/>
            <a:ext cx="1519793" cy="2090813"/>
          </a:xfrm>
          <a:prstGeom prst="rect">
            <a:avLst/>
          </a:prstGeom>
        </p:spPr>
      </p:pic>
      <p:pic>
        <p:nvPicPr>
          <p:cNvPr id="81" name="Kép 80"/>
          <p:cNvPicPr>
            <a:picLocks noChangeAspect="1"/>
          </p:cNvPicPr>
          <p:nvPr/>
        </p:nvPicPr>
        <p:blipFill>
          <a:blip r:embed="rId5"/>
          <a:stretch>
            <a:fillRect/>
          </a:stretch>
        </p:blipFill>
        <p:spPr>
          <a:xfrm>
            <a:off x="3930344" y="979579"/>
            <a:ext cx="981075" cy="962025"/>
          </a:xfrm>
          <a:prstGeom prst="rect">
            <a:avLst/>
          </a:prstGeom>
        </p:spPr>
      </p:pic>
    </p:spTree>
    <p:extLst>
      <p:ext uri="{BB962C8B-B14F-4D97-AF65-F5344CB8AC3E}">
        <p14:creationId xmlns:p14="http://schemas.microsoft.com/office/powerpoint/2010/main" val="296924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Mintavételezés</a:t>
            </a:r>
            <a:endParaRPr lang="hu-HU" dirty="0"/>
          </a:p>
        </p:txBody>
      </p:sp>
      <p:sp>
        <p:nvSpPr>
          <p:cNvPr id="3" name="Tartalom helye 2"/>
          <p:cNvSpPr>
            <a:spLocks noGrp="1"/>
          </p:cNvSpPr>
          <p:nvPr>
            <p:ph idx="1"/>
          </p:nvPr>
        </p:nvSpPr>
        <p:spPr/>
        <p:txBody>
          <a:bodyPr>
            <a:normAutofit fontScale="85000" lnSpcReduction="10000"/>
          </a:bodyPr>
          <a:lstStyle/>
          <a:p>
            <a:pPr marL="0" indent="0">
              <a:buNone/>
            </a:pPr>
            <a:r>
              <a:rPr lang="hu-HU" dirty="0" smtClean="0"/>
              <a:t>Amikor a System Generator lefordít egy modellt a hardverre, megtartja a  mintavételezési információkat,  úgy hogy a hardverben a </a:t>
            </a:r>
            <a:r>
              <a:rPr lang="hu-HU" b="1" dirty="0" smtClean="0"/>
              <a:t>megfelelő rész a megfelelő mintavételezéssel működjön</a:t>
            </a:r>
            <a:r>
              <a:rPr lang="hu-HU" dirty="0" smtClean="0"/>
              <a:t>.</a:t>
            </a:r>
          </a:p>
          <a:p>
            <a:r>
              <a:rPr lang="hu-HU" dirty="0" smtClean="0"/>
              <a:t>A hardverben a megfelelő mintavételezési periódust egy </a:t>
            </a:r>
            <a:r>
              <a:rPr lang="hu-HU" b="1" dirty="0" smtClean="0"/>
              <a:t>órajelből (</a:t>
            </a:r>
            <a:r>
              <a:rPr lang="hu-HU" b="1" dirty="0" err="1" smtClean="0"/>
              <a:t>clk</a:t>
            </a:r>
            <a:r>
              <a:rPr lang="hu-HU" b="1" dirty="0" smtClean="0"/>
              <a:t>) </a:t>
            </a:r>
            <a:r>
              <a:rPr lang="hu-HU" dirty="0" smtClean="0"/>
              <a:t>és az órajelhez kapcsolódó órajel </a:t>
            </a:r>
            <a:r>
              <a:rPr lang="hu-HU" b="1" dirty="0" smtClean="0"/>
              <a:t>engedélyező (CE) </a:t>
            </a:r>
            <a:r>
              <a:rPr lang="hu-HU" dirty="0" smtClean="0"/>
              <a:t>jelből állítja elő. </a:t>
            </a:r>
            <a:r>
              <a:rPr lang="hu-HU" dirty="0" smtClean="0"/>
              <a:t>Az </a:t>
            </a:r>
            <a:r>
              <a:rPr lang="hu-HU" b="1" dirty="0" smtClean="0"/>
              <a:t>órajelet engedélyező</a:t>
            </a:r>
            <a:r>
              <a:rPr lang="hu-HU" dirty="0" smtClean="0"/>
              <a:t> jel periódusa az </a:t>
            </a:r>
            <a:r>
              <a:rPr lang="hu-HU" b="1" dirty="0" smtClean="0"/>
              <a:t>órajel</a:t>
            </a:r>
            <a:r>
              <a:rPr lang="hu-HU" dirty="0" smtClean="0"/>
              <a:t> periódusának </a:t>
            </a:r>
            <a:r>
              <a:rPr lang="hu-HU" b="1" dirty="0" smtClean="0"/>
              <a:t>egész számú többszöröse </a:t>
            </a:r>
          </a:p>
          <a:p>
            <a:r>
              <a:rPr lang="hu-HU" dirty="0" smtClean="0"/>
              <a:t>Egy tervnek hardverre fordításakor a System Generator a  mintavételezési periódus alapján  határozza meg, milyen órajel engedélyező jelekre van szükség</a:t>
            </a:r>
          </a:p>
          <a:p>
            <a:r>
              <a:rPr lang="en-US" dirty="0" smtClean="0"/>
              <a:t>A f</a:t>
            </a:r>
            <a:r>
              <a:rPr lang="hu-HU" dirty="0" smtClean="0"/>
              <a:t>elhasználó </a:t>
            </a:r>
            <a:r>
              <a:rPr lang="en-US" dirty="0" smtClean="0"/>
              <a:t>k</a:t>
            </a:r>
            <a:r>
              <a:rPr lang="hu-HU" dirty="0" smtClean="0"/>
              <a:t>ét paramétert határoz meg: </a:t>
            </a:r>
          </a:p>
          <a:p>
            <a:pPr lvl="1"/>
            <a:r>
              <a:rPr lang="en-US" sz="2800" b="1" dirty="0" smtClean="0"/>
              <a:t>Simulink system period </a:t>
            </a:r>
            <a:r>
              <a:rPr lang="en-US" sz="2800" dirty="0" smtClean="0"/>
              <a:t>and </a:t>
            </a:r>
            <a:r>
              <a:rPr lang="en-US" sz="2800" b="1" dirty="0" smtClean="0"/>
              <a:t>FPGA clock period</a:t>
            </a:r>
            <a:endParaRPr lang="hu-HU" sz="2800" b="1" dirty="0" smtClean="0"/>
          </a:p>
          <a:p>
            <a:pPr lvl="1"/>
            <a:r>
              <a:rPr lang="hu-HU" sz="2800" dirty="0" smtClean="0"/>
              <a:t>Meghatározza a </a:t>
            </a:r>
            <a:r>
              <a:rPr lang="hu-HU" sz="2800" b="1" dirty="0" smtClean="0"/>
              <a:t>skálázási tényezőt </a:t>
            </a:r>
            <a:r>
              <a:rPr lang="hu-HU" sz="2800" dirty="0" smtClean="0"/>
              <a:t>a Simulink szimulációs idő  és a hardveres implementációnak megfelelő idők között </a:t>
            </a:r>
          </a:p>
        </p:txBody>
      </p:sp>
    </p:spTree>
    <p:extLst>
      <p:ext uri="{BB962C8B-B14F-4D97-AF65-F5344CB8AC3E}">
        <p14:creationId xmlns:p14="http://schemas.microsoft.com/office/powerpoint/2010/main" val="310269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Óraciklus </a:t>
            </a:r>
            <a:r>
              <a:rPr lang="hu-HU" dirty="0" err="1" smtClean="0"/>
              <a:t>Simulin</a:t>
            </a:r>
            <a:r>
              <a:rPr lang="en-US" dirty="0"/>
              <a:t> </a:t>
            </a:r>
            <a:r>
              <a:rPr lang="en-US" dirty="0" smtClean="0"/>
              <a:t>/System Generator</a:t>
            </a:r>
            <a:endParaRPr lang="hu-HU" dirty="0"/>
          </a:p>
        </p:txBody>
      </p:sp>
      <p:sp>
        <p:nvSpPr>
          <p:cNvPr id="3" name="Tartalom helye 2"/>
          <p:cNvSpPr>
            <a:spLocks noGrp="1"/>
          </p:cNvSpPr>
          <p:nvPr>
            <p:ph idx="1"/>
          </p:nvPr>
        </p:nvSpPr>
        <p:spPr>
          <a:xfrm>
            <a:off x="838200" y="1825625"/>
            <a:ext cx="10515600" cy="3264535"/>
          </a:xfrm>
        </p:spPr>
        <p:txBody>
          <a:bodyPr>
            <a:normAutofit fontScale="77500" lnSpcReduction="20000"/>
          </a:bodyPr>
          <a:lstStyle/>
          <a:p>
            <a:r>
              <a:rPr lang="hu-HU" dirty="0" smtClean="0"/>
              <a:t>A </a:t>
            </a:r>
            <a:r>
              <a:rPr lang="en-US" b="1" dirty="0" smtClean="0"/>
              <a:t>Simulink system period </a:t>
            </a:r>
            <a:r>
              <a:rPr lang="hu-HU" dirty="0" smtClean="0"/>
              <a:t>a legnagyobb közös osztója kell legyen a mintavételezési periódusoknak, amelyek megjelennek a modellben</a:t>
            </a:r>
          </a:p>
          <a:p>
            <a:r>
              <a:rPr lang="hu-HU" dirty="0" smtClean="0"/>
              <a:t>Az FPGA </a:t>
            </a:r>
            <a:r>
              <a:rPr lang="hu-HU" dirty="0" err="1" smtClean="0"/>
              <a:t>clock</a:t>
            </a:r>
            <a:r>
              <a:rPr lang="hu-HU" dirty="0" smtClean="0"/>
              <a:t> </a:t>
            </a:r>
            <a:r>
              <a:rPr lang="hu-HU" dirty="0" err="1" smtClean="0"/>
              <a:t>period</a:t>
            </a:r>
            <a:r>
              <a:rPr lang="hu-HU" dirty="0" smtClean="0"/>
              <a:t> a rendszer   órajelének periódusa </a:t>
            </a:r>
            <a:r>
              <a:rPr lang="en-US" dirty="0" smtClean="0"/>
              <a:t>[ns]</a:t>
            </a:r>
            <a:endParaRPr lang="hu-HU" dirty="0" smtClean="0"/>
          </a:p>
          <a:p>
            <a:r>
              <a:rPr lang="hu-HU" dirty="0" smtClean="0"/>
              <a:t>Példa: </a:t>
            </a:r>
          </a:p>
          <a:p>
            <a:pPr lvl="1"/>
            <a:r>
              <a:rPr lang="hu-HU" sz="2800" b="1" dirty="0" smtClean="0"/>
              <a:t>P</a:t>
            </a:r>
            <a:r>
              <a:rPr lang="hu-HU" sz="2800" dirty="0" smtClean="0"/>
              <a:t>- </a:t>
            </a:r>
            <a:r>
              <a:rPr lang="hu-HU" sz="2800" dirty="0" err="1"/>
              <a:t>Simulink</a:t>
            </a:r>
            <a:r>
              <a:rPr lang="hu-HU" sz="2800" dirty="0"/>
              <a:t> modell periódusa</a:t>
            </a:r>
          </a:p>
          <a:p>
            <a:pPr lvl="1"/>
            <a:r>
              <a:rPr lang="hu-HU" sz="2800" b="1" dirty="0"/>
              <a:t>C</a:t>
            </a:r>
            <a:r>
              <a:rPr lang="hu-HU" sz="2800" dirty="0"/>
              <a:t>- FPGA rendszer órajelének periódus</a:t>
            </a:r>
          </a:p>
          <a:p>
            <a:pPr lvl="1"/>
            <a:r>
              <a:rPr lang="hu-HU" sz="2800" dirty="0"/>
              <a:t>Egy szimuláció amely </a:t>
            </a:r>
            <a:r>
              <a:rPr lang="hu-HU" sz="2800" b="1" dirty="0"/>
              <a:t>k*p</a:t>
            </a:r>
            <a:r>
              <a:rPr lang="hu-HU" sz="2800" dirty="0"/>
              <a:t> egységet igényel a </a:t>
            </a:r>
            <a:r>
              <a:rPr lang="hu-HU" sz="2800" dirty="0" err="1"/>
              <a:t>Simulink</a:t>
            </a:r>
            <a:r>
              <a:rPr lang="hu-HU" sz="2800" dirty="0"/>
              <a:t> </a:t>
            </a:r>
            <a:r>
              <a:rPr lang="hu-HU" sz="2800" dirty="0" smtClean="0"/>
              <a:t>szimulációban, </a:t>
            </a:r>
            <a:r>
              <a:rPr lang="hu-HU" sz="2800" b="1" dirty="0"/>
              <a:t>k </a:t>
            </a:r>
            <a:r>
              <a:rPr lang="hu-HU" sz="2800" dirty="0"/>
              <a:t>órajelet igényel a hardverben (</a:t>
            </a:r>
            <a:r>
              <a:rPr lang="hu-HU" sz="2800" b="1" dirty="0"/>
              <a:t>k*c </a:t>
            </a:r>
            <a:r>
              <a:rPr lang="en-US" sz="2800" dirty="0"/>
              <a:t>[n</a:t>
            </a:r>
            <a:r>
              <a:rPr lang="hu-HU" sz="2800" dirty="0"/>
              <a:t>s</a:t>
            </a:r>
            <a:r>
              <a:rPr lang="en-US" sz="2800" dirty="0"/>
              <a:t>]</a:t>
            </a:r>
            <a:r>
              <a:rPr lang="hu-HU" sz="2800" dirty="0"/>
              <a:t>)</a:t>
            </a:r>
          </a:p>
          <a:p>
            <a:r>
              <a:rPr lang="hu-HU" dirty="0"/>
              <a:t>H</a:t>
            </a:r>
            <a:r>
              <a:rPr lang="hu-HU" dirty="0" smtClean="0"/>
              <a:t>árom </a:t>
            </a:r>
            <a:r>
              <a:rPr lang="hu-HU" dirty="0" smtClean="0"/>
              <a:t>különböző mintavételezési periódust alkalmaz 2</a:t>
            </a:r>
            <a:r>
              <a:rPr lang="hu-HU" dirty="0" smtClean="0"/>
              <a:t>, 3 </a:t>
            </a:r>
            <a:r>
              <a:rPr lang="hu-HU" dirty="0" smtClean="0"/>
              <a:t>és 4</a:t>
            </a:r>
          </a:p>
          <a:p>
            <a:r>
              <a:rPr lang="hu-HU" b="1" dirty="0" err="1" smtClean="0"/>
              <a:t>Simulink</a:t>
            </a:r>
            <a:r>
              <a:rPr lang="hu-HU" b="1" dirty="0" smtClean="0"/>
              <a:t> </a:t>
            </a:r>
            <a:r>
              <a:rPr lang="hu-HU" b="1" dirty="0" err="1" smtClean="0"/>
              <a:t>system</a:t>
            </a:r>
            <a:r>
              <a:rPr lang="hu-HU" b="1" dirty="0" smtClean="0"/>
              <a:t> </a:t>
            </a:r>
            <a:r>
              <a:rPr lang="hu-HU" b="1" dirty="0" err="1" smtClean="0"/>
              <a:t>period</a:t>
            </a:r>
            <a:r>
              <a:rPr lang="hu-HU" b="1" dirty="0" smtClean="0"/>
              <a:t> 1</a:t>
            </a:r>
          </a:p>
          <a:p>
            <a:endParaRPr lang="hu-HU" b="1" dirty="0" smtClean="0"/>
          </a:p>
        </p:txBody>
      </p:sp>
      <p:pic>
        <p:nvPicPr>
          <p:cNvPr id="4" name="Kép 3"/>
          <p:cNvPicPr>
            <a:picLocks noChangeAspect="1"/>
          </p:cNvPicPr>
          <p:nvPr/>
        </p:nvPicPr>
        <p:blipFill>
          <a:blip r:embed="rId2"/>
          <a:stretch>
            <a:fillRect/>
          </a:stretch>
        </p:blipFill>
        <p:spPr>
          <a:xfrm>
            <a:off x="2610540" y="4968240"/>
            <a:ext cx="5862900" cy="1597717"/>
          </a:xfrm>
          <a:prstGeom prst="rect">
            <a:avLst/>
          </a:prstGeom>
        </p:spPr>
      </p:pic>
    </p:spTree>
    <p:extLst>
      <p:ext uri="{BB962C8B-B14F-4D97-AF65-F5344CB8AC3E}">
        <p14:creationId xmlns:p14="http://schemas.microsoft.com/office/powerpoint/2010/main" val="4162803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Hibakeresési eszközök</a:t>
            </a:r>
            <a:endParaRPr lang="en-US" dirty="0"/>
          </a:p>
        </p:txBody>
      </p:sp>
      <p:pic>
        <p:nvPicPr>
          <p:cNvPr id="4" name="Picture 3"/>
          <p:cNvPicPr>
            <a:picLocks noChangeAspect="1"/>
          </p:cNvPicPr>
          <p:nvPr/>
        </p:nvPicPr>
        <p:blipFill rotWithShape="1">
          <a:blip r:embed="rId2"/>
          <a:srcRect l="23329" t="26701" r="21098"/>
          <a:stretch/>
        </p:blipFill>
        <p:spPr>
          <a:xfrm>
            <a:off x="5687666" y="2138766"/>
            <a:ext cx="6504334" cy="4138047"/>
          </a:xfrm>
          <a:prstGeom prst="rect">
            <a:avLst/>
          </a:prstGeom>
        </p:spPr>
      </p:pic>
      <p:sp>
        <p:nvSpPr>
          <p:cNvPr id="5" name="TextBox 4"/>
          <p:cNvSpPr txBox="1"/>
          <p:nvPr/>
        </p:nvSpPr>
        <p:spPr>
          <a:xfrm>
            <a:off x="325464" y="2340244"/>
            <a:ext cx="2433234" cy="646331"/>
          </a:xfrm>
          <a:prstGeom prst="rect">
            <a:avLst/>
          </a:prstGeom>
          <a:noFill/>
        </p:spPr>
        <p:txBody>
          <a:bodyPr wrap="square" rtlCol="0">
            <a:spAutoFit/>
          </a:bodyPr>
          <a:lstStyle/>
          <a:p>
            <a:r>
              <a:rPr lang="hu-HU" dirty="0" err="1" smtClean="0"/>
              <a:t>Clock</a:t>
            </a:r>
            <a:r>
              <a:rPr lang="hu-HU" dirty="0" smtClean="0"/>
              <a:t> </a:t>
            </a:r>
            <a:r>
              <a:rPr lang="hu-HU" dirty="0" err="1" smtClean="0"/>
              <a:t>Probe</a:t>
            </a:r>
            <a:endParaRPr lang="hu-HU" dirty="0" smtClean="0"/>
          </a:p>
          <a:p>
            <a:r>
              <a:rPr lang="hu-HU" dirty="0" err="1" smtClean="0"/>
              <a:t>Clock</a:t>
            </a:r>
            <a:r>
              <a:rPr lang="hu-HU" dirty="0" smtClean="0"/>
              <a:t> </a:t>
            </a:r>
            <a:r>
              <a:rPr lang="hu-HU" dirty="0" err="1" smtClean="0"/>
              <a:t>Enable</a:t>
            </a:r>
            <a:r>
              <a:rPr lang="hu-HU" dirty="0" smtClean="0"/>
              <a:t> </a:t>
            </a:r>
            <a:r>
              <a:rPr lang="hu-HU" dirty="0" err="1" smtClean="0"/>
              <a:t>Probe</a:t>
            </a:r>
            <a:endParaRPr lang="en-US" dirty="0"/>
          </a:p>
        </p:txBody>
      </p:sp>
    </p:spTree>
    <p:extLst>
      <p:ext uri="{BB962C8B-B14F-4D97-AF65-F5344CB8AC3E}">
        <p14:creationId xmlns:p14="http://schemas.microsoft.com/office/powerpoint/2010/main" val="174326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dirty="0"/>
          </a:p>
        </p:txBody>
      </p:sp>
      <p:sp>
        <p:nvSpPr>
          <p:cNvPr id="3" name="Tartalom helye 2"/>
          <p:cNvSpPr>
            <a:spLocks noGrp="1"/>
          </p:cNvSpPr>
          <p:nvPr>
            <p:ph idx="1"/>
          </p:nvPr>
        </p:nvSpPr>
        <p:spPr/>
        <p:txBody>
          <a:bodyPr/>
          <a:lstStyle/>
          <a:p>
            <a:pPr marL="0" indent="0" algn="just">
              <a:buNone/>
            </a:pPr>
            <a:r>
              <a:rPr lang="en-US" dirty="0" err="1" smtClean="0"/>
              <a:t>Eb</a:t>
            </a:r>
            <a:r>
              <a:rPr lang="hu-HU" dirty="0" smtClean="0"/>
              <a:t>b</a:t>
            </a:r>
            <a:r>
              <a:rPr lang="en-US" dirty="0" smtClean="0"/>
              <a:t>en a r</a:t>
            </a:r>
            <a:r>
              <a:rPr lang="hu-HU" dirty="0" smtClean="0"/>
              <a:t>észben a hallgatók megismerhetik a System Generator környezetet, </a:t>
            </a:r>
            <a:r>
              <a:rPr lang="hu-HU" dirty="0" smtClean="0"/>
              <a:t>a megvalósítható </a:t>
            </a:r>
            <a:r>
              <a:rPr lang="hu-HU" dirty="0" smtClean="0"/>
              <a:t>feladatokat,  tapasztalatot szereznek System Generator típus terv kialakításában. Megismerkednek a fontosabb modulokkal, adat típusoknak </a:t>
            </a:r>
            <a:r>
              <a:rPr lang="hu-HU" dirty="0" smtClean="0"/>
              <a:t>a konverziójával </a:t>
            </a:r>
            <a:r>
              <a:rPr lang="hu-HU" dirty="0" smtClean="0"/>
              <a:t>a Simulink környezetből System </a:t>
            </a:r>
            <a:r>
              <a:rPr lang="hu-HU" dirty="0" err="1" smtClean="0"/>
              <a:t>Generatorba</a:t>
            </a:r>
            <a:r>
              <a:rPr lang="hu-HU" dirty="0" smtClean="0"/>
              <a:t> és vissza.</a:t>
            </a:r>
          </a:p>
          <a:p>
            <a:pPr marL="0" indent="0" algn="just">
              <a:buNone/>
            </a:pPr>
            <a:r>
              <a:rPr lang="hu-HU" dirty="0" smtClean="0"/>
              <a:t>A tapasztalatok alapján a hallgatók képesek lesznek egyszerű modelleknek System </a:t>
            </a:r>
            <a:r>
              <a:rPr lang="hu-HU" dirty="0" err="1" smtClean="0"/>
              <a:t>G</a:t>
            </a:r>
            <a:r>
              <a:rPr lang="hu-HU" dirty="0" err="1" smtClean="0"/>
              <a:t>eneratorban</a:t>
            </a:r>
            <a:r>
              <a:rPr lang="hu-HU" dirty="0" smtClean="0"/>
              <a:t> </a:t>
            </a:r>
            <a:r>
              <a:rPr lang="hu-HU" dirty="0" smtClean="0"/>
              <a:t>való kialakítására és szimulációjára.</a:t>
            </a:r>
          </a:p>
          <a:p>
            <a:pPr marL="0" indent="0" algn="just">
              <a:buNone/>
            </a:pPr>
            <a:r>
              <a:rPr lang="hu-HU" dirty="0" smtClean="0"/>
              <a:t>Az alapötletek elsajátítását követően komplexebb feladatokat is meg tudnak </a:t>
            </a:r>
            <a:r>
              <a:rPr lang="hu-HU" dirty="0" smtClean="0"/>
              <a:t>valósítani.</a:t>
            </a:r>
            <a:endParaRPr lang="hu-HU" dirty="0" smtClean="0"/>
          </a:p>
          <a:p>
            <a:pPr marL="0" indent="0">
              <a:buNone/>
            </a:pPr>
            <a:endParaRPr lang="hu-HU" dirty="0" smtClean="0"/>
          </a:p>
          <a:p>
            <a:pPr marL="0" indent="0">
              <a:buNone/>
            </a:pPr>
            <a:endParaRPr lang="hu-HU" dirty="0" smtClean="0"/>
          </a:p>
          <a:p>
            <a:pPr marL="0" indent="0">
              <a:buNone/>
            </a:pPr>
            <a:endParaRPr lang="hu-HU" dirty="0" smtClean="0"/>
          </a:p>
          <a:p>
            <a:pPr marL="0" indent="0">
              <a:buNone/>
            </a:pPr>
            <a:endParaRPr lang="hu-HU" dirty="0"/>
          </a:p>
        </p:txBody>
      </p:sp>
    </p:spTree>
    <p:extLst>
      <p:ext uri="{BB962C8B-B14F-4D97-AF65-F5344CB8AC3E}">
        <p14:creationId xmlns:p14="http://schemas.microsoft.com/office/powerpoint/2010/main" val="219015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Jelek megjelenítése (</a:t>
            </a:r>
            <a:r>
              <a:rPr lang="hu-HU" dirty="0" err="1" smtClean="0"/>
              <a:t>Waveform</a:t>
            </a:r>
            <a:r>
              <a:rPr lang="hu-HU" dirty="0" smtClean="0"/>
              <a:t> </a:t>
            </a:r>
            <a:r>
              <a:rPr lang="hu-HU" dirty="0" err="1" smtClean="0"/>
              <a:t>viewer</a:t>
            </a:r>
            <a:r>
              <a:rPr lang="hu-HU" dirty="0"/>
              <a:t>)</a:t>
            </a:r>
            <a:endParaRPr lang="en-US" dirty="0"/>
          </a:p>
        </p:txBody>
      </p:sp>
      <p:sp>
        <p:nvSpPr>
          <p:cNvPr id="3" name="Content Placeholder 2"/>
          <p:cNvSpPr>
            <a:spLocks noGrp="1"/>
          </p:cNvSpPr>
          <p:nvPr>
            <p:ph idx="1"/>
          </p:nvPr>
        </p:nvSpPr>
        <p:spPr>
          <a:xfrm>
            <a:off x="838200" y="1825625"/>
            <a:ext cx="10515600" cy="3862253"/>
          </a:xfrm>
        </p:spPr>
        <p:txBody>
          <a:bodyPr/>
          <a:lstStyle/>
          <a:p>
            <a:endParaRPr lang="en-US" dirty="0"/>
          </a:p>
        </p:txBody>
      </p:sp>
      <p:pic>
        <p:nvPicPr>
          <p:cNvPr id="4" name="Picture 3"/>
          <p:cNvPicPr>
            <a:picLocks noChangeAspect="1"/>
          </p:cNvPicPr>
          <p:nvPr/>
        </p:nvPicPr>
        <p:blipFill rotWithShape="1">
          <a:blip r:embed="rId3"/>
          <a:srcRect r="16992" b="61847"/>
          <a:stretch/>
        </p:blipFill>
        <p:spPr>
          <a:xfrm>
            <a:off x="838200" y="2547682"/>
            <a:ext cx="10120393" cy="2907224"/>
          </a:xfrm>
          <a:prstGeom prst="rect">
            <a:avLst/>
          </a:prstGeom>
        </p:spPr>
      </p:pic>
      <p:pic>
        <p:nvPicPr>
          <p:cNvPr id="5" name="Picture 4"/>
          <p:cNvPicPr>
            <a:picLocks noChangeAspect="1"/>
          </p:cNvPicPr>
          <p:nvPr/>
        </p:nvPicPr>
        <p:blipFill rotWithShape="1">
          <a:blip r:embed="rId4"/>
          <a:srcRect l="70042" b="78526"/>
          <a:stretch/>
        </p:blipFill>
        <p:spPr>
          <a:xfrm>
            <a:off x="7898970" y="1478393"/>
            <a:ext cx="3652434" cy="1636363"/>
          </a:xfrm>
          <a:prstGeom prst="rect">
            <a:avLst/>
          </a:prstGeom>
        </p:spPr>
      </p:pic>
      <p:sp>
        <p:nvSpPr>
          <p:cNvPr id="6" name="TextBox 5"/>
          <p:cNvSpPr txBox="1"/>
          <p:nvPr/>
        </p:nvSpPr>
        <p:spPr>
          <a:xfrm>
            <a:off x="838200" y="5687878"/>
            <a:ext cx="3935278" cy="1200329"/>
          </a:xfrm>
          <a:prstGeom prst="rect">
            <a:avLst/>
          </a:prstGeom>
          <a:noFill/>
        </p:spPr>
        <p:txBody>
          <a:bodyPr wrap="square" rtlCol="0">
            <a:spAutoFit/>
          </a:bodyPr>
          <a:lstStyle/>
          <a:p>
            <a:r>
              <a:rPr lang="hu-HU" dirty="0" err="1" smtClean="0"/>
              <a:t>Xilinx</a:t>
            </a:r>
            <a:r>
              <a:rPr lang="hu-HU" dirty="0" smtClean="0"/>
              <a:t> </a:t>
            </a:r>
            <a:r>
              <a:rPr lang="hu-HU" dirty="0" err="1" smtClean="0"/>
              <a:t>Waveform</a:t>
            </a:r>
            <a:r>
              <a:rPr lang="hu-HU" dirty="0" smtClean="0"/>
              <a:t> </a:t>
            </a:r>
            <a:r>
              <a:rPr lang="hu-HU" dirty="0" err="1" smtClean="0"/>
              <a:t>Viewer</a:t>
            </a:r>
            <a:endParaRPr lang="hu-HU" dirty="0" smtClean="0"/>
          </a:p>
          <a:p>
            <a:pPr marL="285750" indent="-285750">
              <a:buFont typeface="Arial" panose="020B0604020202020204" pitchFamily="34" charset="0"/>
              <a:buChar char="•"/>
            </a:pPr>
            <a:r>
              <a:rPr lang="hu-HU" dirty="0" err="1" smtClean="0"/>
              <a:t>Xilinx</a:t>
            </a:r>
            <a:r>
              <a:rPr lang="hu-HU" dirty="0" smtClean="0"/>
              <a:t> Add </a:t>
            </a:r>
            <a:r>
              <a:rPr lang="hu-HU" dirty="0" err="1" smtClean="0"/>
              <a:t>Waveform</a:t>
            </a:r>
            <a:r>
              <a:rPr lang="hu-HU" dirty="0" smtClean="0"/>
              <a:t> </a:t>
            </a:r>
            <a:r>
              <a:rPr lang="hu-HU" dirty="0" err="1" smtClean="0"/>
              <a:t>Selection</a:t>
            </a:r>
            <a:endParaRPr lang="hu-HU" dirty="0" smtClean="0"/>
          </a:p>
          <a:p>
            <a:pPr marL="285750" indent="-285750">
              <a:buFont typeface="Arial" panose="020B0604020202020204" pitchFamily="34" charset="0"/>
              <a:buChar char="•"/>
            </a:pPr>
            <a:r>
              <a:rPr lang="hu-HU" dirty="0" err="1" smtClean="0"/>
              <a:t>Xilinx</a:t>
            </a:r>
            <a:r>
              <a:rPr lang="hu-HU" dirty="0" smtClean="0"/>
              <a:t> </a:t>
            </a:r>
            <a:r>
              <a:rPr lang="hu-HU" dirty="0" err="1" smtClean="0"/>
              <a:t>Clear</a:t>
            </a:r>
            <a:r>
              <a:rPr lang="hu-HU" dirty="0" smtClean="0"/>
              <a:t> </a:t>
            </a:r>
            <a:r>
              <a:rPr lang="hu-HU" dirty="0" err="1" smtClean="0"/>
              <a:t>Waveform</a:t>
            </a:r>
            <a:r>
              <a:rPr lang="hu-HU" dirty="0" smtClean="0"/>
              <a:t>  </a:t>
            </a:r>
            <a:r>
              <a:rPr lang="hu-HU" dirty="0" err="1" smtClean="0"/>
              <a:t>Selection</a:t>
            </a:r>
            <a:endParaRPr lang="hu-HU" dirty="0" smtClean="0"/>
          </a:p>
          <a:p>
            <a:r>
              <a:rPr lang="hu-HU" dirty="0"/>
              <a:t>	</a:t>
            </a:r>
            <a:endParaRPr lang="en-US" dirty="0"/>
          </a:p>
        </p:txBody>
      </p:sp>
    </p:spTree>
    <p:extLst>
      <p:ext uri="{BB962C8B-B14F-4D97-AF65-F5344CB8AC3E}">
        <p14:creationId xmlns:p14="http://schemas.microsoft.com/office/powerpoint/2010/main" val="15240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HDL (VHDL, </a:t>
            </a:r>
            <a:r>
              <a:rPr lang="hu-HU" dirty="0" err="1" smtClean="0"/>
              <a:t>Verilog</a:t>
            </a:r>
            <a:r>
              <a:rPr lang="hu-HU" dirty="0" smtClean="0"/>
              <a:t>) modulok importálása</a:t>
            </a:r>
            <a:endParaRPr lang="hu-HU" dirty="0"/>
          </a:p>
        </p:txBody>
      </p:sp>
      <p:sp>
        <p:nvSpPr>
          <p:cNvPr id="3" name="Tartalom helye 2"/>
          <p:cNvSpPr>
            <a:spLocks noGrp="1"/>
          </p:cNvSpPr>
          <p:nvPr>
            <p:ph idx="1"/>
          </p:nvPr>
        </p:nvSpPr>
        <p:spPr/>
        <p:txBody>
          <a:bodyPr/>
          <a:lstStyle/>
          <a:p>
            <a:r>
              <a:rPr lang="hu-HU" dirty="0" smtClean="0"/>
              <a:t>Megszorítások</a:t>
            </a:r>
          </a:p>
          <a:p>
            <a:pPr lvl="1"/>
            <a:r>
              <a:rPr lang="hu-HU" dirty="0" smtClean="0"/>
              <a:t>Az entitások nevei nem egyezhetnek a terven belül</a:t>
            </a:r>
          </a:p>
          <a:p>
            <a:pPr lvl="1"/>
            <a:r>
              <a:rPr lang="hu-HU" b="1" dirty="0" smtClean="0"/>
              <a:t>Két irányú portok </a:t>
            </a:r>
            <a:r>
              <a:rPr lang="hu-HU" dirty="0" smtClean="0"/>
              <a:t>nem jelennek meg a System </a:t>
            </a:r>
            <a:r>
              <a:rPr lang="hu-HU" dirty="0" err="1" smtClean="0"/>
              <a:t>Generatorban</a:t>
            </a:r>
            <a:r>
              <a:rPr lang="hu-HU" dirty="0" smtClean="0"/>
              <a:t> mint portok (támogatott a HDL </a:t>
            </a:r>
            <a:r>
              <a:rPr lang="hu-HU" dirty="0" err="1" smtClean="0"/>
              <a:t>black</a:t>
            </a:r>
            <a:r>
              <a:rPr lang="hu-HU" dirty="0" smtClean="0"/>
              <a:t> </a:t>
            </a:r>
            <a:r>
              <a:rPr lang="hu-HU" dirty="0" err="1" smtClean="0"/>
              <a:t>box</a:t>
            </a:r>
            <a:r>
              <a:rPr lang="hu-HU" dirty="0" smtClean="0"/>
              <a:t> modulban)</a:t>
            </a:r>
          </a:p>
          <a:p>
            <a:pPr lvl="1"/>
            <a:r>
              <a:rPr lang="hu-HU" dirty="0" smtClean="0"/>
              <a:t>Az órajel (</a:t>
            </a:r>
            <a:r>
              <a:rPr lang="hu-HU" dirty="0" err="1" smtClean="0"/>
              <a:t>clk</a:t>
            </a:r>
            <a:r>
              <a:rPr lang="hu-HU" dirty="0" smtClean="0"/>
              <a:t>) és órajel engedélyező</a:t>
            </a:r>
            <a:r>
              <a:rPr lang="en-US" dirty="0" smtClean="0"/>
              <a:t> (CE)</a:t>
            </a:r>
            <a:r>
              <a:rPr lang="hu-HU" dirty="0" smtClean="0"/>
              <a:t> csak párban alkalmazható</a:t>
            </a:r>
          </a:p>
          <a:p>
            <a:pPr lvl="1"/>
            <a:r>
              <a:rPr lang="hu-HU" dirty="0" err="1" smtClean="0"/>
              <a:t>Clk</a:t>
            </a:r>
            <a:r>
              <a:rPr lang="hu-HU" dirty="0" smtClean="0"/>
              <a:t>, </a:t>
            </a:r>
            <a:r>
              <a:rPr lang="hu-HU" dirty="0" err="1" smtClean="0"/>
              <a:t>ce</a:t>
            </a:r>
            <a:r>
              <a:rPr lang="hu-HU" dirty="0" smtClean="0"/>
              <a:t> </a:t>
            </a:r>
            <a:r>
              <a:rPr lang="hu-HU" dirty="0" err="1" smtClean="0"/>
              <a:t>std</a:t>
            </a:r>
            <a:r>
              <a:rPr lang="en-US" dirty="0" smtClean="0"/>
              <a:t>_</a:t>
            </a:r>
            <a:r>
              <a:rPr lang="hu-HU" dirty="0" err="1" smtClean="0"/>
              <a:t>logic</a:t>
            </a:r>
            <a:r>
              <a:rPr lang="hu-HU" dirty="0" smtClean="0"/>
              <a:t> típusúak</a:t>
            </a:r>
          </a:p>
          <a:p>
            <a:pPr lvl="1"/>
            <a:r>
              <a:rPr lang="hu-HU" dirty="0" smtClean="0"/>
              <a:t>Lemenő élre </a:t>
            </a:r>
            <a:r>
              <a:rPr lang="hu-HU" dirty="0" err="1" smtClean="0"/>
              <a:t>triggerelt</a:t>
            </a:r>
            <a:r>
              <a:rPr lang="hu-HU" dirty="0" smtClean="0"/>
              <a:t> kimeneti adat </a:t>
            </a:r>
            <a:r>
              <a:rPr lang="hu-HU" b="1" dirty="0" smtClean="0"/>
              <a:t>nem alkalmazható</a:t>
            </a:r>
            <a:endParaRPr lang="en-US" b="1" dirty="0" smtClean="0"/>
          </a:p>
        </p:txBody>
      </p:sp>
    </p:spTree>
    <p:extLst>
      <p:ext uri="{BB962C8B-B14F-4D97-AF65-F5344CB8AC3E}">
        <p14:creationId xmlns:p14="http://schemas.microsoft.com/office/powerpoint/2010/main" val="1630295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Black </a:t>
            </a:r>
            <a:r>
              <a:rPr lang="hu-HU" b="1" dirty="0" err="1"/>
              <a:t>Box</a:t>
            </a:r>
            <a:r>
              <a:rPr lang="hu-HU" b="1" dirty="0"/>
              <a:t> </a:t>
            </a:r>
            <a:r>
              <a:rPr lang="hu-HU" b="1" dirty="0" err="1"/>
              <a:t>Configuration</a:t>
            </a:r>
            <a:r>
              <a:rPr lang="hu-HU" b="1" dirty="0"/>
              <a:t> </a:t>
            </a:r>
            <a:r>
              <a:rPr lang="hu-HU" b="1" dirty="0" err="1"/>
              <a:t>M-Function</a:t>
            </a:r>
            <a:r>
              <a:rPr lang="hu-HU" b="1" dirty="0"/>
              <a:t> </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en-US" dirty="0" smtClean="0"/>
              <a:t>A </a:t>
            </a:r>
            <a:r>
              <a:rPr lang="en-US" dirty="0" err="1" smtClean="0"/>
              <a:t>konfigur</a:t>
            </a:r>
            <a:r>
              <a:rPr lang="hu-HU" dirty="0" err="1" smtClean="0"/>
              <a:t>ációs</a:t>
            </a:r>
            <a:r>
              <a:rPr lang="hu-HU" dirty="0" smtClean="0"/>
              <a:t> M-függvény a következő részeket tartalmazza</a:t>
            </a:r>
          </a:p>
          <a:p>
            <a:pPr lvl="1"/>
            <a:r>
              <a:rPr lang="hu-HU" dirty="0" smtClean="0"/>
              <a:t>Top</a:t>
            </a:r>
            <a:r>
              <a:rPr lang="en-US" dirty="0" smtClean="0"/>
              <a:t>_level </a:t>
            </a:r>
            <a:r>
              <a:rPr lang="en-US" b="1" dirty="0" err="1" smtClean="0"/>
              <a:t>modul</a:t>
            </a:r>
            <a:r>
              <a:rPr lang="en-US" b="1" dirty="0" smtClean="0"/>
              <a:t> </a:t>
            </a:r>
            <a:r>
              <a:rPr lang="en-US" b="1" dirty="0" err="1" smtClean="0"/>
              <a:t>neve</a:t>
            </a:r>
            <a:endParaRPr lang="en-US" b="1" dirty="0" smtClean="0"/>
          </a:p>
          <a:p>
            <a:pPr lvl="1"/>
            <a:r>
              <a:rPr lang="en-US" dirty="0" err="1" smtClean="0"/>
              <a:t>Alkalmazott</a:t>
            </a:r>
            <a:r>
              <a:rPr lang="en-US" dirty="0" smtClean="0"/>
              <a:t> </a:t>
            </a:r>
            <a:r>
              <a:rPr lang="en-US" b="1" dirty="0" smtClean="0"/>
              <a:t>HDL </a:t>
            </a:r>
            <a:r>
              <a:rPr lang="en-US" b="1" dirty="0" err="1" smtClean="0"/>
              <a:t>nyelv</a:t>
            </a:r>
            <a:r>
              <a:rPr lang="en-US" b="1" dirty="0" smtClean="0"/>
              <a:t> </a:t>
            </a:r>
            <a:r>
              <a:rPr lang="en-US" dirty="0" smtClean="0"/>
              <a:t>(VHDL </a:t>
            </a:r>
            <a:r>
              <a:rPr lang="en-US" dirty="0" err="1" smtClean="0"/>
              <a:t>vagy</a:t>
            </a:r>
            <a:r>
              <a:rPr lang="en-US" dirty="0" smtClean="0"/>
              <a:t> Verilog)</a:t>
            </a:r>
            <a:endParaRPr lang="hu-HU" dirty="0" smtClean="0"/>
          </a:p>
          <a:p>
            <a:pPr lvl="1"/>
            <a:r>
              <a:rPr lang="en-US" b="1" dirty="0" err="1" smtClean="0"/>
              <a:t>Portok</a:t>
            </a:r>
            <a:r>
              <a:rPr lang="en-US" b="1" dirty="0" smtClean="0"/>
              <a:t> le</a:t>
            </a:r>
            <a:r>
              <a:rPr lang="hu-HU" b="1" dirty="0" smtClean="0"/>
              <a:t>írása</a:t>
            </a:r>
          </a:p>
          <a:p>
            <a:pPr lvl="1"/>
            <a:r>
              <a:rPr lang="hu-HU" dirty="0" smtClean="0"/>
              <a:t>A</a:t>
            </a:r>
            <a:r>
              <a:rPr lang="en-US" dirty="0" smtClean="0"/>
              <a:t> HDL </a:t>
            </a:r>
            <a:r>
              <a:rPr lang="en-US" dirty="0" err="1" smtClean="0"/>
              <a:t>modulban</a:t>
            </a:r>
            <a:r>
              <a:rPr lang="en-US" dirty="0" smtClean="0"/>
              <a:t> </a:t>
            </a:r>
            <a:r>
              <a:rPr lang="en-US" dirty="0" err="1" smtClean="0"/>
              <a:t>alkalmazott</a:t>
            </a:r>
            <a:r>
              <a:rPr lang="en-US" dirty="0" smtClean="0"/>
              <a:t> </a:t>
            </a:r>
            <a:r>
              <a:rPr lang="en-US" b="1" dirty="0" err="1" smtClean="0"/>
              <a:t>generikus</a:t>
            </a:r>
            <a:r>
              <a:rPr lang="en-US" b="1" dirty="0" smtClean="0"/>
              <a:t> </a:t>
            </a:r>
            <a:r>
              <a:rPr lang="en-US" b="1" dirty="0" err="1" smtClean="0"/>
              <a:t>param</a:t>
            </a:r>
            <a:r>
              <a:rPr lang="hu-HU" b="1" dirty="0" smtClean="0"/>
              <a:t>é</a:t>
            </a:r>
            <a:r>
              <a:rPr lang="en-US" b="1" dirty="0" err="1" smtClean="0"/>
              <a:t>terek</a:t>
            </a:r>
            <a:endParaRPr lang="en-US" b="1" dirty="0" smtClean="0"/>
          </a:p>
          <a:p>
            <a:pPr lvl="1"/>
            <a:r>
              <a:rPr lang="hu-HU" b="1" dirty="0" smtClean="0"/>
              <a:t>Órajel</a:t>
            </a:r>
            <a:r>
              <a:rPr lang="hu-HU" dirty="0" smtClean="0"/>
              <a:t> konfigurálása: </a:t>
            </a:r>
          </a:p>
          <a:p>
            <a:pPr lvl="2"/>
            <a:r>
              <a:rPr lang="hu-HU" dirty="0" smtClean="0"/>
              <a:t>Egy </a:t>
            </a:r>
            <a:r>
              <a:rPr lang="hu-HU" b="1" dirty="0" err="1" smtClean="0"/>
              <a:t>szinkr</a:t>
            </a:r>
            <a:r>
              <a:rPr lang="en-US" b="1" dirty="0" smtClean="0"/>
              <a:t>on </a:t>
            </a:r>
            <a:r>
              <a:rPr lang="hu-HU" b="1" dirty="0" smtClean="0"/>
              <a:t>órajel </a:t>
            </a:r>
            <a:r>
              <a:rPr lang="hu-HU" dirty="0" smtClean="0"/>
              <a:t>(</a:t>
            </a:r>
            <a:r>
              <a:rPr lang="hu-HU" dirty="0" err="1" smtClean="0"/>
              <a:t>single</a:t>
            </a:r>
            <a:r>
              <a:rPr lang="hu-HU" dirty="0" smtClean="0"/>
              <a:t> </a:t>
            </a:r>
            <a:r>
              <a:rPr lang="hu-HU" dirty="0" err="1" smtClean="0"/>
              <a:t>clock</a:t>
            </a:r>
            <a:r>
              <a:rPr lang="hu-HU" dirty="0" smtClean="0"/>
              <a:t>)</a:t>
            </a:r>
          </a:p>
          <a:p>
            <a:pPr lvl="2"/>
            <a:r>
              <a:rPr lang="hu-HU" dirty="0" smtClean="0"/>
              <a:t>Több független </a:t>
            </a:r>
            <a:r>
              <a:rPr lang="hu-HU" b="1" dirty="0" smtClean="0"/>
              <a:t>aszinkron</a:t>
            </a:r>
            <a:r>
              <a:rPr lang="hu-HU" dirty="0" smtClean="0"/>
              <a:t>  (</a:t>
            </a:r>
            <a:r>
              <a:rPr lang="hu-HU" dirty="0" err="1" smtClean="0"/>
              <a:t>multilpe</a:t>
            </a:r>
            <a:r>
              <a:rPr lang="hu-HU" dirty="0" smtClean="0"/>
              <a:t> </a:t>
            </a:r>
            <a:r>
              <a:rPr lang="hu-HU" dirty="0" err="1" smtClean="0"/>
              <a:t>independent</a:t>
            </a:r>
            <a:r>
              <a:rPr lang="hu-HU" dirty="0" smtClean="0"/>
              <a:t> </a:t>
            </a:r>
            <a:r>
              <a:rPr lang="hu-HU" dirty="0" err="1" smtClean="0"/>
              <a:t>clock</a:t>
            </a:r>
            <a:r>
              <a:rPr lang="hu-HU" dirty="0" smtClean="0"/>
              <a:t>)</a:t>
            </a:r>
          </a:p>
          <a:p>
            <a:pPr lvl="1"/>
            <a:r>
              <a:rPr lang="hu-HU" b="1" dirty="0" smtClean="0"/>
              <a:t>Mintavételezés</a:t>
            </a:r>
            <a:r>
              <a:rPr lang="hu-HU" dirty="0" smtClean="0"/>
              <a:t>i periódus (mintavételezési ráta)</a:t>
            </a:r>
          </a:p>
          <a:p>
            <a:pPr lvl="1"/>
            <a:r>
              <a:rPr lang="hu-HU" dirty="0" smtClean="0"/>
              <a:t>A modulhoz </a:t>
            </a:r>
            <a:r>
              <a:rPr lang="hu-HU" b="1" dirty="0" smtClean="0"/>
              <a:t>kapcsolódó állományok</a:t>
            </a:r>
          </a:p>
          <a:p>
            <a:pPr lvl="1"/>
            <a:r>
              <a:rPr lang="hu-HU" dirty="0" smtClean="0"/>
              <a:t>A modul tartalmaz-e kombinációs logikát</a:t>
            </a:r>
            <a:endParaRPr lang="hu-HU" dirty="0"/>
          </a:p>
          <a:p>
            <a:r>
              <a:rPr lang="hu-HU" dirty="0" smtClean="0"/>
              <a:t>HDL </a:t>
            </a:r>
            <a:r>
              <a:rPr lang="hu-HU" dirty="0" smtClean="0"/>
              <a:t>modul </a:t>
            </a:r>
            <a:r>
              <a:rPr lang="hu-HU" dirty="0" smtClean="0"/>
              <a:t>a </a:t>
            </a:r>
            <a:r>
              <a:rPr lang="hu-HU" b="1" dirty="0" err="1" smtClean="0"/>
              <a:t>BlackBox</a:t>
            </a:r>
            <a:r>
              <a:rPr lang="hu-HU" dirty="0" smtClean="0"/>
              <a:t> tömbbel importálható</a:t>
            </a:r>
          </a:p>
        </p:txBody>
      </p:sp>
    </p:spTree>
    <p:extLst>
      <p:ext uri="{BB962C8B-B14F-4D97-AF65-F5344CB8AC3E}">
        <p14:creationId xmlns:p14="http://schemas.microsoft.com/office/powerpoint/2010/main" val="52972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Top</a:t>
            </a:r>
            <a:r>
              <a:rPr lang="en-US" dirty="0" smtClean="0"/>
              <a:t>_level </a:t>
            </a:r>
            <a:r>
              <a:rPr lang="en-US" dirty="0" err="1" smtClean="0"/>
              <a:t>modul</a:t>
            </a:r>
            <a:r>
              <a:rPr lang="en-US" dirty="0" smtClean="0"/>
              <a:t> </a:t>
            </a:r>
            <a:r>
              <a:rPr lang="en-US" dirty="0" err="1" smtClean="0"/>
              <a:t>neve</a:t>
            </a:r>
            <a:endParaRPr lang="hu-HU" dirty="0"/>
          </a:p>
        </p:txBody>
      </p:sp>
      <p:sp>
        <p:nvSpPr>
          <p:cNvPr id="3" name="Tartalom helye 2"/>
          <p:cNvSpPr>
            <a:spLocks noGrp="1"/>
          </p:cNvSpPr>
          <p:nvPr>
            <p:ph idx="1"/>
          </p:nvPr>
        </p:nvSpPr>
        <p:spPr/>
        <p:txBody>
          <a:bodyPr/>
          <a:lstStyle/>
          <a:p>
            <a:pPr marL="0" indent="0">
              <a:buNone/>
            </a:pPr>
            <a:r>
              <a:rPr lang="hu-HU" b="1" dirty="0" smtClean="0"/>
              <a:t>HDL nyelv beállítása</a:t>
            </a:r>
            <a:endParaRPr lang="hu-HU" b="1" dirty="0"/>
          </a:p>
          <a:p>
            <a:r>
              <a:rPr lang="hu-HU" dirty="0" smtClean="0"/>
              <a:t>VHDL </a:t>
            </a:r>
            <a:r>
              <a:rPr lang="hu-HU" dirty="0" err="1"/>
              <a:t>Module</a:t>
            </a:r>
            <a:r>
              <a:rPr lang="hu-HU" dirty="0" smtClean="0"/>
              <a:t>:</a:t>
            </a:r>
            <a:endParaRPr lang="hu-HU" dirty="0"/>
          </a:p>
          <a:p>
            <a:pPr lvl="1"/>
            <a:r>
              <a:rPr lang="hu-HU" dirty="0" smtClean="0"/>
              <a:t> </a:t>
            </a:r>
            <a:r>
              <a:rPr lang="hu-HU" dirty="0" err="1"/>
              <a:t>this</a:t>
            </a:r>
            <a:r>
              <a:rPr lang="hu-HU" dirty="0"/>
              <a:t>_</a:t>
            </a:r>
            <a:r>
              <a:rPr lang="hu-HU" dirty="0" err="1"/>
              <a:t>block.setTopLevelLanguage</a:t>
            </a:r>
            <a:r>
              <a:rPr lang="hu-HU" dirty="0"/>
              <a:t>('VHDL'); </a:t>
            </a:r>
            <a:endParaRPr lang="hu-HU" dirty="0" smtClean="0"/>
          </a:p>
          <a:p>
            <a:r>
              <a:rPr lang="hu-HU" dirty="0" err="1" smtClean="0"/>
              <a:t>Verilog</a:t>
            </a:r>
            <a:r>
              <a:rPr lang="hu-HU" dirty="0" smtClean="0"/>
              <a:t> </a:t>
            </a:r>
            <a:r>
              <a:rPr lang="hu-HU" dirty="0" err="1"/>
              <a:t>Module</a:t>
            </a:r>
            <a:r>
              <a:rPr lang="hu-HU" dirty="0"/>
              <a:t>: </a:t>
            </a:r>
            <a:endParaRPr lang="hu-HU" dirty="0" smtClean="0"/>
          </a:p>
          <a:p>
            <a:pPr lvl="1"/>
            <a:r>
              <a:rPr lang="hu-HU" dirty="0" err="1" smtClean="0"/>
              <a:t>this</a:t>
            </a:r>
            <a:r>
              <a:rPr lang="hu-HU" dirty="0" smtClean="0"/>
              <a:t>_</a:t>
            </a:r>
            <a:r>
              <a:rPr lang="hu-HU" dirty="0" err="1" smtClean="0"/>
              <a:t>block.setTopLevelLanguage</a:t>
            </a:r>
            <a:r>
              <a:rPr lang="hu-HU" dirty="0"/>
              <a:t>('</a:t>
            </a:r>
            <a:r>
              <a:rPr lang="hu-HU" dirty="0" err="1"/>
              <a:t>Verilog</a:t>
            </a:r>
            <a:r>
              <a:rPr lang="hu-HU" dirty="0"/>
              <a:t>'); </a:t>
            </a:r>
            <a:endParaRPr lang="hu-HU" dirty="0" smtClean="0"/>
          </a:p>
          <a:p>
            <a:pPr marL="0" indent="0">
              <a:buNone/>
            </a:pPr>
            <a:r>
              <a:rPr lang="hu-HU" sz="3200" b="1" dirty="0" smtClean="0"/>
              <a:t>Top </a:t>
            </a:r>
            <a:r>
              <a:rPr lang="hu-HU" sz="3200" b="1" dirty="0" err="1" smtClean="0"/>
              <a:t>Level</a:t>
            </a:r>
            <a:r>
              <a:rPr lang="hu-HU" sz="3200" b="1" dirty="0" smtClean="0"/>
              <a:t> </a:t>
            </a:r>
            <a:r>
              <a:rPr lang="hu-HU" sz="3200" b="1" dirty="0" err="1" smtClean="0"/>
              <a:t>entity</a:t>
            </a:r>
            <a:r>
              <a:rPr lang="hu-HU" sz="3200" b="1" dirty="0" smtClean="0"/>
              <a:t> </a:t>
            </a:r>
            <a:r>
              <a:rPr lang="hu-HU" sz="3200" b="1" dirty="0" err="1" smtClean="0"/>
              <a:t>kivál</a:t>
            </a:r>
            <a:r>
              <a:rPr lang="en-US" sz="3200" b="1" dirty="0" smtClean="0"/>
              <a:t>la</a:t>
            </a:r>
            <a:r>
              <a:rPr lang="hu-HU" sz="3200" b="1" dirty="0" err="1" smtClean="0"/>
              <a:t>sztása</a:t>
            </a:r>
            <a:endParaRPr lang="hu-HU" sz="3200" b="1" dirty="0" smtClean="0"/>
          </a:p>
          <a:p>
            <a:pPr marL="0" indent="0">
              <a:buNone/>
            </a:pPr>
            <a:r>
              <a:rPr lang="hu-HU" sz="3200" b="1" dirty="0"/>
              <a:t>	</a:t>
            </a:r>
            <a:r>
              <a:rPr lang="hu-HU" sz="3200" dirty="0" err="1" smtClean="0"/>
              <a:t>this</a:t>
            </a:r>
            <a:r>
              <a:rPr lang="hu-HU" sz="3200" dirty="0" smtClean="0"/>
              <a:t>_</a:t>
            </a:r>
            <a:r>
              <a:rPr lang="hu-HU" sz="3200" dirty="0" err="1" smtClean="0"/>
              <a:t>block.setEntityName</a:t>
            </a:r>
            <a:r>
              <a:rPr lang="hu-HU" sz="3200" dirty="0" smtClean="0"/>
              <a:t>(</a:t>
            </a:r>
            <a:r>
              <a:rPr lang="en-US" sz="3200" dirty="0" smtClean="0"/>
              <a:t>‘</a:t>
            </a:r>
            <a:r>
              <a:rPr lang="hu-HU" sz="3200" dirty="0" err="1" smtClean="0"/>
              <a:t>proba</a:t>
            </a:r>
            <a:r>
              <a:rPr lang="en-US" sz="3200" dirty="0" smtClean="0"/>
              <a:t>’</a:t>
            </a:r>
            <a:r>
              <a:rPr lang="hu-HU" sz="3200" dirty="0" smtClean="0"/>
              <a:t>); </a:t>
            </a:r>
          </a:p>
        </p:txBody>
      </p:sp>
    </p:spTree>
    <p:extLst>
      <p:ext uri="{BB962C8B-B14F-4D97-AF65-F5344CB8AC3E}">
        <p14:creationId xmlns:p14="http://schemas.microsoft.com/office/powerpoint/2010/main" val="316320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Portok</a:t>
            </a:r>
            <a:r>
              <a:rPr lang="en-US" dirty="0" smtClean="0"/>
              <a:t> le</a:t>
            </a:r>
            <a:r>
              <a:rPr lang="hu-HU" dirty="0" smtClean="0"/>
              <a:t>írása</a:t>
            </a:r>
            <a:endParaRPr lang="hu-HU" dirty="0"/>
          </a:p>
        </p:txBody>
      </p:sp>
      <p:sp>
        <p:nvSpPr>
          <p:cNvPr id="3" name="Tartalom helye 2"/>
          <p:cNvSpPr>
            <a:spLocks noGrp="1"/>
          </p:cNvSpPr>
          <p:nvPr>
            <p:ph idx="1"/>
          </p:nvPr>
        </p:nvSpPr>
        <p:spPr/>
        <p:txBody>
          <a:bodyPr/>
          <a:lstStyle/>
          <a:p>
            <a:r>
              <a:rPr lang="en-US" dirty="0" err="1" smtClean="0"/>
              <a:t>Bemeneti</a:t>
            </a:r>
            <a:r>
              <a:rPr lang="en-US" dirty="0" smtClean="0"/>
              <a:t> port </a:t>
            </a:r>
            <a:r>
              <a:rPr lang="en-US" dirty="0" err="1" smtClean="0"/>
              <a:t>hozzá</a:t>
            </a:r>
            <a:r>
              <a:rPr lang="ro-RO" dirty="0" smtClean="0"/>
              <a:t>ad</a:t>
            </a:r>
            <a:r>
              <a:rPr lang="hu-HU" dirty="0" err="1" smtClean="0"/>
              <a:t>ása</a:t>
            </a:r>
            <a:r>
              <a:rPr lang="hu-HU" dirty="0" smtClean="0"/>
              <a:t>: </a:t>
            </a:r>
          </a:p>
          <a:p>
            <a:pPr lvl="1"/>
            <a:r>
              <a:rPr lang="hu-HU" dirty="0" err="1" smtClean="0"/>
              <a:t>this</a:t>
            </a:r>
            <a:r>
              <a:rPr lang="hu-HU" dirty="0" smtClean="0"/>
              <a:t>_</a:t>
            </a:r>
            <a:r>
              <a:rPr lang="hu-HU" dirty="0" err="1" smtClean="0"/>
              <a:t>block.addSimulinkInport</a:t>
            </a:r>
            <a:r>
              <a:rPr lang="hu-HU" dirty="0"/>
              <a:t>('din'); </a:t>
            </a:r>
            <a:endParaRPr lang="hu-HU" dirty="0" smtClean="0"/>
          </a:p>
          <a:p>
            <a:r>
              <a:rPr lang="hu-HU" dirty="0" smtClean="0"/>
              <a:t>Kimeneti Port hozzáadása: </a:t>
            </a:r>
          </a:p>
          <a:p>
            <a:pPr lvl="1"/>
            <a:r>
              <a:rPr lang="hu-HU" dirty="0" err="1" smtClean="0"/>
              <a:t>this</a:t>
            </a:r>
            <a:r>
              <a:rPr lang="hu-HU" dirty="0" smtClean="0"/>
              <a:t>_</a:t>
            </a:r>
            <a:r>
              <a:rPr lang="hu-HU" dirty="0" err="1" smtClean="0"/>
              <a:t>block.addSimulinkOutport</a:t>
            </a:r>
            <a:r>
              <a:rPr lang="hu-HU" dirty="0"/>
              <a:t>('</a:t>
            </a:r>
            <a:r>
              <a:rPr lang="hu-HU" dirty="0" err="1"/>
              <a:t>dout</a:t>
            </a:r>
            <a:r>
              <a:rPr lang="hu-HU" dirty="0"/>
              <a:t>'); </a:t>
            </a:r>
            <a:endParaRPr lang="hu-HU" dirty="0" smtClean="0"/>
          </a:p>
          <a:p>
            <a:pPr marL="0" indent="0">
              <a:buNone/>
            </a:pPr>
            <a:r>
              <a:rPr lang="hu-HU" dirty="0" smtClean="0"/>
              <a:t>Kétirányú port hozzáadása</a:t>
            </a:r>
          </a:p>
          <a:p>
            <a:pPr marL="457200" lvl="1" indent="0">
              <a:buNone/>
            </a:pPr>
            <a:r>
              <a:rPr lang="en-US" dirty="0" err="1"/>
              <a:t>config_phase</a:t>
            </a:r>
            <a:r>
              <a:rPr lang="en-US" dirty="0"/>
              <a:t> = </a:t>
            </a:r>
            <a:r>
              <a:rPr lang="en-US" dirty="0" err="1"/>
              <a:t>this_block.getConfigPhaseString</a:t>
            </a:r>
            <a:r>
              <a:rPr lang="en-US" dirty="0"/>
              <a:t>; </a:t>
            </a:r>
            <a:endParaRPr lang="hu-HU" dirty="0" smtClean="0"/>
          </a:p>
          <a:p>
            <a:pPr marL="457200" lvl="1" indent="0">
              <a:buNone/>
            </a:pPr>
            <a:r>
              <a:rPr lang="en-US" dirty="0" smtClean="0"/>
              <a:t>if </a:t>
            </a:r>
            <a:r>
              <a:rPr lang="en-US" dirty="0"/>
              <a:t>(</a:t>
            </a:r>
            <a:r>
              <a:rPr lang="en-US" dirty="0" err="1"/>
              <a:t>strcmpi</a:t>
            </a:r>
            <a:r>
              <a:rPr lang="en-US" dirty="0"/>
              <a:t>(config_phase,'</a:t>
            </a:r>
            <a:r>
              <a:rPr lang="en-US" dirty="0" err="1"/>
              <a:t>config_netlist_interface</a:t>
            </a:r>
            <a:r>
              <a:rPr lang="en-US" dirty="0"/>
              <a:t>')) </a:t>
            </a:r>
            <a:r>
              <a:rPr lang="en-US" dirty="0" err="1"/>
              <a:t>this_block.addInoutport</a:t>
            </a:r>
            <a:r>
              <a:rPr lang="en-US" dirty="0"/>
              <a:t>('</a:t>
            </a:r>
            <a:r>
              <a:rPr lang="en-US" dirty="0" err="1"/>
              <a:t>bidi</a:t>
            </a:r>
            <a:r>
              <a:rPr lang="en-US" dirty="0"/>
              <a:t>'); % Rate and type info should be added here as well end </a:t>
            </a:r>
            <a:endParaRPr lang="hu-HU" dirty="0"/>
          </a:p>
          <a:p>
            <a:pPr marL="0" indent="0">
              <a:buNone/>
            </a:pPr>
            <a:r>
              <a:rPr lang="hu-HU" dirty="0" smtClean="0"/>
              <a:t>Szimuláció során a kétirányú portok nem jelennek meg</a:t>
            </a:r>
            <a:r>
              <a:rPr lang="en-US" dirty="0" smtClean="0"/>
              <a:t>!</a:t>
            </a:r>
            <a:endParaRPr lang="hu-HU" dirty="0" smtClean="0"/>
          </a:p>
        </p:txBody>
      </p:sp>
    </p:spTree>
    <p:extLst>
      <p:ext uri="{BB962C8B-B14F-4D97-AF65-F5344CB8AC3E}">
        <p14:creationId xmlns:p14="http://schemas.microsoft.com/office/powerpoint/2010/main" val="56737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Portok leírása</a:t>
            </a:r>
            <a:endParaRPr lang="hu-HU" dirty="0"/>
          </a:p>
        </p:txBody>
      </p:sp>
      <p:sp>
        <p:nvSpPr>
          <p:cNvPr id="3" name="Tartalom helye 2"/>
          <p:cNvSpPr>
            <a:spLocks noGrp="1"/>
          </p:cNvSpPr>
          <p:nvPr>
            <p:ph idx="1"/>
          </p:nvPr>
        </p:nvSpPr>
        <p:spPr/>
        <p:txBody>
          <a:bodyPr>
            <a:normAutofit fontScale="62500" lnSpcReduction="20000"/>
          </a:bodyPr>
          <a:lstStyle/>
          <a:p>
            <a:pPr marL="0" indent="0">
              <a:lnSpc>
                <a:spcPct val="120000"/>
              </a:lnSpc>
              <a:spcBef>
                <a:spcPts val="0"/>
              </a:spcBef>
              <a:buNone/>
            </a:pPr>
            <a:r>
              <a:rPr lang="hu-HU" sz="2900" dirty="0" smtClean="0"/>
              <a:t>din </a:t>
            </a:r>
            <a:r>
              <a:rPr lang="hu-HU" sz="2900" dirty="0"/>
              <a:t>= </a:t>
            </a:r>
            <a:r>
              <a:rPr lang="hu-HU" sz="2900" dirty="0" err="1"/>
              <a:t>this</a:t>
            </a:r>
            <a:r>
              <a:rPr lang="hu-HU" sz="2900" dirty="0"/>
              <a:t>_</a:t>
            </a:r>
            <a:r>
              <a:rPr lang="hu-HU" sz="2900" dirty="0" err="1"/>
              <a:t>block.port</a:t>
            </a:r>
            <a:r>
              <a:rPr lang="hu-HU" sz="2900" dirty="0"/>
              <a:t>('</a:t>
            </a:r>
            <a:r>
              <a:rPr lang="hu-HU" sz="2900" dirty="0" err="1"/>
              <a:t>din</a:t>
            </a:r>
            <a:r>
              <a:rPr lang="hu-HU" sz="2900" dirty="0"/>
              <a:t>'); </a:t>
            </a:r>
            <a:endParaRPr lang="hu-HU" sz="2900" dirty="0" smtClean="0"/>
          </a:p>
          <a:p>
            <a:pPr marL="0" indent="0">
              <a:lnSpc>
                <a:spcPct val="120000"/>
              </a:lnSpc>
              <a:spcBef>
                <a:spcPts val="0"/>
              </a:spcBef>
              <a:buNone/>
            </a:pPr>
            <a:r>
              <a:rPr lang="hu-HU" sz="2900" dirty="0" err="1" smtClean="0"/>
              <a:t>dout</a:t>
            </a:r>
            <a:r>
              <a:rPr lang="hu-HU" sz="2900" dirty="0" smtClean="0"/>
              <a:t> </a:t>
            </a:r>
            <a:r>
              <a:rPr lang="hu-HU" sz="2900" dirty="0"/>
              <a:t>= </a:t>
            </a:r>
            <a:r>
              <a:rPr lang="hu-HU" sz="2900" dirty="0" err="1"/>
              <a:t>this</a:t>
            </a:r>
            <a:r>
              <a:rPr lang="hu-HU" sz="2900" dirty="0"/>
              <a:t>_</a:t>
            </a:r>
            <a:r>
              <a:rPr lang="hu-HU" sz="2900" dirty="0" err="1"/>
              <a:t>block.port</a:t>
            </a:r>
            <a:r>
              <a:rPr lang="hu-HU" sz="2900" dirty="0"/>
              <a:t>('</a:t>
            </a:r>
            <a:r>
              <a:rPr lang="hu-HU" sz="2900" dirty="0" err="1"/>
              <a:t>dout</a:t>
            </a:r>
            <a:r>
              <a:rPr lang="hu-HU" sz="2900" dirty="0"/>
              <a:t>'); </a:t>
            </a:r>
            <a:endParaRPr lang="hu-HU" sz="2900" dirty="0" smtClean="0"/>
          </a:p>
          <a:p>
            <a:pPr marL="0" indent="0">
              <a:lnSpc>
                <a:spcPct val="120000"/>
              </a:lnSpc>
              <a:spcBef>
                <a:spcPts val="0"/>
              </a:spcBef>
              <a:buNone/>
            </a:pPr>
            <a:r>
              <a:rPr lang="hu-HU" sz="2900" dirty="0" err="1" smtClean="0"/>
              <a:t>dout.setWidth</a:t>
            </a:r>
            <a:r>
              <a:rPr lang="hu-HU" sz="2900" dirty="0" smtClean="0"/>
              <a:t>(12</a:t>
            </a:r>
            <a:r>
              <a:rPr lang="hu-HU" sz="2900" dirty="0"/>
              <a:t>); </a:t>
            </a:r>
            <a:endParaRPr lang="hu-HU" sz="2900" dirty="0" smtClean="0"/>
          </a:p>
          <a:p>
            <a:pPr marL="0" indent="0">
              <a:lnSpc>
                <a:spcPct val="120000"/>
              </a:lnSpc>
              <a:spcBef>
                <a:spcPts val="0"/>
              </a:spcBef>
              <a:buNone/>
            </a:pPr>
            <a:r>
              <a:rPr lang="hu-HU" sz="2900" dirty="0" err="1" smtClean="0"/>
              <a:t>dout.setBinPt</a:t>
            </a:r>
            <a:r>
              <a:rPr lang="hu-HU" sz="2900" dirty="0" smtClean="0"/>
              <a:t>(8);</a:t>
            </a:r>
          </a:p>
          <a:p>
            <a:pPr marL="0" indent="0">
              <a:lnSpc>
                <a:spcPct val="120000"/>
              </a:lnSpc>
              <a:spcBef>
                <a:spcPts val="0"/>
              </a:spcBef>
              <a:buNone/>
            </a:pPr>
            <a:r>
              <a:rPr lang="hu-HU" sz="2900" dirty="0" err="1" smtClean="0"/>
              <a:t>dout.makeUnsigned</a:t>
            </a:r>
            <a:r>
              <a:rPr lang="hu-HU" sz="2900" dirty="0"/>
              <a:t>(); </a:t>
            </a:r>
            <a:endParaRPr lang="en-US" sz="2900" dirty="0" smtClean="0"/>
          </a:p>
          <a:p>
            <a:pPr marL="0" indent="0">
              <a:lnSpc>
                <a:spcPct val="120000"/>
              </a:lnSpc>
              <a:spcBef>
                <a:spcPts val="0"/>
              </a:spcBef>
              <a:buNone/>
            </a:pPr>
            <a:endParaRPr lang="hu-HU" sz="2900" dirty="0" smtClean="0"/>
          </a:p>
          <a:p>
            <a:pPr marL="0" indent="0">
              <a:lnSpc>
                <a:spcPct val="120000"/>
              </a:lnSpc>
              <a:spcBef>
                <a:spcPts val="0"/>
              </a:spcBef>
              <a:buNone/>
            </a:pPr>
            <a:r>
              <a:rPr lang="hu-HU" sz="2900" dirty="0" smtClean="0"/>
              <a:t>Vagy</a:t>
            </a:r>
          </a:p>
          <a:p>
            <a:pPr marL="0" indent="0">
              <a:lnSpc>
                <a:spcPct val="120000"/>
              </a:lnSpc>
              <a:spcBef>
                <a:spcPts val="0"/>
              </a:spcBef>
              <a:buNone/>
            </a:pPr>
            <a:r>
              <a:rPr lang="hu-HU" sz="2900" dirty="0" err="1"/>
              <a:t>dout</a:t>
            </a:r>
            <a:r>
              <a:rPr lang="hu-HU" sz="2900" dirty="0"/>
              <a:t> = </a:t>
            </a:r>
            <a:r>
              <a:rPr lang="hu-HU" sz="2900" dirty="0" err="1"/>
              <a:t>this</a:t>
            </a:r>
            <a:r>
              <a:rPr lang="hu-HU" sz="2900" dirty="0"/>
              <a:t>_</a:t>
            </a:r>
            <a:r>
              <a:rPr lang="hu-HU" sz="2900" dirty="0" err="1"/>
              <a:t>block.port</a:t>
            </a:r>
            <a:r>
              <a:rPr lang="hu-HU" sz="2900" dirty="0"/>
              <a:t>('</a:t>
            </a:r>
            <a:r>
              <a:rPr lang="hu-HU" sz="2900" dirty="0" err="1"/>
              <a:t>dout</a:t>
            </a:r>
            <a:r>
              <a:rPr lang="hu-HU" sz="2900" dirty="0"/>
              <a:t>'); </a:t>
            </a:r>
            <a:endParaRPr lang="hu-HU" sz="2900" dirty="0" smtClean="0"/>
          </a:p>
          <a:p>
            <a:pPr marL="0" indent="0">
              <a:lnSpc>
                <a:spcPct val="120000"/>
              </a:lnSpc>
              <a:spcBef>
                <a:spcPts val="0"/>
              </a:spcBef>
              <a:buNone/>
            </a:pPr>
            <a:r>
              <a:rPr lang="hu-HU" sz="2900" dirty="0" err="1" smtClean="0"/>
              <a:t>dout.setType</a:t>
            </a:r>
            <a:r>
              <a:rPr lang="hu-HU" sz="2900" dirty="0"/>
              <a:t>('</a:t>
            </a:r>
            <a:r>
              <a:rPr lang="hu-HU" sz="2900" dirty="0" err="1"/>
              <a:t>Ufix</a:t>
            </a:r>
            <a:r>
              <a:rPr lang="hu-HU" sz="2900" dirty="0"/>
              <a:t>_12_8'); </a:t>
            </a:r>
            <a:endParaRPr lang="hu-HU" sz="2900" dirty="0" smtClean="0"/>
          </a:p>
          <a:p>
            <a:pPr marL="0" indent="0">
              <a:lnSpc>
                <a:spcPct val="120000"/>
              </a:lnSpc>
              <a:spcBef>
                <a:spcPts val="0"/>
              </a:spcBef>
              <a:buNone/>
            </a:pPr>
            <a:endParaRPr lang="hu-HU" sz="2900" dirty="0" smtClean="0"/>
          </a:p>
          <a:p>
            <a:pPr marL="0" indent="0">
              <a:lnSpc>
                <a:spcPct val="120000"/>
              </a:lnSpc>
              <a:spcBef>
                <a:spcPts val="0"/>
              </a:spcBef>
              <a:buNone/>
            </a:pPr>
            <a:r>
              <a:rPr lang="hu-HU" sz="2900" dirty="0" smtClean="0"/>
              <a:t>Kétirányú port esetében szimulációs adat mentése</a:t>
            </a:r>
          </a:p>
          <a:p>
            <a:pPr marL="0" indent="0">
              <a:lnSpc>
                <a:spcPct val="120000"/>
              </a:lnSpc>
              <a:spcBef>
                <a:spcPts val="0"/>
              </a:spcBef>
              <a:buNone/>
            </a:pPr>
            <a:r>
              <a:rPr lang="hu-HU" sz="2900" dirty="0" err="1" smtClean="0"/>
              <a:t>if</a:t>
            </a:r>
            <a:r>
              <a:rPr lang="hu-HU" sz="2900" dirty="0" smtClean="0"/>
              <a:t> </a:t>
            </a:r>
            <a:r>
              <a:rPr lang="hu-HU" sz="2900" dirty="0"/>
              <a:t>(</a:t>
            </a:r>
            <a:r>
              <a:rPr lang="hu-HU" sz="2900" dirty="0" err="1"/>
              <a:t>strcmpi</a:t>
            </a:r>
            <a:r>
              <a:rPr lang="hu-HU" sz="2900" dirty="0"/>
              <a:t>(</a:t>
            </a:r>
            <a:r>
              <a:rPr lang="hu-HU" sz="2900" dirty="0" err="1"/>
              <a:t>this</a:t>
            </a:r>
            <a:r>
              <a:rPr lang="hu-HU" sz="2900" dirty="0"/>
              <a:t>_</a:t>
            </a:r>
            <a:r>
              <a:rPr lang="hu-HU" sz="2900" dirty="0" err="1"/>
              <a:t>block.getConfigPhaseString</a:t>
            </a:r>
            <a:r>
              <a:rPr lang="hu-HU" sz="2900" dirty="0"/>
              <a:t>,'</a:t>
            </a:r>
            <a:r>
              <a:rPr lang="hu-HU" sz="2900" dirty="0" err="1"/>
              <a:t>config</a:t>
            </a:r>
            <a:r>
              <a:rPr lang="hu-HU" sz="2900" dirty="0"/>
              <a:t>_</a:t>
            </a:r>
            <a:r>
              <a:rPr lang="hu-HU" sz="2900" dirty="0" err="1"/>
              <a:t>netlist</a:t>
            </a:r>
            <a:r>
              <a:rPr lang="hu-HU" sz="2900" dirty="0"/>
              <a:t>_</a:t>
            </a:r>
            <a:r>
              <a:rPr lang="hu-HU" sz="2900" dirty="0" err="1"/>
              <a:t>interface</a:t>
            </a:r>
            <a:r>
              <a:rPr lang="hu-HU" sz="2900" dirty="0"/>
              <a:t>')) </a:t>
            </a:r>
            <a:endParaRPr lang="hu-HU" sz="2900" dirty="0" smtClean="0"/>
          </a:p>
          <a:p>
            <a:pPr marL="0" indent="0">
              <a:lnSpc>
                <a:spcPct val="120000"/>
              </a:lnSpc>
              <a:spcBef>
                <a:spcPts val="0"/>
              </a:spcBef>
              <a:buNone/>
            </a:pPr>
            <a:r>
              <a:rPr lang="hu-HU" sz="2900" dirty="0" smtClean="0"/>
              <a:t>	</a:t>
            </a:r>
            <a:r>
              <a:rPr lang="hu-HU" sz="2900" dirty="0" err="1" smtClean="0"/>
              <a:t>bidi</a:t>
            </a:r>
            <a:r>
              <a:rPr lang="hu-HU" sz="2900" dirty="0" smtClean="0"/>
              <a:t>_port </a:t>
            </a:r>
            <a:r>
              <a:rPr lang="hu-HU" sz="2900" dirty="0"/>
              <a:t>= </a:t>
            </a:r>
            <a:r>
              <a:rPr lang="hu-HU" sz="2900" dirty="0" err="1"/>
              <a:t>this</a:t>
            </a:r>
            <a:r>
              <a:rPr lang="hu-HU" sz="2900" dirty="0"/>
              <a:t>_</a:t>
            </a:r>
            <a:r>
              <a:rPr lang="hu-HU" sz="2900" dirty="0" err="1"/>
              <a:t>block.port</a:t>
            </a:r>
            <a:r>
              <a:rPr lang="hu-HU" sz="2900" dirty="0"/>
              <a:t>('</a:t>
            </a:r>
            <a:r>
              <a:rPr lang="hu-HU" sz="2900" dirty="0" err="1"/>
              <a:t>bidi</a:t>
            </a:r>
            <a:r>
              <a:rPr lang="hu-HU" sz="2900" dirty="0"/>
              <a:t>'); </a:t>
            </a:r>
            <a:endParaRPr lang="hu-HU" sz="2900" dirty="0" smtClean="0"/>
          </a:p>
          <a:p>
            <a:pPr marL="0" indent="0">
              <a:lnSpc>
                <a:spcPct val="120000"/>
              </a:lnSpc>
              <a:spcBef>
                <a:spcPts val="0"/>
              </a:spcBef>
              <a:buNone/>
            </a:pPr>
            <a:r>
              <a:rPr lang="hu-HU" sz="2900" dirty="0" smtClean="0"/>
              <a:t>	</a:t>
            </a:r>
            <a:r>
              <a:rPr lang="hu-HU" sz="2900" dirty="0" err="1" smtClean="0"/>
              <a:t>bidi</a:t>
            </a:r>
            <a:r>
              <a:rPr lang="hu-HU" sz="2900" dirty="0" smtClean="0"/>
              <a:t>_</a:t>
            </a:r>
            <a:r>
              <a:rPr lang="hu-HU" sz="2900" dirty="0" err="1" smtClean="0"/>
              <a:t>port.setGatewayFileName</a:t>
            </a:r>
            <a:r>
              <a:rPr lang="hu-HU" sz="2900" dirty="0"/>
              <a:t>('</a:t>
            </a:r>
            <a:r>
              <a:rPr lang="hu-HU" sz="2900" dirty="0" err="1"/>
              <a:t>bidi.dat</a:t>
            </a:r>
            <a:r>
              <a:rPr lang="hu-HU" sz="2900" dirty="0"/>
              <a:t>'); </a:t>
            </a:r>
            <a:endParaRPr lang="hu-HU" sz="2900" dirty="0" smtClean="0"/>
          </a:p>
          <a:p>
            <a:pPr marL="0" indent="0">
              <a:lnSpc>
                <a:spcPct val="120000"/>
              </a:lnSpc>
              <a:spcBef>
                <a:spcPts val="0"/>
              </a:spcBef>
              <a:buNone/>
            </a:pPr>
            <a:r>
              <a:rPr lang="hu-HU" sz="2900" dirty="0" smtClean="0"/>
              <a:t>end </a:t>
            </a:r>
          </a:p>
          <a:p>
            <a:pPr marL="0" indent="0">
              <a:lnSpc>
                <a:spcPct val="120000"/>
              </a:lnSpc>
              <a:spcBef>
                <a:spcPts val="0"/>
              </a:spcBef>
              <a:buNone/>
            </a:pPr>
            <a:endParaRPr lang="hu-HU" sz="2900" dirty="0"/>
          </a:p>
          <a:p>
            <a:pPr marL="0" indent="0">
              <a:lnSpc>
                <a:spcPct val="120000"/>
              </a:lnSpc>
              <a:spcBef>
                <a:spcPts val="0"/>
              </a:spcBef>
              <a:buNone/>
            </a:pPr>
            <a:endParaRPr lang="hu-HU" sz="2900" dirty="0" smtClean="0"/>
          </a:p>
        </p:txBody>
      </p:sp>
      <p:sp>
        <p:nvSpPr>
          <p:cNvPr id="4" name="TextBox 3"/>
          <p:cNvSpPr txBox="1"/>
          <p:nvPr/>
        </p:nvSpPr>
        <p:spPr>
          <a:xfrm>
            <a:off x="6571281" y="1122757"/>
            <a:ext cx="4479010" cy="707886"/>
          </a:xfrm>
          <a:prstGeom prst="rect">
            <a:avLst/>
          </a:prstGeom>
          <a:noFill/>
        </p:spPr>
        <p:txBody>
          <a:bodyPr wrap="square" rtlCol="0">
            <a:spAutoFit/>
          </a:bodyPr>
          <a:lstStyle/>
          <a:p>
            <a:r>
              <a:rPr lang="hu-HU" sz="2000" b="1" dirty="0" smtClean="0"/>
              <a:t>Az adattípusok konverziója megoldható a </a:t>
            </a:r>
            <a:r>
              <a:rPr lang="hu-HU" sz="2000" b="1" dirty="0" err="1" smtClean="0"/>
              <a:t>konfig</a:t>
            </a:r>
            <a:r>
              <a:rPr lang="hu-HU" sz="2000" b="1" dirty="0" smtClean="0"/>
              <a:t> állományban</a:t>
            </a:r>
            <a:r>
              <a:rPr lang="en-US" sz="2000" b="1" dirty="0" smtClean="0"/>
              <a:t>!</a:t>
            </a:r>
            <a:endParaRPr lang="en-US" sz="2000" b="1" dirty="0"/>
          </a:p>
        </p:txBody>
      </p:sp>
    </p:spTree>
    <p:extLst>
      <p:ext uri="{BB962C8B-B14F-4D97-AF65-F5344CB8AC3E}">
        <p14:creationId xmlns:p14="http://schemas.microsoft.com/office/powerpoint/2010/main" val="2226692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b="1" dirty="0" smtClean="0"/>
              <a:t>Port </a:t>
            </a:r>
            <a:r>
              <a:rPr lang="en-US" b="1" dirty="0" err="1" smtClean="0"/>
              <a:t>mintav</a:t>
            </a:r>
            <a:r>
              <a:rPr lang="hu-HU" b="1" dirty="0" smtClean="0"/>
              <a:t>ételezési rátája</a:t>
            </a:r>
            <a:endParaRPr lang="hu-HU" dirty="0"/>
          </a:p>
        </p:txBody>
      </p:sp>
      <p:sp>
        <p:nvSpPr>
          <p:cNvPr id="3" name="Tartalom helye 2"/>
          <p:cNvSpPr>
            <a:spLocks noGrp="1"/>
          </p:cNvSpPr>
          <p:nvPr>
            <p:ph idx="1"/>
          </p:nvPr>
        </p:nvSpPr>
        <p:spPr/>
        <p:txBody>
          <a:bodyPr>
            <a:normAutofit fontScale="77500" lnSpcReduction="20000"/>
          </a:bodyPr>
          <a:lstStyle/>
          <a:p>
            <a:pPr marL="0" indent="0">
              <a:buNone/>
            </a:pPr>
            <a:r>
              <a:rPr lang="hu-HU" b="1" dirty="0" err="1" smtClean="0"/>
              <a:t>setRate</a:t>
            </a:r>
            <a:r>
              <a:rPr lang="hu-HU" b="1" dirty="0"/>
              <a:t>, </a:t>
            </a:r>
            <a:endParaRPr lang="hu-HU" b="1" dirty="0" smtClean="0"/>
          </a:p>
          <a:p>
            <a:pPr marL="0" indent="0">
              <a:buNone/>
            </a:pPr>
            <a:r>
              <a:rPr lang="hu-HU" b="1" dirty="0" err="1"/>
              <a:t>dout.setRate</a:t>
            </a:r>
            <a:r>
              <a:rPr lang="hu-HU" b="1" dirty="0"/>
              <a:t>(3); </a:t>
            </a:r>
            <a:endParaRPr lang="hu-HU" b="1" dirty="0" smtClean="0"/>
          </a:p>
          <a:p>
            <a:pPr marL="0" indent="0">
              <a:buNone/>
            </a:pPr>
            <a:r>
              <a:rPr lang="en-US" sz="3100" b="1" dirty="0" smtClean="0"/>
              <a:t>K</a:t>
            </a:r>
            <a:r>
              <a:rPr lang="hu-HU" sz="3100" b="1" dirty="0" err="1" smtClean="0"/>
              <a:t>imeneti</a:t>
            </a:r>
            <a:r>
              <a:rPr lang="hu-HU" sz="3100" b="1" dirty="0" smtClean="0"/>
              <a:t> portok típusa és kimeneti ráta</a:t>
            </a:r>
            <a:r>
              <a:rPr lang="en-US" sz="3100" b="1" dirty="0" smtClean="0"/>
              <a:t> a </a:t>
            </a:r>
            <a:r>
              <a:rPr lang="en-US" sz="3100" b="1" dirty="0" err="1" smtClean="0"/>
              <a:t>bemenet</a:t>
            </a:r>
            <a:r>
              <a:rPr lang="en-US" sz="3100" b="1" dirty="0" smtClean="0"/>
              <a:t> f</a:t>
            </a:r>
            <a:r>
              <a:rPr lang="hu-HU" sz="3100" b="1" dirty="0" err="1" smtClean="0"/>
              <a:t>üggvényében</a:t>
            </a:r>
            <a:endParaRPr lang="hu-HU" sz="3100" b="1" dirty="0" smtClean="0"/>
          </a:p>
          <a:p>
            <a:pPr marL="0" indent="0">
              <a:buNone/>
            </a:pPr>
            <a:r>
              <a:rPr lang="en-US" dirty="0" err="1" smtClean="0"/>
              <a:t>input_width</a:t>
            </a:r>
            <a:r>
              <a:rPr lang="en-US" dirty="0" smtClean="0"/>
              <a:t> </a:t>
            </a:r>
            <a:r>
              <a:rPr lang="en-US" dirty="0"/>
              <a:t>= </a:t>
            </a:r>
            <a:r>
              <a:rPr lang="en-US" dirty="0" err="1"/>
              <a:t>this_block.port</a:t>
            </a:r>
            <a:r>
              <a:rPr lang="en-US" dirty="0"/>
              <a:t>('din').width; </a:t>
            </a:r>
            <a:endParaRPr lang="hu-HU" dirty="0" smtClean="0"/>
          </a:p>
          <a:p>
            <a:pPr marL="0" indent="0">
              <a:buNone/>
            </a:pPr>
            <a:r>
              <a:rPr lang="en-US" dirty="0" err="1" smtClean="0"/>
              <a:t>input_rate</a:t>
            </a:r>
            <a:r>
              <a:rPr lang="en-US" dirty="0" smtClean="0"/>
              <a:t> </a:t>
            </a:r>
            <a:r>
              <a:rPr lang="en-US" dirty="0"/>
              <a:t>= </a:t>
            </a:r>
            <a:r>
              <a:rPr lang="en-US" dirty="0" err="1"/>
              <a:t>this_block.port</a:t>
            </a:r>
            <a:r>
              <a:rPr lang="en-US" dirty="0"/>
              <a:t>('din').rate; </a:t>
            </a:r>
            <a:endParaRPr lang="hu-HU" dirty="0" smtClean="0"/>
          </a:p>
          <a:p>
            <a:pPr marL="0" indent="0">
              <a:buNone/>
            </a:pPr>
            <a:r>
              <a:rPr lang="en-US" dirty="0"/>
              <a:t>if (</a:t>
            </a:r>
            <a:r>
              <a:rPr lang="en-US" dirty="0" err="1"/>
              <a:t>this_block.inputTypesKnown</a:t>
            </a:r>
            <a:r>
              <a:rPr lang="en-US" dirty="0"/>
              <a:t>) </a:t>
            </a:r>
            <a:endParaRPr lang="hu-HU" dirty="0" smtClean="0"/>
          </a:p>
          <a:p>
            <a:pPr marL="0" indent="0">
              <a:buNone/>
            </a:pPr>
            <a:r>
              <a:rPr lang="hu-HU" dirty="0" smtClean="0"/>
              <a:t>	</a:t>
            </a:r>
            <a:r>
              <a:rPr lang="en-US" dirty="0" err="1" smtClean="0"/>
              <a:t>dout.setWidth</a:t>
            </a:r>
            <a:r>
              <a:rPr lang="en-US" dirty="0" smtClean="0"/>
              <a:t>(</a:t>
            </a:r>
            <a:r>
              <a:rPr lang="en-US" dirty="0" err="1" smtClean="0"/>
              <a:t>this_block.port</a:t>
            </a:r>
            <a:r>
              <a:rPr lang="en-US" dirty="0"/>
              <a:t>('din').width); </a:t>
            </a:r>
            <a:endParaRPr lang="hu-HU" dirty="0" smtClean="0"/>
          </a:p>
          <a:p>
            <a:pPr marL="0" indent="0">
              <a:buNone/>
            </a:pPr>
            <a:r>
              <a:rPr lang="hu-HU" dirty="0" smtClean="0"/>
              <a:t>e</a:t>
            </a:r>
            <a:r>
              <a:rPr lang="en-US" dirty="0" err="1" smtClean="0"/>
              <a:t>nd</a:t>
            </a:r>
            <a:endParaRPr lang="en-US" dirty="0" smtClean="0"/>
          </a:p>
          <a:p>
            <a:pPr marL="0" indent="0">
              <a:buNone/>
            </a:pPr>
            <a:endParaRPr lang="hu-HU" dirty="0" smtClean="0"/>
          </a:p>
          <a:p>
            <a:pPr marL="0" indent="0">
              <a:buNone/>
            </a:pPr>
            <a:r>
              <a:rPr lang="en-US" dirty="0"/>
              <a:t>if (</a:t>
            </a:r>
            <a:r>
              <a:rPr lang="en-US" dirty="0" err="1"/>
              <a:t>this_block.inputRatesKnown</a:t>
            </a:r>
            <a:r>
              <a:rPr lang="en-US" dirty="0"/>
              <a:t>) </a:t>
            </a:r>
            <a:endParaRPr lang="hu-HU" dirty="0" smtClean="0"/>
          </a:p>
          <a:p>
            <a:pPr marL="0" indent="0">
              <a:buNone/>
            </a:pPr>
            <a:r>
              <a:rPr lang="hu-HU" dirty="0"/>
              <a:t>	</a:t>
            </a:r>
            <a:r>
              <a:rPr lang="en-US" dirty="0" err="1" smtClean="0"/>
              <a:t>dout.setRate</a:t>
            </a:r>
            <a:r>
              <a:rPr lang="en-US" dirty="0" smtClean="0"/>
              <a:t>(</a:t>
            </a:r>
            <a:r>
              <a:rPr lang="en-US" dirty="0" err="1" smtClean="0"/>
              <a:t>this_block.port</a:t>
            </a:r>
            <a:r>
              <a:rPr lang="en-US" dirty="0"/>
              <a:t>('din').rate*2</a:t>
            </a:r>
            <a:r>
              <a:rPr lang="en-US" dirty="0" smtClean="0"/>
              <a:t>);</a:t>
            </a:r>
            <a:endParaRPr lang="hu-HU" dirty="0" smtClean="0"/>
          </a:p>
          <a:p>
            <a:pPr marL="0" indent="0">
              <a:buNone/>
            </a:pPr>
            <a:r>
              <a:rPr lang="en-US" dirty="0" smtClean="0"/>
              <a:t>end  </a:t>
            </a:r>
          </a:p>
        </p:txBody>
      </p:sp>
    </p:spTree>
    <p:extLst>
      <p:ext uri="{BB962C8B-B14F-4D97-AF65-F5344CB8AC3E}">
        <p14:creationId xmlns:p14="http://schemas.microsoft.com/office/powerpoint/2010/main" val="3552326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i="1" dirty="0" smtClean="0"/>
              <a:t>VHDL </a:t>
            </a:r>
            <a:r>
              <a:rPr lang="hu-HU" b="1" i="1" dirty="0" err="1" smtClean="0"/>
              <a:t>Generic</a:t>
            </a:r>
            <a:r>
              <a:rPr lang="hu-HU" b="1" i="1" dirty="0" smtClean="0"/>
              <a:t> és </a:t>
            </a:r>
            <a:r>
              <a:rPr lang="hu-HU" b="1" i="1" dirty="0" err="1" smtClean="0"/>
              <a:t>Verilog</a:t>
            </a:r>
            <a:r>
              <a:rPr lang="hu-HU" b="1" i="1" dirty="0" smtClean="0"/>
              <a:t> paraméterek meghatározása</a:t>
            </a:r>
            <a:endParaRPr lang="hu-HU" dirty="0"/>
          </a:p>
        </p:txBody>
      </p:sp>
      <p:sp>
        <p:nvSpPr>
          <p:cNvPr id="3" name="Tartalom helye 2"/>
          <p:cNvSpPr>
            <a:spLocks noGrp="1"/>
          </p:cNvSpPr>
          <p:nvPr>
            <p:ph idx="1"/>
          </p:nvPr>
        </p:nvSpPr>
        <p:spPr/>
        <p:txBody>
          <a:bodyPr/>
          <a:lstStyle/>
          <a:p>
            <a:r>
              <a:rPr lang="hu-HU" dirty="0" err="1"/>
              <a:t>addGeneric</a:t>
            </a:r>
            <a:r>
              <a:rPr lang="hu-HU" dirty="0"/>
              <a:t>('</a:t>
            </a:r>
            <a:r>
              <a:rPr lang="hu-HU" dirty="0" err="1"/>
              <a:t>dout</a:t>
            </a:r>
            <a:r>
              <a:rPr lang="hu-HU" dirty="0"/>
              <a:t>_</a:t>
            </a:r>
            <a:r>
              <a:rPr lang="hu-HU" dirty="0" err="1"/>
              <a:t>width</a:t>
            </a:r>
            <a:r>
              <a:rPr lang="hu-HU" dirty="0"/>
              <a:t>','Integer','12'); </a:t>
            </a:r>
            <a:r>
              <a:rPr lang="en-US" dirty="0" smtClean="0"/>
              <a:t> </a:t>
            </a:r>
            <a:endParaRPr lang="hu-HU" dirty="0" smtClean="0"/>
          </a:p>
          <a:p>
            <a:endParaRPr lang="hu-HU" dirty="0"/>
          </a:p>
          <a:p>
            <a:r>
              <a:rPr lang="hu-HU" dirty="0" smtClean="0"/>
              <a:t>Ha </a:t>
            </a:r>
            <a:r>
              <a:rPr lang="hu-HU" dirty="0" err="1" smtClean="0"/>
              <a:t>Generic</a:t>
            </a:r>
            <a:r>
              <a:rPr lang="hu-HU" dirty="0" smtClean="0"/>
              <a:t> paramétereket alkalmaztunk a VHDL tervben, a konfigurációs függvényben a </a:t>
            </a:r>
            <a:r>
              <a:rPr lang="hu-HU" b="1" dirty="0" err="1" smtClean="0"/>
              <a:t>Generic</a:t>
            </a:r>
            <a:r>
              <a:rPr lang="hu-HU" b="1" dirty="0" smtClean="0"/>
              <a:t> paraméter </a:t>
            </a:r>
            <a:r>
              <a:rPr lang="hu-HU" dirty="0" smtClean="0"/>
              <a:t>beállításával skálázható a hardver</a:t>
            </a:r>
            <a:endParaRPr lang="hu-HU" dirty="0"/>
          </a:p>
        </p:txBody>
      </p:sp>
    </p:spTree>
    <p:extLst>
      <p:ext uri="{BB962C8B-B14F-4D97-AF65-F5344CB8AC3E}">
        <p14:creationId xmlns:p14="http://schemas.microsoft.com/office/powerpoint/2010/main" val="236291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i="1" dirty="0"/>
              <a:t>Black </a:t>
            </a:r>
            <a:r>
              <a:rPr lang="hu-HU" b="1" i="1" dirty="0" err="1"/>
              <a:t>Box</a:t>
            </a:r>
            <a:r>
              <a:rPr lang="hu-HU" b="1" i="1" dirty="0"/>
              <a:t> </a:t>
            </a:r>
            <a:r>
              <a:rPr lang="hu-HU" b="1" i="1" dirty="0" err="1"/>
              <a:t>Clocking</a:t>
            </a:r>
            <a:r>
              <a:rPr lang="hu-HU" b="1" i="1" dirty="0"/>
              <a:t> </a:t>
            </a:r>
            <a:endParaRPr lang="hu-HU" dirty="0"/>
          </a:p>
        </p:txBody>
      </p:sp>
      <p:sp>
        <p:nvSpPr>
          <p:cNvPr id="3" name="Tartalom helye 2"/>
          <p:cNvSpPr>
            <a:spLocks noGrp="1"/>
          </p:cNvSpPr>
          <p:nvPr>
            <p:ph idx="1"/>
          </p:nvPr>
        </p:nvSpPr>
        <p:spPr/>
        <p:txBody>
          <a:bodyPr/>
          <a:lstStyle/>
          <a:p>
            <a:r>
              <a:rPr lang="hu-HU" dirty="0" smtClean="0"/>
              <a:t>Az órajel (</a:t>
            </a:r>
            <a:r>
              <a:rPr lang="hu-HU" dirty="0" err="1" smtClean="0"/>
              <a:t>clk</a:t>
            </a:r>
            <a:r>
              <a:rPr lang="hu-HU" dirty="0" smtClean="0"/>
              <a:t>) és az órajel engedélyező (</a:t>
            </a:r>
            <a:r>
              <a:rPr lang="hu-HU" dirty="0" err="1" smtClean="0"/>
              <a:t>ce</a:t>
            </a:r>
            <a:r>
              <a:rPr lang="hu-HU" dirty="0" smtClean="0"/>
              <a:t>) párban kell létezzenek</a:t>
            </a:r>
          </a:p>
          <a:p>
            <a:r>
              <a:rPr lang="hu-HU" dirty="0" smtClean="0"/>
              <a:t>A </a:t>
            </a:r>
            <a:r>
              <a:rPr lang="hu-HU" dirty="0" err="1" smtClean="0"/>
              <a:t>clk</a:t>
            </a:r>
            <a:r>
              <a:rPr lang="hu-HU" dirty="0" smtClean="0"/>
              <a:t> és a </a:t>
            </a:r>
            <a:r>
              <a:rPr lang="hu-HU" dirty="0" err="1" smtClean="0"/>
              <a:t>ce</a:t>
            </a:r>
            <a:r>
              <a:rPr lang="hu-HU" dirty="0" smtClean="0"/>
              <a:t> </a:t>
            </a:r>
            <a:r>
              <a:rPr lang="hu-HU" dirty="0" err="1" smtClean="0"/>
              <a:t>alkarakterláncként</a:t>
            </a:r>
            <a:r>
              <a:rPr lang="hu-HU" dirty="0" smtClean="0"/>
              <a:t> benne kell legyen a jelek megnevezésében</a:t>
            </a:r>
          </a:p>
          <a:p>
            <a:r>
              <a:rPr lang="hu-HU" dirty="0" smtClean="0"/>
              <a:t>Például </a:t>
            </a:r>
            <a:r>
              <a:rPr lang="hu-HU" b="1" dirty="0" err="1" smtClean="0"/>
              <a:t>src</a:t>
            </a:r>
            <a:r>
              <a:rPr lang="en-US" b="1" dirty="0" smtClean="0"/>
              <a:t>_</a:t>
            </a:r>
            <a:r>
              <a:rPr lang="en-US" b="1" dirty="0" err="1" smtClean="0"/>
              <a:t>clk</a:t>
            </a:r>
            <a:r>
              <a:rPr lang="en-US" b="1" dirty="0" smtClean="0"/>
              <a:t>  </a:t>
            </a:r>
            <a:r>
              <a:rPr lang="hu-HU" dirty="0" smtClean="0"/>
              <a:t>és a párja </a:t>
            </a:r>
            <a:r>
              <a:rPr lang="hu-HU" b="1" dirty="0" err="1" smtClean="0"/>
              <a:t>src</a:t>
            </a:r>
            <a:r>
              <a:rPr lang="en-US" b="1" dirty="0" smtClean="0"/>
              <a:t>_</a:t>
            </a:r>
            <a:r>
              <a:rPr lang="en-US" b="1" dirty="0" err="1" smtClean="0"/>
              <a:t>ce</a:t>
            </a:r>
            <a:r>
              <a:rPr lang="en-US" b="1" dirty="0" smtClean="0"/>
              <a:t> </a:t>
            </a:r>
          </a:p>
          <a:p>
            <a:pPr marL="0" indent="0">
              <a:buNone/>
            </a:pPr>
            <a:r>
              <a:rPr lang="hu-HU" dirty="0" err="1"/>
              <a:t>addClkCEPair</a:t>
            </a:r>
            <a:r>
              <a:rPr lang="hu-HU" dirty="0"/>
              <a:t>('</a:t>
            </a:r>
            <a:r>
              <a:rPr lang="hu-HU" dirty="0" err="1"/>
              <a:t>clk</a:t>
            </a:r>
            <a:r>
              <a:rPr lang="hu-HU" dirty="0"/>
              <a:t>_3','</a:t>
            </a:r>
            <a:r>
              <a:rPr lang="hu-HU" dirty="0" err="1"/>
              <a:t>ce</a:t>
            </a:r>
            <a:r>
              <a:rPr lang="hu-HU" dirty="0"/>
              <a:t>_</a:t>
            </a:r>
            <a:r>
              <a:rPr lang="hu-HU" dirty="0" err="1"/>
              <a:t>3</a:t>
            </a:r>
            <a:r>
              <a:rPr lang="hu-HU" dirty="0"/>
              <a:t>',</a:t>
            </a:r>
            <a:r>
              <a:rPr lang="hu-HU" dirty="0" err="1"/>
              <a:t>3</a:t>
            </a:r>
            <a:r>
              <a:rPr lang="hu-HU" dirty="0"/>
              <a:t>); </a:t>
            </a:r>
            <a:r>
              <a:rPr lang="en-US" dirty="0" smtClean="0"/>
              <a:t> </a:t>
            </a:r>
            <a:endParaRPr lang="hu-HU" dirty="0" smtClean="0"/>
          </a:p>
          <a:p>
            <a:pPr marL="0" indent="0">
              <a:buNone/>
            </a:pPr>
            <a:endParaRPr lang="hu-HU" dirty="0"/>
          </a:p>
        </p:txBody>
      </p:sp>
    </p:spTree>
    <p:extLst>
      <p:ext uri="{BB962C8B-B14F-4D97-AF65-F5344CB8AC3E}">
        <p14:creationId xmlns:p14="http://schemas.microsoft.com/office/powerpoint/2010/main" val="209929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Kompilálási lehetőségek</a:t>
            </a:r>
            <a:endParaRPr lang="hu-HU" dirty="0"/>
          </a:p>
        </p:txBody>
      </p:sp>
      <p:sp>
        <p:nvSpPr>
          <p:cNvPr id="3" name="Tartalom helye 2"/>
          <p:cNvSpPr>
            <a:spLocks noGrp="1"/>
          </p:cNvSpPr>
          <p:nvPr>
            <p:ph idx="1"/>
          </p:nvPr>
        </p:nvSpPr>
        <p:spPr/>
        <p:txBody>
          <a:bodyPr/>
          <a:lstStyle/>
          <a:p>
            <a:r>
              <a:rPr lang="hu-HU" b="1" dirty="0"/>
              <a:t>IP </a:t>
            </a:r>
            <a:r>
              <a:rPr lang="hu-HU" b="1" dirty="0" err="1" smtClean="0"/>
              <a:t>Catalog</a:t>
            </a:r>
            <a:r>
              <a:rPr lang="hu-HU" b="1" dirty="0" smtClean="0"/>
              <a:t>: </a:t>
            </a:r>
            <a:r>
              <a:rPr lang="hu-HU" dirty="0" err="1" smtClean="0"/>
              <a:t>IP</a:t>
            </a:r>
            <a:r>
              <a:rPr lang="hu-HU" dirty="0" smtClean="0"/>
              <a:t> mag hozható </a:t>
            </a:r>
            <a:r>
              <a:rPr lang="hu-HU" smtClean="0"/>
              <a:t>létre</a:t>
            </a:r>
            <a:r>
              <a:rPr lang="hu-HU" b="1" smtClean="0"/>
              <a:t>,</a:t>
            </a:r>
            <a:r>
              <a:rPr lang="hu-HU" smtClean="0"/>
              <a:t> </a:t>
            </a:r>
            <a:r>
              <a:rPr lang="hu-HU" dirty="0" smtClean="0"/>
              <a:t>hozzáadható a </a:t>
            </a:r>
            <a:r>
              <a:rPr lang="hu-HU" dirty="0" err="1" smtClean="0"/>
              <a:t>Vivado</a:t>
            </a:r>
            <a:r>
              <a:rPr lang="hu-HU" dirty="0" smtClean="0"/>
              <a:t> IP katalógusához, más tervben való alkalmazás céljából</a:t>
            </a:r>
          </a:p>
          <a:p>
            <a:r>
              <a:rPr lang="en-US" b="1" dirty="0" smtClean="0"/>
              <a:t>Hardware </a:t>
            </a:r>
            <a:r>
              <a:rPr lang="en-US" b="1" dirty="0"/>
              <a:t>Co-Simulation </a:t>
            </a:r>
            <a:r>
              <a:rPr lang="en-US" dirty="0"/>
              <a:t>(</a:t>
            </a:r>
            <a:r>
              <a:rPr lang="en-US" b="1" dirty="0"/>
              <a:t>JTAG </a:t>
            </a:r>
            <a:r>
              <a:rPr lang="en-US" dirty="0"/>
              <a:t>or </a:t>
            </a:r>
            <a:r>
              <a:rPr lang="en-US" b="1" dirty="0"/>
              <a:t>Point-to-point Ethernet</a:t>
            </a:r>
            <a:r>
              <a:rPr lang="en-US" dirty="0"/>
              <a:t>) </a:t>
            </a:r>
            <a:endParaRPr lang="hu-HU" dirty="0" smtClean="0"/>
          </a:p>
          <a:p>
            <a:pPr lvl="1"/>
            <a:r>
              <a:rPr lang="hu-HU" dirty="0" smtClean="0"/>
              <a:t>A </a:t>
            </a:r>
            <a:r>
              <a:rPr lang="hu-HU" dirty="0" err="1" smtClean="0"/>
              <a:t>ko-szimuláció</a:t>
            </a:r>
            <a:r>
              <a:rPr lang="hu-HU" dirty="0" smtClean="0"/>
              <a:t> során a </a:t>
            </a:r>
            <a:r>
              <a:rPr lang="hu-HU" dirty="0" err="1" smtClean="0"/>
              <a:t>Xilinx</a:t>
            </a:r>
            <a:r>
              <a:rPr lang="hu-HU" dirty="0" smtClean="0"/>
              <a:t> tömbökkel megadott rész, a szimuláció futása során az </a:t>
            </a:r>
            <a:r>
              <a:rPr lang="hu-HU" b="1" dirty="0" smtClean="0"/>
              <a:t>FPGA áramkörben hajtódik végre</a:t>
            </a:r>
          </a:p>
          <a:p>
            <a:r>
              <a:rPr lang="en-US" b="1" dirty="0"/>
              <a:t>Synthesized Checkpoint </a:t>
            </a:r>
            <a:r>
              <a:rPr lang="en-US" dirty="0"/>
              <a:t>- Creates a design checkpoint file (synth_1.dcp) that can then be used in any </a:t>
            </a:r>
            <a:r>
              <a:rPr lang="en-US" dirty="0" err="1"/>
              <a:t>Vivado</a:t>
            </a:r>
            <a:r>
              <a:rPr lang="en-US" dirty="0"/>
              <a:t> IDE project. </a:t>
            </a:r>
            <a:endParaRPr lang="hu-HU" dirty="0" smtClean="0"/>
          </a:p>
          <a:p>
            <a:r>
              <a:rPr lang="hu-HU" b="1" dirty="0"/>
              <a:t>HDL </a:t>
            </a:r>
            <a:r>
              <a:rPr lang="hu-HU" b="1" dirty="0" err="1" smtClean="0"/>
              <a:t>Netlist</a:t>
            </a:r>
            <a:endParaRPr lang="hu-HU" b="1" dirty="0" smtClean="0"/>
          </a:p>
          <a:p>
            <a:pPr lvl="1"/>
            <a:r>
              <a:rPr lang="hu-HU" b="1" dirty="0" smtClean="0"/>
              <a:t>Létrejön egy HDL netliszt, amely szintén felhasználható más tervekben</a:t>
            </a:r>
          </a:p>
        </p:txBody>
      </p:sp>
    </p:spTree>
    <p:extLst>
      <p:ext uri="{BB962C8B-B14F-4D97-AF65-F5344CB8AC3E}">
        <p14:creationId xmlns:p14="http://schemas.microsoft.com/office/powerpoint/2010/main" val="154303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FPGA </a:t>
            </a:r>
            <a:r>
              <a:rPr lang="en-US" dirty="0" err="1" smtClean="0"/>
              <a:t>alap</a:t>
            </a:r>
            <a:r>
              <a:rPr lang="hu-HU" dirty="0" smtClean="0"/>
              <a:t>ú hardvertervezés</a:t>
            </a:r>
            <a:r>
              <a:rPr lang="ro-RO" dirty="0" smtClean="0"/>
              <a:t> </a:t>
            </a:r>
            <a:endParaRPr lang="hu-HU" dirty="0"/>
          </a:p>
        </p:txBody>
      </p:sp>
      <p:sp>
        <p:nvSpPr>
          <p:cNvPr id="3" name="Tartalom helye 2"/>
          <p:cNvSpPr>
            <a:spLocks noGrp="1"/>
          </p:cNvSpPr>
          <p:nvPr>
            <p:ph idx="1"/>
          </p:nvPr>
        </p:nvSpPr>
        <p:spPr/>
        <p:txBody>
          <a:bodyPr/>
          <a:lstStyle/>
          <a:p>
            <a:r>
              <a:rPr lang="ro-RO" dirty="0" err="1" smtClean="0"/>
              <a:t>Hardver</a:t>
            </a:r>
            <a:r>
              <a:rPr lang="ro-RO" dirty="0" smtClean="0"/>
              <a:t> le</a:t>
            </a:r>
            <a:r>
              <a:rPr lang="hu-HU" dirty="0" smtClean="0"/>
              <a:t>író nyelvek alkalmazása (HDL)</a:t>
            </a:r>
          </a:p>
          <a:p>
            <a:pPr lvl="1"/>
            <a:r>
              <a:rPr lang="hu-HU" dirty="0" smtClean="0"/>
              <a:t>VHDL </a:t>
            </a:r>
          </a:p>
          <a:p>
            <a:pPr lvl="1"/>
            <a:r>
              <a:rPr lang="hu-HU" dirty="0" err="1" smtClean="0"/>
              <a:t>Verilog</a:t>
            </a:r>
            <a:endParaRPr lang="hu-HU" dirty="0" smtClean="0"/>
          </a:p>
          <a:p>
            <a:pPr lvl="1"/>
            <a:r>
              <a:rPr lang="hu-HU" dirty="0" smtClean="0"/>
              <a:t>Abel</a:t>
            </a:r>
          </a:p>
          <a:p>
            <a:r>
              <a:rPr lang="hu-HU" dirty="0" smtClean="0"/>
              <a:t>Magas szintű szintézis</a:t>
            </a:r>
          </a:p>
          <a:p>
            <a:pPr lvl="1"/>
            <a:r>
              <a:rPr lang="hu-HU" dirty="0" smtClean="0"/>
              <a:t>ANSI C/</a:t>
            </a:r>
            <a:r>
              <a:rPr lang="hu-HU" dirty="0" err="1" smtClean="0"/>
              <a:t>C</a:t>
            </a:r>
            <a:r>
              <a:rPr lang="hu-HU" dirty="0" smtClean="0"/>
              <a:t>++/System C/ MATLAB</a:t>
            </a:r>
          </a:p>
          <a:p>
            <a:pPr marL="457200" lvl="1" indent="0">
              <a:buNone/>
            </a:pPr>
            <a:endParaRPr lang="hu-HU" dirty="0"/>
          </a:p>
          <a:p>
            <a:pPr marL="457200" lvl="1" indent="0">
              <a:buNone/>
            </a:pPr>
            <a:r>
              <a:rPr lang="hu-HU" dirty="0" smtClean="0"/>
              <a:t>A magas szintű szintézis automatizált tervezési folyamat, amely értelmezi egy adott viselkedés algoritmus szinten való leírását (ANSI C/</a:t>
            </a:r>
            <a:r>
              <a:rPr lang="hu-HU" dirty="0" err="1" smtClean="0"/>
              <a:t>C</a:t>
            </a:r>
            <a:r>
              <a:rPr lang="hu-HU" dirty="0" smtClean="0"/>
              <a:t>++/ System C </a:t>
            </a:r>
            <a:r>
              <a:rPr lang="hu-HU" dirty="0" err="1" smtClean="0"/>
              <a:t>Matlab</a:t>
            </a:r>
            <a:r>
              <a:rPr lang="hu-HU" dirty="0" smtClean="0"/>
              <a:t>)  és létrehoz egy digitális hardvert FPGA vagy SoC eszközre.</a:t>
            </a:r>
            <a:endParaRPr lang="hu-HU" dirty="0"/>
          </a:p>
        </p:txBody>
      </p:sp>
    </p:spTree>
    <p:extLst>
      <p:ext uri="{BB962C8B-B14F-4D97-AF65-F5344CB8AC3E}">
        <p14:creationId xmlns:p14="http://schemas.microsoft.com/office/powerpoint/2010/main" val="274518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smtClean="0"/>
              <a:t>System Generator for DSP</a:t>
            </a:r>
            <a:r>
              <a:rPr lang="en-US" baseline="30000" dirty="0" smtClean="0"/>
              <a:t>TM </a:t>
            </a:r>
            <a:endParaRPr lang="hu-HU" dirty="0"/>
          </a:p>
        </p:txBody>
      </p:sp>
      <p:sp>
        <p:nvSpPr>
          <p:cNvPr id="3" name="Tartalom helye 2"/>
          <p:cNvSpPr>
            <a:spLocks noGrp="1"/>
          </p:cNvSpPr>
          <p:nvPr>
            <p:ph idx="1"/>
          </p:nvPr>
        </p:nvSpPr>
        <p:spPr/>
        <p:txBody>
          <a:bodyPr>
            <a:normAutofit/>
          </a:bodyPr>
          <a:lstStyle/>
          <a:p>
            <a:pPr marL="0" indent="0">
              <a:buNone/>
            </a:pPr>
            <a:endParaRPr lang="en-US" baseline="30000" dirty="0"/>
          </a:p>
          <a:p>
            <a:r>
              <a:rPr lang="en-US" b="1" dirty="0" err="1" smtClean="0"/>
              <a:t>Magas</a:t>
            </a:r>
            <a:r>
              <a:rPr lang="hu-HU" b="1" dirty="0"/>
              <a:t> </a:t>
            </a:r>
            <a:r>
              <a:rPr lang="en-US" b="1" dirty="0" smtClean="0"/>
              <a:t>s</a:t>
            </a:r>
            <a:r>
              <a:rPr lang="hu-HU" b="1" dirty="0" smtClean="0"/>
              <a:t>z</a:t>
            </a:r>
            <a:r>
              <a:rPr lang="en-US" b="1" dirty="0" err="1" smtClean="0"/>
              <a:t>int</a:t>
            </a:r>
            <a:r>
              <a:rPr lang="hu-HU" b="1" dirty="0" smtClean="0"/>
              <a:t>ű szintetizáló eszköz </a:t>
            </a:r>
            <a:r>
              <a:rPr lang="hu-HU" dirty="0" smtClean="0"/>
              <a:t>nagy teljesítményű </a:t>
            </a:r>
            <a:r>
              <a:rPr lang="hu-HU" b="1" dirty="0" smtClean="0"/>
              <a:t>DSP rendszerek </a:t>
            </a:r>
            <a:r>
              <a:rPr lang="hu-HU" dirty="0" smtClean="0"/>
              <a:t>tervezésére, XILINX programozható áramkörökre</a:t>
            </a:r>
          </a:p>
          <a:p>
            <a:r>
              <a:rPr lang="hu-HU" dirty="0" smtClean="0"/>
              <a:t>Rendszerek </a:t>
            </a:r>
            <a:r>
              <a:rPr lang="hu-HU" b="1" dirty="0" smtClean="0"/>
              <a:t>tervezése és szimulációja </a:t>
            </a:r>
            <a:r>
              <a:rPr lang="hu-HU" dirty="0" smtClean="0"/>
              <a:t>MATLAB, Simulink és XILINX könyvtárak alkalmazásával</a:t>
            </a:r>
          </a:p>
          <a:p>
            <a:r>
              <a:rPr lang="hu-HU" dirty="0" smtClean="0"/>
              <a:t> Szintetizálható </a:t>
            </a:r>
            <a:r>
              <a:rPr lang="hu-HU" dirty="0"/>
              <a:t>HDL </a:t>
            </a:r>
            <a:r>
              <a:rPr lang="hu-HU" dirty="0" smtClean="0"/>
              <a:t>kódot generál.  A létrehozott HDL terv szintetizálható FPGA és SoC hardver implementálásra</a:t>
            </a:r>
            <a:endParaRPr lang="hu-HU" baseline="30000" dirty="0" smtClean="0"/>
          </a:p>
          <a:p>
            <a:pPr marL="0" indent="0">
              <a:buNone/>
            </a:pPr>
            <a:endParaRPr lang="hu-HU" baseline="30000" dirty="0"/>
          </a:p>
        </p:txBody>
      </p:sp>
    </p:spTree>
    <p:extLst>
      <p:ext uri="{BB962C8B-B14F-4D97-AF65-F5344CB8AC3E}">
        <p14:creationId xmlns:p14="http://schemas.microsoft.com/office/powerpoint/2010/main" val="274107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System Generator for DSP</a:t>
            </a:r>
            <a:r>
              <a:rPr lang="en-US" baseline="30000" dirty="0" smtClean="0"/>
              <a:t>TM </a:t>
            </a:r>
            <a:endParaRPr lang="hu-HU" dirty="0"/>
          </a:p>
        </p:txBody>
      </p:sp>
      <p:sp>
        <p:nvSpPr>
          <p:cNvPr id="3" name="Tartalom helye 2"/>
          <p:cNvSpPr>
            <a:spLocks noGrp="1"/>
          </p:cNvSpPr>
          <p:nvPr>
            <p:ph idx="1"/>
          </p:nvPr>
        </p:nvSpPr>
        <p:spPr/>
        <p:txBody>
          <a:bodyPr>
            <a:normAutofit fontScale="77500" lnSpcReduction="20000"/>
          </a:bodyPr>
          <a:lstStyle/>
          <a:p>
            <a:r>
              <a:rPr lang="hu-HU" dirty="0" smtClean="0"/>
              <a:t>DSP modellezés</a:t>
            </a:r>
          </a:p>
          <a:p>
            <a:pPr lvl="1"/>
            <a:r>
              <a:rPr lang="hu-HU" sz="2800" dirty="0" smtClean="0"/>
              <a:t>Jelfeldolgozás (CORDIC, </a:t>
            </a:r>
            <a:r>
              <a:rPr lang="hu-HU" sz="2800" dirty="0" err="1"/>
              <a:t>Cascaded</a:t>
            </a:r>
            <a:r>
              <a:rPr lang="hu-HU" sz="2800" dirty="0"/>
              <a:t> </a:t>
            </a:r>
            <a:r>
              <a:rPr lang="hu-HU" sz="2800" dirty="0" err="1"/>
              <a:t>Integrator-Comb</a:t>
            </a:r>
            <a:r>
              <a:rPr lang="hu-HU" sz="2800" dirty="0"/>
              <a:t> (CIC) </a:t>
            </a:r>
            <a:r>
              <a:rPr lang="hu-HU" sz="2800" dirty="0" err="1" smtClean="0"/>
              <a:t>filters</a:t>
            </a:r>
            <a:r>
              <a:rPr lang="en-US" sz="2800" dirty="0" smtClean="0"/>
              <a:t>, FFT, IFFT, FIR filter)</a:t>
            </a:r>
            <a:endParaRPr lang="hu-HU" sz="2800" dirty="0" smtClean="0"/>
          </a:p>
          <a:p>
            <a:pPr lvl="1"/>
            <a:r>
              <a:rPr lang="hu-HU" sz="2800" dirty="0" smtClean="0"/>
              <a:t>Aritmetikai és logikai művelet alapú rendszerek</a:t>
            </a:r>
          </a:p>
          <a:p>
            <a:pPr lvl="1"/>
            <a:r>
              <a:rPr lang="hu-HU" sz="2800" dirty="0" smtClean="0"/>
              <a:t>Memória alapú rendszerek</a:t>
            </a:r>
          </a:p>
          <a:p>
            <a:pPr lvl="1"/>
            <a:r>
              <a:rPr lang="hu-HU" sz="2800" dirty="0" smtClean="0"/>
              <a:t>Interfész</a:t>
            </a:r>
          </a:p>
          <a:p>
            <a:r>
              <a:rPr lang="hu-HU" b="1" dirty="0" smtClean="0"/>
              <a:t>Bit és ciklus pontos lebegő és fixpontos implementációt </a:t>
            </a:r>
            <a:r>
              <a:rPr lang="hu-HU" b="1" dirty="0" smtClean="0"/>
              <a:t>biztosít</a:t>
            </a:r>
            <a:endParaRPr lang="hu-HU" b="1" dirty="0" smtClean="0"/>
          </a:p>
          <a:p>
            <a:r>
              <a:rPr lang="hu-HU" b="1" dirty="0" err="1" smtClean="0"/>
              <a:t>Simulinkből</a:t>
            </a:r>
            <a:r>
              <a:rPr lang="hu-HU" b="1" dirty="0" smtClean="0"/>
              <a:t> létrehozza a HDL kódot</a:t>
            </a:r>
          </a:p>
          <a:p>
            <a:r>
              <a:rPr lang="hu-HU" b="1" dirty="0" smtClean="0"/>
              <a:t>Hardver </a:t>
            </a:r>
            <a:r>
              <a:rPr lang="hu-HU" b="1" dirty="0" err="1" smtClean="0"/>
              <a:t>ko-szimulációt</a:t>
            </a:r>
            <a:r>
              <a:rPr lang="hu-HU" b="1" dirty="0" smtClean="0"/>
              <a:t> </a:t>
            </a:r>
            <a:r>
              <a:rPr lang="hu-HU" b="1" dirty="0" smtClean="0"/>
              <a:t>valósít meg</a:t>
            </a:r>
          </a:p>
          <a:p>
            <a:r>
              <a:rPr lang="hu-HU" dirty="0" smtClean="0"/>
              <a:t>System Generator alkalmazásának előnyei</a:t>
            </a:r>
          </a:p>
          <a:p>
            <a:pPr lvl="1"/>
            <a:r>
              <a:rPr lang="hu-HU" b="1" dirty="0" err="1" smtClean="0"/>
              <a:t>Stimulus</a:t>
            </a:r>
            <a:r>
              <a:rPr lang="hu-HU" b="1" dirty="0" smtClean="0"/>
              <a:t> generálása –</a:t>
            </a:r>
            <a:r>
              <a:rPr lang="hu-HU" dirty="0" smtClean="0"/>
              <a:t>a </a:t>
            </a:r>
            <a:r>
              <a:rPr lang="hu-HU" dirty="0" err="1" smtClean="0"/>
              <a:t>stimulus</a:t>
            </a:r>
            <a:r>
              <a:rPr lang="hu-HU" dirty="0" smtClean="0"/>
              <a:t> létrehozható </a:t>
            </a:r>
            <a:r>
              <a:rPr lang="hu-HU" b="1" dirty="0" smtClean="0"/>
              <a:t>Simulink tömbök </a:t>
            </a:r>
            <a:r>
              <a:rPr lang="hu-HU" dirty="0" smtClean="0"/>
              <a:t>segítségével</a:t>
            </a:r>
          </a:p>
          <a:p>
            <a:pPr lvl="1"/>
            <a:r>
              <a:rPr lang="hu-HU" b="1" dirty="0" smtClean="0"/>
              <a:t>A tervezett rendszer analízise –</a:t>
            </a:r>
            <a:r>
              <a:rPr lang="en-US" dirty="0" smtClean="0"/>
              <a:t> </a:t>
            </a:r>
            <a:r>
              <a:rPr lang="hu-HU" dirty="0"/>
              <a:t>a</a:t>
            </a:r>
            <a:r>
              <a:rPr lang="hu-HU" dirty="0" smtClean="0"/>
              <a:t>z össze</a:t>
            </a:r>
            <a:r>
              <a:rPr lang="en-US" dirty="0" smtClean="0"/>
              <a:t>s</a:t>
            </a:r>
            <a:r>
              <a:rPr lang="hu-HU" dirty="0" smtClean="0"/>
              <a:t> </a:t>
            </a:r>
            <a:r>
              <a:rPr lang="hu-HU" b="1" dirty="0" smtClean="0"/>
              <a:t>kimenő és átmeneti jel</a:t>
            </a:r>
            <a:r>
              <a:rPr lang="hu-HU" dirty="0" smtClean="0"/>
              <a:t> analizálható a </a:t>
            </a:r>
            <a:r>
              <a:rPr lang="hu-HU" dirty="0" err="1" smtClean="0"/>
              <a:t>Simulinkben</a:t>
            </a:r>
            <a:endParaRPr lang="hu-HU" dirty="0" smtClean="0"/>
          </a:p>
          <a:p>
            <a:pPr lvl="1"/>
            <a:r>
              <a:rPr lang="hu-HU" b="1" dirty="0" smtClean="0"/>
              <a:t>DSP tervezés:  összetett számítások </a:t>
            </a:r>
            <a:r>
              <a:rPr lang="hu-HU" dirty="0" smtClean="0"/>
              <a:t>esetében is </a:t>
            </a:r>
            <a:r>
              <a:rPr lang="hu-HU" b="1" dirty="0" smtClean="0"/>
              <a:t>a modell viszonylag egyszerű</a:t>
            </a:r>
            <a:endParaRPr lang="hu-HU" dirty="0" smtClean="0"/>
          </a:p>
          <a:p>
            <a:r>
              <a:rPr lang="hu-HU" dirty="0" smtClean="0"/>
              <a:t>Lebegőpontos vagy fixpontos aritmetika alkalmazását támogatja</a:t>
            </a:r>
          </a:p>
          <a:p>
            <a:endParaRPr lang="hu-HU" dirty="0" smtClean="0"/>
          </a:p>
          <a:p>
            <a:pPr lvl="1"/>
            <a:endParaRPr lang="hu-HU" dirty="0" smtClean="0"/>
          </a:p>
          <a:p>
            <a:endParaRPr lang="hu-HU" dirty="0"/>
          </a:p>
        </p:txBody>
      </p:sp>
    </p:spTree>
    <p:extLst>
      <p:ext uri="{BB962C8B-B14F-4D97-AF65-F5344CB8AC3E}">
        <p14:creationId xmlns:p14="http://schemas.microsoft.com/office/powerpoint/2010/main" val="425333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0"/>
            <a:ext cx="12192000" cy="1690689"/>
          </a:xfrm>
        </p:spPr>
        <p:txBody>
          <a:bodyPr/>
          <a:lstStyle/>
          <a:p>
            <a:r>
              <a:rPr lang="hu-HU" dirty="0" smtClean="0"/>
              <a:t>Simulink </a:t>
            </a:r>
            <a:r>
              <a:rPr lang="hu-HU" dirty="0" err="1" smtClean="0"/>
              <a:t>Xilinx</a:t>
            </a:r>
            <a:r>
              <a:rPr lang="hu-HU" dirty="0" smtClean="0"/>
              <a:t> eszköztár</a:t>
            </a:r>
            <a:endParaRPr lang="hu-HU" b="1" dirty="0"/>
          </a:p>
        </p:txBody>
      </p:sp>
      <p:sp>
        <p:nvSpPr>
          <p:cNvPr id="3" name="Szövegdoboz 2"/>
          <p:cNvSpPr txBox="1"/>
          <p:nvPr/>
        </p:nvSpPr>
        <p:spPr>
          <a:xfrm>
            <a:off x="0" y="1844564"/>
            <a:ext cx="12191999" cy="4585871"/>
          </a:xfrm>
          <a:prstGeom prst="rect">
            <a:avLst/>
          </a:prstGeom>
          <a:noFill/>
        </p:spPr>
        <p:txBody>
          <a:bodyPr wrap="square" rtlCol="0">
            <a:spAutoFit/>
          </a:bodyPr>
          <a:lstStyle/>
          <a:p>
            <a:r>
              <a:rPr lang="hu-HU" sz="3200" dirty="0" smtClean="0"/>
              <a:t>A System </a:t>
            </a:r>
            <a:r>
              <a:rPr lang="hu-HU" sz="3200" dirty="0" err="1" smtClean="0"/>
              <a:t>Generator</a:t>
            </a:r>
            <a:r>
              <a:rPr lang="hu-HU" sz="3200" dirty="0" smtClean="0"/>
              <a:t> </a:t>
            </a:r>
            <a:r>
              <a:rPr lang="hu-HU" sz="3200" dirty="0" smtClean="0"/>
              <a:t>eszköztárában megtalálhatók </a:t>
            </a:r>
          </a:p>
          <a:p>
            <a:pPr marL="285750" indent="-285750">
              <a:buFont typeface="Wingdings" panose="05000000000000000000" pitchFamily="2" charset="2"/>
              <a:buChar char="q"/>
            </a:pPr>
            <a:r>
              <a:rPr lang="hu-HU" sz="3200" dirty="0" smtClean="0"/>
              <a:t>egyszerű áramköri elemek: regiszterek, összeadók, számlálók, </a:t>
            </a:r>
          </a:p>
          <a:p>
            <a:pPr marL="285750" indent="-285750">
              <a:buFont typeface="Wingdings" panose="05000000000000000000" pitchFamily="2" charset="2"/>
              <a:buChar char="q"/>
            </a:pPr>
            <a:r>
              <a:rPr lang="hu-HU" sz="3200" dirty="0"/>
              <a:t>d</a:t>
            </a:r>
            <a:r>
              <a:rPr lang="hu-HU" sz="3200" dirty="0" smtClean="0"/>
              <a:t>igitális </a:t>
            </a:r>
            <a:r>
              <a:rPr lang="hu-HU" sz="3200" dirty="0" smtClean="0"/>
              <a:t>jelprocesszálásra szolgáló modulok: DSP modul, FIR szűrő, Komplex szorzómodul, FFT, Inverz FFT</a:t>
            </a:r>
          </a:p>
          <a:p>
            <a:pPr marL="285750" indent="-285750">
              <a:buFont typeface="Wingdings" panose="05000000000000000000" pitchFamily="2" charset="2"/>
              <a:buChar char="q"/>
            </a:pPr>
            <a:r>
              <a:rPr lang="hu-HU" sz="3200" dirty="0" smtClean="0"/>
              <a:t>memória </a:t>
            </a:r>
            <a:r>
              <a:rPr lang="hu-HU" sz="3200" dirty="0" smtClean="0"/>
              <a:t>modulok: FIFO, BRAM, </a:t>
            </a:r>
            <a:r>
              <a:rPr lang="hu-HU" sz="3200" dirty="0" err="1" smtClean="0"/>
              <a:t>Dual</a:t>
            </a:r>
            <a:r>
              <a:rPr lang="hu-HU" sz="3200" dirty="0" smtClean="0"/>
              <a:t> port BRAM</a:t>
            </a:r>
          </a:p>
          <a:p>
            <a:pPr marL="285750" indent="-285750">
              <a:buFont typeface="Wingdings" panose="05000000000000000000" pitchFamily="2" charset="2"/>
              <a:buChar char="q"/>
            </a:pPr>
            <a:r>
              <a:rPr lang="hu-HU" sz="3200" dirty="0"/>
              <a:t>k</a:t>
            </a:r>
            <a:r>
              <a:rPr lang="hu-HU" sz="3200" dirty="0" smtClean="0"/>
              <a:t>ommunikációs </a:t>
            </a:r>
            <a:r>
              <a:rPr lang="hu-HU" sz="3200" dirty="0" smtClean="0"/>
              <a:t>modulok: </a:t>
            </a:r>
            <a:r>
              <a:rPr lang="hu-HU" sz="3200" dirty="0" err="1" smtClean="0"/>
              <a:t>Reed-Solomon</a:t>
            </a:r>
            <a:r>
              <a:rPr lang="hu-HU" sz="3200" dirty="0" smtClean="0"/>
              <a:t> </a:t>
            </a:r>
            <a:r>
              <a:rPr lang="hu-HU" sz="3200" dirty="0" err="1" smtClean="0"/>
              <a:t>Encoder</a:t>
            </a:r>
            <a:r>
              <a:rPr lang="hu-HU" sz="3200" dirty="0" smtClean="0"/>
              <a:t>, </a:t>
            </a:r>
            <a:r>
              <a:rPr lang="hu-HU" sz="3200" dirty="0" err="1" smtClean="0"/>
              <a:t>Reed-Solomon</a:t>
            </a:r>
            <a:r>
              <a:rPr lang="hu-HU" sz="3200" dirty="0" smtClean="0"/>
              <a:t> </a:t>
            </a:r>
            <a:r>
              <a:rPr lang="hu-HU" sz="3200" dirty="0" err="1" smtClean="0"/>
              <a:t>Decoder</a:t>
            </a:r>
            <a:endParaRPr lang="hu-HU" sz="3200" dirty="0" smtClean="0"/>
          </a:p>
          <a:p>
            <a:pPr marL="285750" indent="-285750">
              <a:buFont typeface="Wingdings" panose="05000000000000000000" pitchFamily="2" charset="2"/>
              <a:buChar char="q"/>
            </a:pPr>
            <a:r>
              <a:rPr lang="hu-HU" sz="3200" dirty="0"/>
              <a:t>t</a:t>
            </a:r>
            <a:r>
              <a:rPr lang="hu-HU" sz="3200" dirty="0" smtClean="0"/>
              <a:t>ípuskonverzió</a:t>
            </a:r>
            <a:endParaRPr lang="hu-HU" sz="3200" dirty="0" smtClean="0"/>
          </a:p>
          <a:p>
            <a:endParaRPr lang="hu-HU" dirty="0" smtClean="0"/>
          </a:p>
          <a:p>
            <a:r>
              <a:rPr lang="hu-HU" dirty="0" smtClean="0"/>
              <a:t> </a:t>
            </a:r>
            <a:endParaRPr lang="hu-HU" dirty="0"/>
          </a:p>
        </p:txBody>
      </p:sp>
    </p:spTree>
    <p:extLst>
      <p:ext uri="{BB962C8B-B14F-4D97-AF65-F5344CB8AC3E}">
        <p14:creationId xmlns:p14="http://schemas.microsoft.com/office/powerpoint/2010/main" val="263847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Xilinx</a:t>
            </a:r>
            <a:r>
              <a:rPr lang="hu-HU" dirty="0" smtClean="0"/>
              <a:t> eszközök elérése</a:t>
            </a:r>
            <a:endParaRPr lang="en-US" dirty="0"/>
          </a:p>
        </p:txBody>
      </p:sp>
      <p:sp>
        <p:nvSpPr>
          <p:cNvPr id="3" name="Content Placeholder 2"/>
          <p:cNvSpPr>
            <a:spLocks noGrp="1"/>
          </p:cNvSpPr>
          <p:nvPr>
            <p:ph idx="1"/>
          </p:nvPr>
        </p:nvSpPr>
        <p:spPr/>
        <p:txBody>
          <a:bodyPr/>
          <a:lstStyle/>
          <a:p>
            <a:r>
              <a:rPr lang="hu-HU" dirty="0" smtClean="0"/>
              <a:t>A Simulink könyvtáreleme</a:t>
            </a:r>
            <a:r>
              <a:rPr lang="en-US" dirty="0" smtClean="0"/>
              <a:t>k</a:t>
            </a:r>
            <a:r>
              <a:rPr lang="hu-HU" dirty="0" smtClean="0"/>
              <a:t> között </a:t>
            </a:r>
          </a:p>
          <a:p>
            <a:pPr lvl="1"/>
            <a:r>
              <a:rPr lang="hu-HU" dirty="0" err="1" smtClean="0"/>
              <a:t>Xilinx</a:t>
            </a:r>
            <a:r>
              <a:rPr lang="hu-HU" dirty="0" smtClean="0"/>
              <a:t> </a:t>
            </a:r>
            <a:r>
              <a:rPr lang="hu-HU" dirty="0" err="1" smtClean="0"/>
              <a:t>BlockSet</a:t>
            </a:r>
            <a:endParaRPr lang="hu-HU" dirty="0" smtClean="0"/>
          </a:p>
          <a:p>
            <a:pPr lvl="1"/>
            <a:r>
              <a:rPr lang="hu-HU" dirty="0" err="1" smtClean="0"/>
              <a:t>Xilinx</a:t>
            </a:r>
            <a:r>
              <a:rPr lang="hu-HU" dirty="0" smtClean="0"/>
              <a:t> </a:t>
            </a:r>
            <a:r>
              <a:rPr lang="hu-HU" dirty="0" err="1" smtClean="0"/>
              <a:t>Reference</a:t>
            </a:r>
            <a:r>
              <a:rPr lang="hu-HU" dirty="0" smtClean="0"/>
              <a:t> </a:t>
            </a:r>
            <a:r>
              <a:rPr lang="hu-HU" dirty="0" err="1" smtClean="0"/>
              <a:t>BlockSet</a:t>
            </a:r>
            <a:endParaRPr lang="hu-HU" dirty="0" smtClean="0"/>
          </a:p>
          <a:p>
            <a:r>
              <a:rPr lang="hu-HU" dirty="0" smtClean="0"/>
              <a:t>Gyorsmenü paranccsal</a:t>
            </a:r>
            <a:r>
              <a:rPr lang="en-US" dirty="0" smtClean="0"/>
              <a:t> </a:t>
            </a:r>
            <a:r>
              <a:rPr lang="en-US" dirty="0" smtClean="0"/>
              <a:t>(Xilinx Block Add)</a:t>
            </a:r>
            <a:endParaRPr lang="hu-HU" dirty="0" smtClean="0"/>
          </a:p>
          <a:p>
            <a:r>
              <a:rPr lang="hu-HU" dirty="0" err="1" smtClean="0"/>
              <a:t>Tools-</a:t>
            </a:r>
            <a:r>
              <a:rPr lang="en-US" dirty="0" smtClean="0"/>
              <a:t>&gt;Xilinx-&gt;Block Add</a:t>
            </a:r>
            <a:endParaRPr lang="hu-HU" dirty="0"/>
          </a:p>
          <a:p>
            <a:endParaRPr lang="en-US" dirty="0"/>
          </a:p>
        </p:txBody>
      </p:sp>
      <p:pic>
        <p:nvPicPr>
          <p:cNvPr id="6" name="Kép 5"/>
          <p:cNvPicPr>
            <a:picLocks noChangeAspect="1"/>
          </p:cNvPicPr>
          <p:nvPr/>
        </p:nvPicPr>
        <p:blipFill>
          <a:blip r:embed="rId3"/>
          <a:stretch>
            <a:fillRect/>
          </a:stretch>
        </p:blipFill>
        <p:spPr>
          <a:xfrm>
            <a:off x="8091088" y="163407"/>
            <a:ext cx="3429000" cy="6457950"/>
          </a:xfrm>
          <a:prstGeom prst="rect">
            <a:avLst/>
          </a:prstGeom>
        </p:spPr>
      </p:pic>
      <p:pic>
        <p:nvPicPr>
          <p:cNvPr id="5" name="Picture 4"/>
          <p:cNvPicPr>
            <a:picLocks noChangeAspect="1"/>
          </p:cNvPicPr>
          <p:nvPr/>
        </p:nvPicPr>
        <p:blipFill rotWithShape="1">
          <a:blip r:embed="rId4"/>
          <a:srcRect l="69788" t="41203" r="6187" b="33170"/>
          <a:stretch/>
        </p:blipFill>
        <p:spPr>
          <a:xfrm>
            <a:off x="6257406" y="3738268"/>
            <a:ext cx="4324634" cy="2883089"/>
          </a:xfrm>
          <a:prstGeom prst="rect">
            <a:avLst/>
          </a:prstGeom>
        </p:spPr>
      </p:pic>
      <p:sp>
        <p:nvSpPr>
          <p:cNvPr id="7" name="Lefelé nyíl 6"/>
          <p:cNvSpPr/>
          <p:nvPr/>
        </p:nvSpPr>
        <p:spPr>
          <a:xfrm rot="16383231">
            <a:off x="5292808" y="3422221"/>
            <a:ext cx="441435" cy="1133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Kanyar jobbra 7"/>
          <p:cNvSpPr/>
          <p:nvPr/>
        </p:nvSpPr>
        <p:spPr>
          <a:xfrm rot="16200000" flipH="1">
            <a:off x="5903066" y="1550246"/>
            <a:ext cx="3537093" cy="83895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9" name="Lekerekített téglalap 8"/>
          <p:cNvSpPr/>
          <p:nvPr/>
        </p:nvSpPr>
        <p:spPr>
          <a:xfrm>
            <a:off x="8091088" y="47625"/>
            <a:ext cx="1907627" cy="36512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05009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Kép 8"/>
          <p:cNvPicPr>
            <a:picLocks noChangeAspect="1"/>
          </p:cNvPicPr>
          <p:nvPr/>
        </p:nvPicPr>
        <p:blipFill rotWithShape="1">
          <a:blip r:embed="rId3"/>
          <a:srcRect l="1622" t="4852" r="15775" b="39490"/>
          <a:stretch/>
        </p:blipFill>
        <p:spPr>
          <a:xfrm>
            <a:off x="5210589" y="3101339"/>
            <a:ext cx="5884132" cy="2621279"/>
          </a:xfrm>
          <a:prstGeom prst="rect">
            <a:avLst/>
          </a:prstGeom>
        </p:spPr>
      </p:pic>
      <p:pic>
        <p:nvPicPr>
          <p:cNvPr id="6" name="Kép 5"/>
          <p:cNvPicPr>
            <a:picLocks noChangeAspect="1"/>
          </p:cNvPicPr>
          <p:nvPr/>
        </p:nvPicPr>
        <p:blipFill rotWithShape="1">
          <a:blip r:embed="rId4"/>
          <a:srcRect l="1285" t="7380" r="46091" b="62066"/>
          <a:stretch/>
        </p:blipFill>
        <p:spPr>
          <a:xfrm>
            <a:off x="4602481" y="3215639"/>
            <a:ext cx="6233160" cy="2392681"/>
          </a:xfrm>
          <a:prstGeom prst="roundRect">
            <a:avLst/>
          </a:prstGeom>
        </p:spPr>
      </p:pic>
      <p:sp>
        <p:nvSpPr>
          <p:cNvPr id="2" name="Cím 1"/>
          <p:cNvSpPr>
            <a:spLocks noGrp="1"/>
          </p:cNvSpPr>
          <p:nvPr>
            <p:ph type="title"/>
          </p:nvPr>
        </p:nvSpPr>
        <p:spPr/>
        <p:txBody>
          <a:bodyPr/>
          <a:lstStyle/>
          <a:p>
            <a:r>
              <a:rPr lang="hu-HU" b="1" dirty="0" smtClean="0"/>
              <a:t>Adat típusok</a:t>
            </a:r>
            <a:endParaRPr lang="hu-HU" dirty="0"/>
          </a:p>
        </p:txBody>
      </p:sp>
      <p:sp>
        <p:nvSpPr>
          <p:cNvPr id="3" name="Tartalom helye 2"/>
          <p:cNvSpPr>
            <a:spLocks noGrp="1"/>
          </p:cNvSpPr>
          <p:nvPr>
            <p:ph idx="1"/>
          </p:nvPr>
        </p:nvSpPr>
        <p:spPr>
          <a:xfrm>
            <a:off x="993183" y="1690688"/>
            <a:ext cx="10515600" cy="4351338"/>
          </a:xfrm>
        </p:spPr>
        <p:txBody>
          <a:bodyPr>
            <a:normAutofit fontScale="85000" lnSpcReduction="20000"/>
          </a:bodyPr>
          <a:lstStyle/>
          <a:p>
            <a:pPr marL="0" indent="0">
              <a:buNone/>
            </a:pPr>
            <a:r>
              <a:rPr lang="en-US" dirty="0" smtClean="0"/>
              <a:t>System Generator </a:t>
            </a:r>
            <a:r>
              <a:rPr lang="hu-HU" dirty="0" smtClean="0"/>
              <a:t>tömbök által használt  adattípusok:</a:t>
            </a:r>
          </a:p>
          <a:p>
            <a:r>
              <a:rPr lang="hu-HU" dirty="0" err="1" smtClean="0"/>
              <a:t>Boolean</a:t>
            </a:r>
            <a:endParaRPr lang="hu-HU" dirty="0" smtClean="0"/>
          </a:p>
          <a:p>
            <a:r>
              <a:rPr lang="hu-HU" dirty="0" smtClean="0"/>
              <a:t>Tetszőleges pontosságú fix-pontos</a:t>
            </a:r>
          </a:p>
          <a:p>
            <a:r>
              <a:rPr lang="hu-HU" dirty="0" smtClean="0"/>
              <a:t>Lebegőpontos</a:t>
            </a:r>
          </a:p>
          <a:p>
            <a:pPr marL="0" indent="0">
              <a:buNone/>
            </a:pPr>
            <a:r>
              <a:rPr lang="hu-HU" dirty="0" smtClean="0"/>
              <a:t>A Simulink alap adattípus a </a:t>
            </a:r>
            <a:r>
              <a:rPr lang="hu-HU" i="1" dirty="0" err="1" smtClean="0"/>
              <a:t>double</a:t>
            </a:r>
            <a:r>
              <a:rPr lang="hu-HU" i="1" dirty="0" smtClean="0"/>
              <a:t> (dupla pontosságú lebegőpontos)</a:t>
            </a:r>
          </a:p>
          <a:p>
            <a:pPr marL="0" indent="0">
              <a:buNone/>
            </a:pPr>
            <a:r>
              <a:rPr lang="hu-HU" dirty="0" err="1" smtClean="0"/>
              <a:t>Gateway</a:t>
            </a:r>
            <a:r>
              <a:rPr lang="hu-HU" dirty="0" smtClean="0"/>
              <a:t> –tömbök:</a:t>
            </a:r>
          </a:p>
          <a:p>
            <a:pPr marL="0" indent="0">
              <a:buNone/>
            </a:pPr>
            <a:r>
              <a:rPr lang="hu-HU" dirty="0" smtClean="0"/>
              <a:t>	</a:t>
            </a:r>
            <a:r>
              <a:rPr lang="hu-HU" b="1" dirty="0" err="1" smtClean="0"/>
              <a:t>Gateway</a:t>
            </a:r>
            <a:r>
              <a:rPr lang="hu-HU" b="1" dirty="0" smtClean="0"/>
              <a:t> </a:t>
            </a:r>
            <a:r>
              <a:rPr lang="hu-HU" b="1" dirty="0" err="1" smtClean="0"/>
              <a:t>In</a:t>
            </a:r>
            <a:endParaRPr lang="hu-HU" b="1" dirty="0" smtClean="0"/>
          </a:p>
          <a:p>
            <a:pPr marL="0" indent="0">
              <a:buNone/>
            </a:pPr>
            <a:r>
              <a:rPr lang="hu-HU" dirty="0" smtClean="0"/>
              <a:t>	</a:t>
            </a:r>
            <a:r>
              <a:rPr lang="hu-HU" b="1" dirty="0" err="1" smtClean="0"/>
              <a:t>Gateway</a:t>
            </a:r>
            <a:r>
              <a:rPr lang="hu-HU" b="1" dirty="0" smtClean="0"/>
              <a:t> out</a:t>
            </a:r>
          </a:p>
          <a:p>
            <a:endParaRPr lang="hu-HU" dirty="0"/>
          </a:p>
          <a:p>
            <a:pPr marL="0" indent="0">
              <a:buNone/>
            </a:pPr>
            <a:r>
              <a:rPr lang="hu-HU" dirty="0" smtClean="0"/>
              <a:t>Az adattípusok megjelenítése</a:t>
            </a:r>
            <a:endParaRPr lang="hu-HU" dirty="0"/>
          </a:p>
          <a:p>
            <a:r>
              <a:rPr lang="hu-HU" b="1" dirty="0"/>
              <a:t>Display &gt; </a:t>
            </a:r>
            <a:r>
              <a:rPr lang="hu-HU" b="1" dirty="0" err="1"/>
              <a:t>Signals</a:t>
            </a:r>
            <a:r>
              <a:rPr lang="hu-HU" b="1" dirty="0"/>
              <a:t> &amp; </a:t>
            </a:r>
            <a:r>
              <a:rPr lang="hu-HU" b="1" dirty="0" err="1"/>
              <a:t>Ports</a:t>
            </a:r>
            <a:r>
              <a:rPr lang="hu-HU" b="1" dirty="0"/>
              <a:t> &gt; Port Data </a:t>
            </a:r>
            <a:r>
              <a:rPr lang="hu-HU" b="1" dirty="0" err="1"/>
              <a:t>Types</a:t>
            </a:r>
            <a:r>
              <a:rPr lang="hu-HU" dirty="0"/>
              <a:t>. </a:t>
            </a:r>
            <a:endParaRPr lang="hu-HU" dirty="0" smtClean="0"/>
          </a:p>
        </p:txBody>
      </p:sp>
    </p:spTree>
    <p:extLst>
      <p:ext uri="{BB962C8B-B14F-4D97-AF65-F5344CB8AC3E}">
        <p14:creationId xmlns:p14="http://schemas.microsoft.com/office/powerpoint/2010/main" val="292768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225" name="Rectangle 121"/>
          <p:cNvSpPr>
            <a:spLocks noGrp="1" noChangeArrowheads="1"/>
          </p:cNvSpPr>
          <p:nvPr>
            <p:ph type="title"/>
          </p:nvPr>
        </p:nvSpPr>
        <p:spPr>
          <a:xfrm>
            <a:off x="0" y="-15875"/>
            <a:ext cx="12192000" cy="1325563"/>
          </a:xfrm>
        </p:spPr>
        <p:txBody>
          <a:bodyPr/>
          <a:lstStyle/>
          <a:p>
            <a:r>
              <a:rPr lang="hu-HU" dirty="0" smtClean="0"/>
              <a:t>Simulink – System Generator közötti adatcsere</a:t>
            </a:r>
            <a:endParaRPr lang="en-US" dirty="0"/>
          </a:p>
        </p:txBody>
      </p:sp>
      <p:grpSp>
        <p:nvGrpSpPr>
          <p:cNvPr id="3" name="Csoportba foglalás 2"/>
          <p:cNvGrpSpPr/>
          <p:nvPr/>
        </p:nvGrpSpPr>
        <p:grpSpPr>
          <a:xfrm>
            <a:off x="2335774" y="2946485"/>
            <a:ext cx="7169150" cy="3289300"/>
            <a:chOff x="3446651" y="3157231"/>
            <a:chExt cx="7169150" cy="3289300"/>
          </a:xfrm>
        </p:grpSpPr>
        <p:sp>
          <p:nvSpPr>
            <p:cNvPr id="687107" name="Text Box 3"/>
            <p:cNvSpPr txBox="1">
              <a:spLocks noChangeArrowheads="1"/>
            </p:cNvSpPr>
            <p:nvPr/>
          </p:nvSpPr>
          <p:spPr bwMode="auto">
            <a:xfrm>
              <a:off x="3446651" y="3690631"/>
              <a:ext cx="539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 . . .</a:t>
              </a:r>
            </a:p>
          </p:txBody>
        </p:sp>
        <p:sp>
          <p:nvSpPr>
            <p:cNvPr id="687110" name="Rectangle 6"/>
            <p:cNvSpPr>
              <a:spLocks noChangeAspect="1" noChangeArrowheads="1"/>
            </p:cNvSpPr>
            <p:nvPr/>
          </p:nvSpPr>
          <p:spPr bwMode="auto">
            <a:xfrm>
              <a:off x="5205601"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11" name="Text Box 7"/>
            <p:cNvSpPr txBox="1">
              <a:spLocks noChangeAspect="1" noChangeArrowheads="1"/>
            </p:cNvSpPr>
            <p:nvPr/>
          </p:nvSpPr>
          <p:spPr bwMode="auto">
            <a:xfrm>
              <a:off x="5205602" y="5379731"/>
              <a:ext cx="423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2</a:t>
              </a:r>
              <a:endParaRPr lang="en-US" sz="1600"/>
            </a:p>
          </p:txBody>
        </p:sp>
        <p:sp>
          <p:nvSpPr>
            <p:cNvPr id="687113" name="Rectangle 9"/>
            <p:cNvSpPr>
              <a:spLocks noChangeAspect="1" noChangeArrowheads="1"/>
            </p:cNvSpPr>
            <p:nvPr/>
          </p:nvSpPr>
          <p:spPr bwMode="auto">
            <a:xfrm>
              <a:off x="5510401" y="5654370"/>
              <a:ext cx="306388"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	0		</a:t>
              </a:r>
              <a:endParaRPr lang="hu-HU" dirty="0"/>
            </a:p>
          </p:txBody>
        </p:sp>
        <p:sp>
          <p:nvSpPr>
            <p:cNvPr id="687114" name="Text Box 10"/>
            <p:cNvSpPr txBox="1">
              <a:spLocks noChangeAspect="1" noChangeArrowheads="1"/>
            </p:cNvSpPr>
            <p:nvPr/>
          </p:nvSpPr>
          <p:spPr bwMode="auto">
            <a:xfrm>
              <a:off x="5510401" y="5379731"/>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1</a:t>
              </a:r>
              <a:endParaRPr lang="en-US" sz="1600"/>
            </a:p>
          </p:txBody>
        </p:sp>
        <p:sp>
          <p:nvSpPr>
            <p:cNvPr id="687116" name="Rectangle 12"/>
            <p:cNvSpPr>
              <a:spLocks noChangeAspect="1" noChangeArrowheads="1"/>
            </p:cNvSpPr>
            <p:nvPr/>
          </p:nvSpPr>
          <p:spPr bwMode="auto">
            <a:xfrm>
              <a:off x="5816789"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17" name="Text Box 13"/>
            <p:cNvSpPr txBox="1">
              <a:spLocks noChangeAspect="1" noChangeArrowheads="1"/>
            </p:cNvSpPr>
            <p:nvPr/>
          </p:nvSpPr>
          <p:spPr bwMode="auto">
            <a:xfrm>
              <a:off x="5816789" y="5379731"/>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0</a:t>
              </a:r>
              <a:endParaRPr lang="en-US" sz="1600"/>
            </a:p>
          </p:txBody>
        </p:sp>
        <p:sp>
          <p:nvSpPr>
            <p:cNvPr id="687119" name="Rectangle 15"/>
            <p:cNvSpPr>
              <a:spLocks noChangeAspect="1" noChangeArrowheads="1"/>
            </p:cNvSpPr>
            <p:nvPr/>
          </p:nvSpPr>
          <p:spPr bwMode="auto">
            <a:xfrm>
              <a:off x="6121589"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20" name="Text Box 16"/>
            <p:cNvSpPr txBox="1">
              <a:spLocks noChangeAspect="1" noChangeArrowheads="1"/>
            </p:cNvSpPr>
            <p:nvPr/>
          </p:nvSpPr>
          <p:spPr bwMode="auto">
            <a:xfrm>
              <a:off x="6121590" y="537973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t>2</a:t>
              </a:r>
              <a:r>
                <a:rPr lang="en-US" sz="1600" baseline="50000" dirty="0"/>
                <a:t>-1</a:t>
              </a:r>
              <a:endParaRPr lang="en-US" sz="1600" dirty="0"/>
            </a:p>
          </p:txBody>
        </p:sp>
        <p:sp>
          <p:nvSpPr>
            <p:cNvPr id="687122" name="Rectangle 18"/>
            <p:cNvSpPr>
              <a:spLocks noChangeAspect="1" noChangeArrowheads="1"/>
            </p:cNvSpPr>
            <p:nvPr/>
          </p:nvSpPr>
          <p:spPr bwMode="auto">
            <a:xfrm>
              <a:off x="6426389"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23" name="Text Box 19"/>
            <p:cNvSpPr txBox="1">
              <a:spLocks noChangeAspect="1" noChangeArrowheads="1"/>
            </p:cNvSpPr>
            <p:nvPr/>
          </p:nvSpPr>
          <p:spPr bwMode="auto">
            <a:xfrm>
              <a:off x="6427976" y="537973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-2</a:t>
              </a:r>
              <a:endParaRPr lang="en-US" sz="1600"/>
            </a:p>
          </p:txBody>
        </p:sp>
        <p:sp>
          <p:nvSpPr>
            <p:cNvPr id="687125" name="Rectangle 21"/>
            <p:cNvSpPr>
              <a:spLocks noChangeAspect="1" noChangeArrowheads="1"/>
            </p:cNvSpPr>
            <p:nvPr/>
          </p:nvSpPr>
          <p:spPr bwMode="auto">
            <a:xfrm>
              <a:off x="6731189"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26" name="Text Box 22"/>
            <p:cNvSpPr txBox="1">
              <a:spLocks noChangeAspect="1" noChangeArrowheads="1"/>
            </p:cNvSpPr>
            <p:nvPr/>
          </p:nvSpPr>
          <p:spPr bwMode="auto">
            <a:xfrm>
              <a:off x="6731190" y="537973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-3</a:t>
              </a:r>
              <a:endParaRPr lang="en-US" sz="1600"/>
            </a:p>
          </p:txBody>
        </p:sp>
        <p:sp>
          <p:nvSpPr>
            <p:cNvPr id="687128" name="Rectangle 24"/>
            <p:cNvSpPr>
              <a:spLocks noChangeAspect="1" noChangeArrowheads="1"/>
            </p:cNvSpPr>
            <p:nvPr/>
          </p:nvSpPr>
          <p:spPr bwMode="auto">
            <a:xfrm>
              <a:off x="7035990" y="5654370"/>
              <a:ext cx="306387"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29" name="Text Box 25"/>
            <p:cNvSpPr txBox="1">
              <a:spLocks noChangeAspect="1" noChangeArrowheads="1"/>
            </p:cNvSpPr>
            <p:nvPr/>
          </p:nvSpPr>
          <p:spPr bwMode="auto">
            <a:xfrm>
              <a:off x="7037576" y="537973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-4</a:t>
              </a:r>
              <a:endParaRPr lang="en-US" sz="1600"/>
            </a:p>
          </p:txBody>
        </p:sp>
        <p:sp>
          <p:nvSpPr>
            <p:cNvPr id="687131" name="Rectangle 27"/>
            <p:cNvSpPr>
              <a:spLocks noChangeAspect="1" noChangeArrowheads="1"/>
            </p:cNvSpPr>
            <p:nvPr/>
          </p:nvSpPr>
          <p:spPr bwMode="auto">
            <a:xfrm>
              <a:off x="7342376"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32" name="Text Box 28"/>
            <p:cNvSpPr txBox="1">
              <a:spLocks noChangeAspect="1" noChangeArrowheads="1"/>
            </p:cNvSpPr>
            <p:nvPr/>
          </p:nvSpPr>
          <p:spPr bwMode="auto">
            <a:xfrm>
              <a:off x="7342376" y="537973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-5</a:t>
              </a:r>
              <a:endParaRPr lang="en-US" sz="1600"/>
            </a:p>
          </p:txBody>
        </p:sp>
        <p:sp>
          <p:nvSpPr>
            <p:cNvPr id="687134" name="Rectangle 30"/>
            <p:cNvSpPr>
              <a:spLocks noChangeAspect="1" noChangeArrowheads="1"/>
            </p:cNvSpPr>
            <p:nvPr/>
          </p:nvSpPr>
          <p:spPr bwMode="auto">
            <a:xfrm>
              <a:off x="7647176"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35" name="Text Box 31"/>
            <p:cNvSpPr txBox="1">
              <a:spLocks noChangeAspect="1" noChangeArrowheads="1"/>
            </p:cNvSpPr>
            <p:nvPr/>
          </p:nvSpPr>
          <p:spPr bwMode="auto">
            <a:xfrm>
              <a:off x="7648765" y="537973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-6</a:t>
              </a:r>
              <a:endParaRPr lang="en-US" sz="1600"/>
            </a:p>
          </p:txBody>
        </p:sp>
        <p:sp>
          <p:nvSpPr>
            <p:cNvPr id="687137" name="Rectangle 33"/>
            <p:cNvSpPr>
              <a:spLocks noChangeAspect="1" noChangeArrowheads="1"/>
            </p:cNvSpPr>
            <p:nvPr/>
          </p:nvSpPr>
          <p:spPr bwMode="auto">
            <a:xfrm>
              <a:off x="7951976" y="5654370"/>
              <a:ext cx="306388"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38" name="Text Box 34"/>
            <p:cNvSpPr txBox="1">
              <a:spLocks noChangeAspect="1" noChangeArrowheads="1"/>
            </p:cNvSpPr>
            <p:nvPr/>
          </p:nvSpPr>
          <p:spPr bwMode="auto">
            <a:xfrm>
              <a:off x="7951976" y="537973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-7</a:t>
              </a:r>
              <a:endParaRPr lang="en-US" sz="1600"/>
            </a:p>
          </p:txBody>
        </p:sp>
        <p:sp>
          <p:nvSpPr>
            <p:cNvPr id="687140" name="Rectangle 36"/>
            <p:cNvSpPr>
              <a:spLocks noChangeAspect="1" noChangeArrowheads="1"/>
            </p:cNvSpPr>
            <p:nvPr/>
          </p:nvSpPr>
          <p:spPr bwMode="auto">
            <a:xfrm>
              <a:off x="8258364"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41" name="Text Box 37"/>
            <p:cNvSpPr txBox="1">
              <a:spLocks noChangeAspect="1" noChangeArrowheads="1"/>
            </p:cNvSpPr>
            <p:nvPr/>
          </p:nvSpPr>
          <p:spPr bwMode="auto">
            <a:xfrm>
              <a:off x="8259951" y="537973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-8</a:t>
              </a:r>
              <a:endParaRPr lang="en-US" sz="1600"/>
            </a:p>
          </p:txBody>
        </p:sp>
        <p:sp>
          <p:nvSpPr>
            <p:cNvPr id="687143" name="Rectangle 39"/>
            <p:cNvSpPr>
              <a:spLocks noChangeAspect="1" noChangeArrowheads="1"/>
            </p:cNvSpPr>
            <p:nvPr/>
          </p:nvSpPr>
          <p:spPr bwMode="auto">
            <a:xfrm>
              <a:off x="8563164" y="5654370"/>
              <a:ext cx="304800" cy="2571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44" name="Text Box 40"/>
            <p:cNvSpPr txBox="1">
              <a:spLocks noChangeAspect="1" noChangeArrowheads="1"/>
            </p:cNvSpPr>
            <p:nvPr/>
          </p:nvSpPr>
          <p:spPr bwMode="auto">
            <a:xfrm>
              <a:off x="8559990" y="537973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-9</a:t>
              </a:r>
              <a:endParaRPr lang="en-US" sz="1600"/>
            </a:p>
          </p:txBody>
        </p:sp>
        <p:sp>
          <p:nvSpPr>
            <p:cNvPr id="687145" name="Oval 41"/>
            <p:cNvSpPr>
              <a:spLocks noChangeAspect="1" noChangeArrowheads="1"/>
            </p:cNvSpPr>
            <p:nvPr/>
          </p:nvSpPr>
          <p:spPr bwMode="auto">
            <a:xfrm>
              <a:off x="6059676" y="5859156"/>
              <a:ext cx="122238"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146" name="Text Box 42"/>
            <p:cNvSpPr txBox="1">
              <a:spLocks noChangeAspect="1" noChangeArrowheads="1"/>
            </p:cNvSpPr>
            <p:nvPr/>
          </p:nvSpPr>
          <p:spPr bwMode="auto">
            <a:xfrm>
              <a:off x="6164451" y="6009969"/>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a:latin typeface="Arial" panose="020B0604020202020204" pitchFamily="34" charset="0"/>
                </a:rPr>
                <a:t>FIX_12_9</a:t>
              </a:r>
              <a:endParaRPr lang="en-US" sz="1600" b="1"/>
            </a:p>
          </p:txBody>
        </p:sp>
        <p:sp>
          <p:nvSpPr>
            <p:cNvPr id="687149" name="Rectangle 45"/>
            <p:cNvSpPr>
              <a:spLocks noChangeAspect="1" noChangeArrowheads="1"/>
            </p:cNvSpPr>
            <p:nvPr/>
          </p:nvSpPr>
          <p:spPr bwMode="auto">
            <a:xfrm>
              <a:off x="5940615" y="4254194"/>
              <a:ext cx="136525" cy="7540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152" name="Rectangle 48"/>
            <p:cNvSpPr>
              <a:spLocks noChangeAspect="1" noChangeArrowheads="1"/>
            </p:cNvSpPr>
            <p:nvPr/>
          </p:nvSpPr>
          <p:spPr bwMode="auto">
            <a:xfrm>
              <a:off x="5213539"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	</a:t>
              </a:r>
              <a:endParaRPr lang="hu-HU" dirty="0"/>
            </a:p>
          </p:txBody>
        </p:sp>
        <p:sp>
          <p:nvSpPr>
            <p:cNvPr id="687155" name="Rectangle 51"/>
            <p:cNvSpPr>
              <a:spLocks noChangeAspect="1" noChangeArrowheads="1"/>
            </p:cNvSpPr>
            <p:nvPr/>
          </p:nvSpPr>
          <p:spPr bwMode="auto">
            <a:xfrm>
              <a:off x="5518340" y="3774770"/>
              <a:ext cx="306387"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58" name="Rectangle 54"/>
            <p:cNvSpPr>
              <a:spLocks noChangeAspect="1" noChangeArrowheads="1"/>
            </p:cNvSpPr>
            <p:nvPr/>
          </p:nvSpPr>
          <p:spPr bwMode="auto">
            <a:xfrm>
              <a:off x="5824726"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61" name="Rectangle 57"/>
            <p:cNvSpPr>
              <a:spLocks noChangeAspect="1" noChangeArrowheads="1"/>
            </p:cNvSpPr>
            <p:nvPr/>
          </p:nvSpPr>
          <p:spPr bwMode="auto">
            <a:xfrm>
              <a:off x="6129526"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64" name="Rectangle 60"/>
            <p:cNvSpPr>
              <a:spLocks noChangeAspect="1" noChangeArrowheads="1"/>
            </p:cNvSpPr>
            <p:nvPr/>
          </p:nvSpPr>
          <p:spPr bwMode="auto">
            <a:xfrm>
              <a:off x="6434326"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67" name="Rectangle 63"/>
            <p:cNvSpPr>
              <a:spLocks noChangeAspect="1" noChangeArrowheads="1"/>
            </p:cNvSpPr>
            <p:nvPr/>
          </p:nvSpPr>
          <p:spPr bwMode="auto">
            <a:xfrm>
              <a:off x="6739126"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70" name="Rectangle 66"/>
            <p:cNvSpPr>
              <a:spLocks noChangeAspect="1" noChangeArrowheads="1"/>
            </p:cNvSpPr>
            <p:nvPr/>
          </p:nvSpPr>
          <p:spPr bwMode="auto">
            <a:xfrm>
              <a:off x="7043926" y="3774770"/>
              <a:ext cx="306388"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73" name="Rectangle 69"/>
            <p:cNvSpPr>
              <a:spLocks noChangeAspect="1" noChangeArrowheads="1"/>
            </p:cNvSpPr>
            <p:nvPr/>
          </p:nvSpPr>
          <p:spPr bwMode="auto">
            <a:xfrm>
              <a:off x="7350314"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76" name="Rectangle 72"/>
            <p:cNvSpPr>
              <a:spLocks noChangeAspect="1" noChangeArrowheads="1"/>
            </p:cNvSpPr>
            <p:nvPr/>
          </p:nvSpPr>
          <p:spPr bwMode="auto">
            <a:xfrm>
              <a:off x="7655115" y="3774770"/>
              <a:ext cx="306387"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79" name="Rectangle 75"/>
            <p:cNvSpPr>
              <a:spLocks noChangeAspect="1" noChangeArrowheads="1"/>
            </p:cNvSpPr>
            <p:nvPr/>
          </p:nvSpPr>
          <p:spPr bwMode="auto">
            <a:xfrm>
              <a:off x="796150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82" name="Rectangle 78"/>
            <p:cNvSpPr>
              <a:spLocks noChangeAspect="1" noChangeArrowheads="1"/>
            </p:cNvSpPr>
            <p:nvPr/>
          </p:nvSpPr>
          <p:spPr bwMode="auto">
            <a:xfrm>
              <a:off x="826630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85" name="Rectangle 81"/>
            <p:cNvSpPr>
              <a:spLocks noChangeAspect="1" noChangeArrowheads="1"/>
            </p:cNvSpPr>
            <p:nvPr/>
          </p:nvSpPr>
          <p:spPr bwMode="auto">
            <a:xfrm>
              <a:off x="857110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88" name="Rectangle 84"/>
            <p:cNvSpPr>
              <a:spLocks noChangeAspect="1" noChangeArrowheads="1"/>
            </p:cNvSpPr>
            <p:nvPr/>
          </p:nvSpPr>
          <p:spPr bwMode="auto">
            <a:xfrm>
              <a:off x="887590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91" name="Rectangle 87"/>
            <p:cNvSpPr>
              <a:spLocks noChangeAspect="1" noChangeArrowheads="1"/>
            </p:cNvSpPr>
            <p:nvPr/>
          </p:nvSpPr>
          <p:spPr bwMode="auto">
            <a:xfrm>
              <a:off x="9180701" y="3774770"/>
              <a:ext cx="306388"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94" name="Rectangle 90"/>
            <p:cNvSpPr>
              <a:spLocks noChangeAspect="1" noChangeArrowheads="1"/>
            </p:cNvSpPr>
            <p:nvPr/>
          </p:nvSpPr>
          <p:spPr bwMode="auto">
            <a:xfrm>
              <a:off x="9487089"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197" name="Rectangle 93"/>
            <p:cNvSpPr>
              <a:spLocks noChangeAspect="1" noChangeArrowheads="1"/>
            </p:cNvSpPr>
            <p:nvPr/>
          </p:nvSpPr>
          <p:spPr bwMode="auto">
            <a:xfrm>
              <a:off x="9791890" y="3774770"/>
              <a:ext cx="306387"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199" name="Oval 95"/>
            <p:cNvSpPr>
              <a:spLocks noChangeAspect="1" noChangeArrowheads="1"/>
            </p:cNvSpPr>
            <p:nvPr/>
          </p:nvSpPr>
          <p:spPr bwMode="auto">
            <a:xfrm>
              <a:off x="6067615" y="3979556"/>
              <a:ext cx="122237" cy="1031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201" name="Rectangle 97"/>
            <p:cNvSpPr>
              <a:spLocks noChangeAspect="1" noChangeArrowheads="1"/>
            </p:cNvSpPr>
            <p:nvPr/>
          </p:nvSpPr>
          <p:spPr bwMode="auto">
            <a:xfrm>
              <a:off x="398005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203" name="Rectangle 99"/>
            <p:cNvSpPr>
              <a:spLocks noChangeAspect="1" noChangeArrowheads="1"/>
            </p:cNvSpPr>
            <p:nvPr/>
          </p:nvSpPr>
          <p:spPr bwMode="auto">
            <a:xfrm>
              <a:off x="428485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1</a:t>
              </a:r>
              <a:endParaRPr lang="hu-HU" dirty="0"/>
            </a:p>
          </p:txBody>
        </p:sp>
        <p:sp>
          <p:nvSpPr>
            <p:cNvPr id="687205" name="Rectangle 101"/>
            <p:cNvSpPr>
              <a:spLocks noChangeAspect="1" noChangeArrowheads="1"/>
            </p:cNvSpPr>
            <p:nvPr/>
          </p:nvSpPr>
          <p:spPr bwMode="auto">
            <a:xfrm>
              <a:off x="4589651" y="3774770"/>
              <a:ext cx="304800"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	</a:t>
              </a:r>
              <a:endParaRPr lang="hu-HU" dirty="0"/>
            </a:p>
          </p:txBody>
        </p:sp>
        <p:sp>
          <p:nvSpPr>
            <p:cNvPr id="687207" name="Rectangle 103"/>
            <p:cNvSpPr>
              <a:spLocks noChangeAspect="1" noChangeArrowheads="1"/>
            </p:cNvSpPr>
            <p:nvPr/>
          </p:nvSpPr>
          <p:spPr bwMode="auto">
            <a:xfrm>
              <a:off x="4894451" y="3774770"/>
              <a:ext cx="306388" cy="255587"/>
            </a:xfrm>
            <a:prstGeom prst="rect">
              <a:avLst/>
            </a:prstGeom>
            <a:solidFill>
              <a:schemeClr val="accent4">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0</a:t>
              </a:r>
              <a:endParaRPr lang="hu-HU" dirty="0"/>
            </a:p>
          </p:txBody>
        </p:sp>
        <p:sp>
          <p:nvSpPr>
            <p:cNvPr id="687208" name="Text Box 104"/>
            <p:cNvSpPr txBox="1">
              <a:spLocks noChangeAspect="1" noChangeArrowheads="1"/>
            </p:cNvSpPr>
            <p:nvPr/>
          </p:nvSpPr>
          <p:spPr bwMode="auto">
            <a:xfrm>
              <a:off x="10076051" y="3677931"/>
              <a:ext cx="539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a:t>. . . .</a:t>
              </a:r>
            </a:p>
          </p:txBody>
        </p:sp>
        <p:sp>
          <p:nvSpPr>
            <p:cNvPr id="687213" name="Line 109"/>
            <p:cNvSpPr>
              <a:spLocks noChangeAspect="1" noChangeShapeType="1"/>
            </p:cNvSpPr>
            <p:nvPr/>
          </p:nvSpPr>
          <p:spPr bwMode="auto">
            <a:xfrm>
              <a:off x="8887014" y="3157231"/>
              <a:ext cx="0" cy="3221038"/>
            </a:xfrm>
            <a:prstGeom prst="line">
              <a:avLst/>
            </a:prstGeom>
            <a:noFill/>
            <a:ln w="25400">
              <a:solidFill>
                <a:srgbClr val="00B0F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215" name="Line 111"/>
            <p:cNvSpPr>
              <a:spLocks noChangeAspect="1" noChangeShapeType="1"/>
            </p:cNvSpPr>
            <p:nvPr/>
          </p:nvSpPr>
          <p:spPr bwMode="auto">
            <a:xfrm>
              <a:off x="8887014" y="6378269"/>
              <a:ext cx="1644650" cy="0"/>
            </a:xfrm>
            <a:prstGeom prst="line">
              <a:avLst/>
            </a:prstGeom>
            <a:noFill/>
            <a:ln w="25400">
              <a:solidFill>
                <a:srgbClr val="00B0F0"/>
              </a:solidFill>
              <a:prstDash val="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217" name="Line 113"/>
            <p:cNvSpPr>
              <a:spLocks noChangeAspect="1" noChangeShapeType="1"/>
            </p:cNvSpPr>
            <p:nvPr/>
          </p:nvSpPr>
          <p:spPr bwMode="auto">
            <a:xfrm>
              <a:off x="5205601" y="3157231"/>
              <a:ext cx="0" cy="3289300"/>
            </a:xfrm>
            <a:prstGeom prst="line">
              <a:avLst/>
            </a:prstGeom>
            <a:noFill/>
            <a:ln w="25400">
              <a:solidFill>
                <a:srgbClr val="00206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218" name="Line 114"/>
            <p:cNvSpPr>
              <a:spLocks noChangeAspect="1" noChangeShapeType="1"/>
            </p:cNvSpPr>
            <p:nvPr/>
          </p:nvSpPr>
          <p:spPr bwMode="auto">
            <a:xfrm flipH="1">
              <a:off x="3903851" y="6446531"/>
              <a:ext cx="1301750" cy="0"/>
            </a:xfrm>
            <a:prstGeom prst="line">
              <a:avLst/>
            </a:prstGeom>
            <a:noFill/>
            <a:ln w="25400">
              <a:solidFill>
                <a:srgbClr val="002060"/>
              </a:solidFill>
              <a:prstDash val="dash"/>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687219" name="Rectangle 115"/>
            <p:cNvSpPr>
              <a:spLocks noChangeArrowheads="1"/>
            </p:cNvSpPr>
            <p:nvPr/>
          </p:nvSpPr>
          <p:spPr bwMode="auto">
            <a:xfrm>
              <a:off x="9015602" y="4419294"/>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sz="1600" b="1" dirty="0">
                <a:solidFill>
                  <a:srgbClr val="FF0000"/>
                </a:solidFill>
                <a:latin typeface="Arial" panose="020B0604020202020204" pitchFamily="34" charset="0"/>
              </a:endParaRPr>
            </a:p>
          </p:txBody>
        </p:sp>
        <p:sp>
          <p:nvSpPr>
            <p:cNvPr id="687220" name="Rectangle 116"/>
            <p:cNvSpPr>
              <a:spLocks noChangeArrowheads="1"/>
            </p:cNvSpPr>
            <p:nvPr/>
          </p:nvSpPr>
          <p:spPr bwMode="auto">
            <a:xfrm>
              <a:off x="3516933" y="4499483"/>
              <a:ext cx="1445396" cy="33855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hu-HU" sz="1600" b="1" dirty="0" err="1" smtClean="0">
                  <a:solidFill>
                    <a:srgbClr val="002060"/>
                  </a:solidFill>
                  <a:latin typeface="Arial" panose="020B0604020202020204" pitchFamily="34" charset="0"/>
                </a:rPr>
                <a:t>Tulcsordulás</a:t>
              </a:r>
              <a:endParaRPr lang="en-US" sz="1600" b="1" dirty="0">
                <a:solidFill>
                  <a:srgbClr val="002060"/>
                </a:solidFill>
                <a:latin typeface="Arial" panose="020B0604020202020204" pitchFamily="34" charset="0"/>
              </a:endParaRPr>
            </a:p>
          </p:txBody>
        </p:sp>
        <p:sp>
          <p:nvSpPr>
            <p:cNvPr id="687221" name="Rectangle 117"/>
            <p:cNvSpPr>
              <a:spLocks noChangeArrowheads="1"/>
            </p:cNvSpPr>
            <p:nvPr/>
          </p:nvSpPr>
          <p:spPr bwMode="auto">
            <a:xfrm>
              <a:off x="9091802" y="4935232"/>
              <a:ext cx="987425" cy="581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dirty="0">
                  <a:solidFill>
                    <a:srgbClr val="00B0F0"/>
                  </a:solidFill>
                  <a:latin typeface="Arial Narrow" panose="020B0606020202030204" pitchFamily="34" charset="0"/>
                </a:rPr>
                <a:t>- Truncate</a:t>
              </a:r>
            </a:p>
            <a:p>
              <a:pPr algn="l"/>
              <a:r>
                <a:rPr lang="en-US" sz="1600" b="1" dirty="0">
                  <a:solidFill>
                    <a:srgbClr val="00B0F0"/>
                  </a:solidFill>
                  <a:latin typeface="Arial Narrow" panose="020B0606020202030204" pitchFamily="34" charset="0"/>
                </a:rPr>
                <a:t>- Round</a:t>
              </a:r>
            </a:p>
          </p:txBody>
        </p:sp>
        <p:sp>
          <p:nvSpPr>
            <p:cNvPr id="687222" name="Rectangle 118"/>
            <p:cNvSpPr>
              <a:spLocks noChangeArrowheads="1"/>
            </p:cNvSpPr>
            <p:nvPr/>
          </p:nvSpPr>
          <p:spPr bwMode="auto">
            <a:xfrm>
              <a:off x="3548251" y="4779656"/>
              <a:ext cx="10810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hu-HU" sz="1600" b="1" dirty="0" smtClean="0">
                  <a:solidFill>
                    <a:srgbClr val="002060"/>
                  </a:solidFill>
                  <a:latin typeface="Arial Narrow" panose="020B0606020202030204" pitchFamily="34" charset="0"/>
                </a:rPr>
                <a:t>- </a:t>
              </a:r>
              <a:r>
                <a:rPr lang="hu-HU" sz="1600" b="1" dirty="0" err="1" smtClean="0">
                  <a:solidFill>
                    <a:srgbClr val="002060"/>
                  </a:solidFill>
                  <a:latin typeface="Arial Narrow" panose="020B0606020202030204" pitchFamily="34" charset="0"/>
                </a:rPr>
                <a:t>Wrap</a:t>
              </a:r>
              <a:endParaRPr lang="en-US" sz="1600" b="1" dirty="0">
                <a:solidFill>
                  <a:srgbClr val="002060"/>
                </a:solidFill>
                <a:latin typeface="Arial Narrow" panose="020B0606020202030204" pitchFamily="34" charset="0"/>
              </a:endParaRPr>
            </a:p>
            <a:p>
              <a:pPr algn="l"/>
              <a:r>
                <a:rPr lang="en-US" sz="1600" b="1" dirty="0">
                  <a:solidFill>
                    <a:srgbClr val="002060"/>
                  </a:solidFill>
                  <a:latin typeface="Arial Narrow" panose="020B0606020202030204" pitchFamily="34" charset="0"/>
                </a:rPr>
                <a:t>- </a:t>
              </a:r>
              <a:r>
                <a:rPr lang="en-US" sz="1600" b="1" dirty="0" smtClean="0">
                  <a:solidFill>
                    <a:srgbClr val="002060"/>
                  </a:solidFill>
                  <a:latin typeface="Arial Narrow" panose="020B0606020202030204" pitchFamily="34" charset="0"/>
                </a:rPr>
                <a:t>Sat</a:t>
              </a:r>
              <a:r>
                <a:rPr lang="hu-HU" sz="1600" b="1" dirty="0" err="1" smtClean="0">
                  <a:solidFill>
                    <a:srgbClr val="002060"/>
                  </a:solidFill>
                  <a:latin typeface="Arial Narrow" panose="020B0606020202030204" pitchFamily="34" charset="0"/>
                </a:rPr>
                <a:t>urate</a:t>
              </a:r>
              <a:endParaRPr lang="en-US" sz="1600" b="1" dirty="0">
                <a:solidFill>
                  <a:srgbClr val="002060"/>
                </a:solidFill>
                <a:latin typeface="Arial Narrow" panose="020B0606020202030204" pitchFamily="34" charset="0"/>
              </a:endParaRPr>
            </a:p>
            <a:p>
              <a:pPr algn="l"/>
              <a:r>
                <a:rPr lang="en-US" sz="1600" b="1" dirty="0">
                  <a:solidFill>
                    <a:srgbClr val="002060"/>
                  </a:solidFill>
                  <a:latin typeface="Arial Narrow" panose="020B0606020202030204" pitchFamily="34" charset="0"/>
                </a:rPr>
                <a:t>- Flag Error</a:t>
              </a:r>
            </a:p>
          </p:txBody>
        </p:sp>
      </p:grpSp>
      <p:sp>
        <p:nvSpPr>
          <p:cNvPr id="687214" name="Rectangle 110"/>
          <p:cNvSpPr>
            <a:spLocks noChangeArrowheads="1"/>
          </p:cNvSpPr>
          <p:nvPr/>
        </p:nvSpPr>
        <p:spPr bwMode="auto">
          <a:xfrm>
            <a:off x="7564998" y="190241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b="1">
                <a:latin typeface="Arial" panose="020B0604020202020204" pitchFamily="34" charset="0"/>
              </a:rPr>
              <a:t>DOUBLE</a:t>
            </a:r>
            <a:endParaRPr lang="en-US" sz="1600" b="1">
              <a:latin typeface="Arial" panose="020B0604020202020204" pitchFamily="34" charset="0"/>
            </a:endParaRPr>
          </a:p>
        </p:txBody>
      </p:sp>
      <p:grpSp>
        <p:nvGrpSpPr>
          <p:cNvPr id="12" name="Csoportba foglalás 11"/>
          <p:cNvGrpSpPr/>
          <p:nvPr/>
        </p:nvGrpSpPr>
        <p:grpSpPr>
          <a:xfrm>
            <a:off x="2820752" y="3209381"/>
            <a:ext cx="6353176" cy="342900"/>
            <a:chOff x="2820752" y="3209381"/>
            <a:chExt cx="6353176" cy="342900"/>
          </a:xfrm>
        </p:grpSpPr>
        <p:sp>
          <p:nvSpPr>
            <p:cNvPr id="687153" name="Text Box 49"/>
            <p:cNvSpPr txBox="1">
              <a:spLocks noChangeAspect="1" noChangeArrowheads="1"/>
            </p:cNvSpPr>
            <p:nvPr/>
          </p:nvSpPr>
          <p:spPr bwMode="auto">
            <a:xfrm>
              <a:off x="4168540" y="3209381"/>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a:t>2</a:t>
              </a:r>
              <a:r>
                <a:rPr lang="en-US" sz="1600" baseline="50000"/>
                <a:t>2</a:t>
              </a:r>
              <a:endParaRPr lang="en-US" sz="1600"/>
            </a:p>
          </p:txBody>
        </p:sp>
        <p:sp>
          <p:nvSpPr>
            <p:cNvPr id="687156" name="Text Box 52"/>
            <p:cNvSpPr txBox="1">
              <a:spLocks noChangeAspect="1" noChangeArrowheads="1"/>
            </p:cNvSpPr>
            <p:nvPr/>
          </p:nvSpPr>
          <p:spPr bwMode="auto">
            <a:xfrm>
              <a:off x="4428890" y="3209381"/>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t>2</a:t>
              </a:r>
              <a:r>
                <a:rPr lang="en-US" sz="1600" baseline="50000" dirty="0"/>
                <a:t>1</a:t>
              </a:r>
              <a:endParaRPr lang="en-US" sz="1600" dirty="0"/>
            </a:p>
          </p:txBody>
        </p:sp>
        <p:sp>
          <p:nvSpPr>
            <p:cNvPr id="687159" name="Text Box 55"/>
            <p:cNvSpPr txBox="1">
              <a:spLocks noChangeAspect="1" noChangeArrowheads="1"/>
            </p:cNvSpPr>
            <p:nvPr/>
          </p:nvSpPr>
          <p:spPr bwMode="auto">
            <a:xfrm>
              <a:off x="4736865" y="3209381"/>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0</a:t>
              </a:r>
              <a:endParaRPr lang="en-US" sz="1600"/>
            </a:p>
          </p:txBody>
        </p:sp>
        <p:sp>
          <p:nvSpPr>
            <p:cNvPr id="687162" name="Text Box 58"/>
            <p:cNvSpPr txBox="1">
              <a:spLocks noChangeAspect="1" noChangeArrowheads="1"/>
            </p:cNvSpPr>
            <p:nvPr/>
          </p:nvSpPr>
          <p:spPr bwMode="auto">
            <a:xfrm>
              <a:off x="5040077" y="320938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-1</a:t>
              </a:r>
              <a:endParaRPr lang="en-US" sz="1600"/>
            </a:p>
          </p:txBody>
        </p:sp>
        <p:sp>
          <p:nvSpPr>
            <p:cNvPr id="687165" name="Text Box 61"/>
            <p:cNvSpPr txBox="1">
              <a:spLocks noChangeAspect="1" noChangeArrowheads="1"/>
            </p:cNvSpPr>
            <p:nvPr/>
          </p:nvSpPr>
          <p:spPr bwMode="auto">
            <a:xfrm>
              <a:off x="5346466" y="320938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-2</a:t>
              </a:r>
              <a:endParaRPr lang="en-US" sz="1600"/>
            </a:p>
          </p:txBody>
        </p:sp>
        <p:sp>
          <p:nvSpPr>
            <p:cNvPr id="687168" name="Text Box 64"/>
            <p:cNvSpPr txBox="1">
              <a:spLocks noChangeAspect="1" noChangeArrowheads="1"/>
            </p:cNvSpPr>
            <p:nvPr/>
          </p:nvSpPr>
          <p:spPr bwMode="auto">
            <a:xfrm>
              <a:off x="5649677" y="320938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-3</a:t>
              </a:r>
              <a:endParaRPr lang="en-US" sz="1600"/>
            </a:p>
          </p:txBody>
        </p:sp>
        <p:sp>
          <p:nvSpPr>
            <p:cNvPr id="687171" name="Text Box 67"/>
            <p:cNvSpPr txBox="1">
              <a:spLocks noChangeAspect="1" noChangeArrowheads="1"/>
            </p:cNvSpPr>
            <p:nvPr/>
          </p:nvSpPr>
          <p:spPr bwMode="auto">
            <a:xfrm>
              <a:off x="5954477" y="320938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-4</a:t>
              </a:r>
              <a:endParaRPr lang="en-US" sz="1600"/>
            </a:p>
          </p:txBody>
        </p:sp>
        <p:sp>
          <p:nvSpPr>
            <p:cNvPr id="687174" name="Text Box 70"/>
            <p:cNvSpPr txBox="1">
              <a:spLocks noChangeAspect="1" noChangeArrowheads="1"/>
            </p:cNvSpPr>
            <p:nvPr/>
          </p:nvSpPr>
          <p:spPr bwMode="auto">
            <a:xfrm>
              <a:off x="6260866" y="320938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-5</a:t>
              </a:r>
              <a:endParaRPr lang="en-US" sz="1600"/>
            </a:p>
          </p:txBody>
        </p:sp>
        <p:sp>
          <p:nvSpPr>
            <p:cNvPr id="687177" name="Text Box 73"/>
            <p:cNvSpPr txBox="1">
              <a:spLocks noChangeAspect="1" noChangeArrowheads="1"/>
            </p:cNvSpPr>
            <p:nvPr/>
          </p:nvSpPr>
          <p:spPr bwMode="auto">
            <a:xfrm>
              <a:off x="6565666" y="320938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-6</a:t>
              </a:r>
              <a:endParaRPr lang="en-US" sz="1600"/>
            </a:p>
          </p:txBody>
        </p:sp>
        <p:sp>
          <p:nvSpPr>
            <p:cNvPr id="687180" name="Text Box 76"/>
            <p:cNvSpPr txBox="1">
              <a:spLocks noChangeAspect="1" noChangeArrowheads="1"/>
            </p:cNvSpPr>
            <p:nvPr/>
          </p:nvSpPr>
          <p:spPr bwMode="auto">
            <a:xfrm>
              <a:off x="6873641" y="3209381"/>
              <a:ext cx="401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-7</a:t>
              </a:r>
              <a:endParaRPr lang="en-US" sz="1600"/>
            </a:p>
          </p:txBody>
        </p:sp>
        <p:sp>
          <p:nvSpPr>
            <p:cNvPr id="687183" name="Text Box 79"/>
            <p:cNvSpPr txBox="1">
              <a:spLocks noChangeAspect="1" noChangeArrowheads="1"/>
            </p:cNvSpPr>
            <p:nvPr/>
          </p:nvSpPr>
          <p:spPr bwMode="auto">
            <a:xfrm>
              <a:off x="7176852" y="320938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-8</a:t>
              </a:r>
              <a:endParaRPr lang="en-US" sz="1600"/>
            </a:p>
          </p:txBody>
        </p:sp>
        <p:sp>
          <p:nvSpPr>
            <p:cNvPr id="687186" name="Text Box 82"/>
            <p:cNvSpPr txBox="1">
              <a:spLocks noChangeAspect="1" noChangeArrowheads="1"/>
            </p:cNvSpPr>
            <p:nvPr/>
          </p:nvSpPr>
          <p:spPr bwMode="auto">
            <a:xfrm>
              <a:off x="7481652" y="3209381"/>
              <a:ext cx="401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-9</a:t>
              </a:r>
              <a:endParaRPr lang="en-US" sz="1600"/>
            </a:p>
          </p:txBody>
        </p:sp>
        <p:sp>
          <p:nvSpPr>
            <p:cNvPr id="687189" name="Text Box 85"/>
            <p:cNvSpPr txBox="1">
              <a:spLocks noChangeAspect="1" noChangeArrowheads="1"/>
            </p:cNvSpPr>
            <p:nvPr/>
          </p:nvSpPr>
          <p:spPr bwMode="auto">
            <a:xfrm>
              <a:off x="7788041" y="3209381"/>
              <a:ext cx="471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t>2</a:t>
              </a:r>
              <a:r>
                <a:rPr lang="en-US" sz="1600" baseline="50000"/>
                <a:t>-10</a:t>
              </a:r>
              <a:endParaRPr lang="en-US" sz="1600"/>
            </a:p>
          </p:txBody>
        </p:sp>
        <p:sp>
          <p:nvSpPr>
            <p:cNvPr id="687192" name="Text Box 88"/>
            <p:cNvSpPr txBox="1">
              <a:spLocks noChangeAspect="1" noChangeArrowheads="1"/>
            </p:cNvSpPr>
            <p:nvPr/>
          </p:nvSpPr>
          <p:spPr bwMode="auto">
            <a:xfrm>
              <a:off x="8091252" y="3209381"/>
              <a:ext cx="471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t>2</a:t>
              </a:r>
              <a:r>
                <a:rPr lang="en-US" sz="1600" baseline="50000" dirty="0"/>
                <a:t>-11</a:t>
              </a:r>
              <a:endParaRPr lang="en-US" sz="1600" dirty="0"/>
            </a:p>
          </p:txBody>
        </p:sp>
        <p:sp>
          <p:nvSpPr>
            <p:cNvPr id="687195" name="Text Box 91"/>
            <p:cNvSpPr txBox="1">
              <a:spLocks noChangeAspect="1" noChangeArrowheads="1"/>
            </p:cNvSpPr>
            <p:nvPr/>
          </p:nvSpPr>
          <p:spPr bwMode="auto">
            <a:xfrm>
              <a:off x="8397641" y="3209381"/>
              <a:ext cx="471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t>2</a:t>
              </a:r>
              <a:r>
                <a:rPr lang="en-US" sz="1600" baseline="50000" dirty="0"/>
                <a:t>-12</a:t>
              </a:r>
              <a:endParaRPr lang="en-US" sz="1600" dirty="0"/>
            </a:p>
          </p:txBody>
        </p:sp>
        <p:sp>
          <p:nvSpPr>
            <p:cNvPr id="687198" name="Text Box 94"/>
            <p:cNvSpPr txBox="1">
              <a:spLocks noChangeAspect="1" noChangeArrowheads="1"/>
            </p:cNvSpPr>
            <p:nvPr/>
          </p:nvSpPr>
          <p:spPr bwMode="auto">
            <a:xfrm>
              <a:off x="8702441" y="3209381"/>
              <a:ext cx="471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dirty="0"/>
                <a:t>2</a:t>
              </a:r>
              <a:r>
                <a:rPr lang="en-US" sz="1600" baseline="50000" dirty="0"/>
                <a:t>-13</a:t>
              </a:r>
              <a:endParaRPr lang="en-US" sz="1600" dirty="0"/>
            </a:p>
          </p:txBody>
        </p:sp>
        <p:sp>
          <p:nvSpPr>
            <p:cNvPr id="687209" name="Text Box 105"/>
            <p:cNvSpPr txBox="1">
              <a:spLocks noChangeAspect="1" noChangeArrowheads="1"/>
            </p:cNvSpPr>
            <p:nvPr/>
          </p:nvSpPr>
          <p:spPr bwMode="auto">
            <a:xfrm>
              <a:off x="3860566" y="3209381"/>
              <a:ext cx="4079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a:t>2</a:t>
              </a:r>
              <a:r>
                <a:rPr lang="en-US" sz="1600" baseline="50000"/>
                <a:t>3</a:t>
              </a:r>
              <a:endParaRPr lang="en-US" sz="1600"/>
            </a:p>
          </p:txBody>
        </p:sp>
        <p:sp>
          <p:nvSpPr>
            <p:cNvPr id="687210" name="Text Box 106"/>
            <p:cNvSpPr txBox="1">
              <a:spLocks noChangeAspect="1" noChangeArrowheads="1"/>
            </p:cNvSpPr>
            <p:nvPr/>
          </p:nvSpPr>
          <p:spPr bwMode="auto">
            <a:xfrm>
              <a:off x="3549416" y="3209381"/>
              <a:ext cx="414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a:t>2</a:t>
              </a:r>
              <a:r>
                <a:rPr lang="en-US" sz="1600" baseline="50000"/>
                <a:t>4</a:t>
              </a:r>
              <a:endParaRPr lang="en-US" sz="1600"/>
            </a:p>
          </p:txBody>
        </p:sp>
        <p:sp>
          <p:nvSpPr>
            <p:cNvPr id="687211" name="Text Box 107"/>
            <p:cNvSpPr txBox="1">
              <a:spLocks noChangeAspect="1" noChangeArrowheads="1"/>
            </p:cNvSpPr>
            <p:nvPr/>
          </p:nvSpPr>
          <p:spPr bwMode="auto">
            <a:xfrm>
              <a:off x="3244616" y="3215731"/>
              <a:ext cx="414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a:t>2</a:t>
              </a:r>
              <a:r>
                <a:rPr lang="en-US" sz="1600" baseline="50000"/>
                <a:t>5</a:t>
              </a:r>
              <a:endParaRPr lang="en-US" sz="1600"/>
            </a:p>
          </p:txBody>
        </p:sp>
        <p:sp>
          <p:nvSpPr>
            <p:cNvPr id="687212" name="Text Box 108"/>
            <p:cNvSpPr txBox="1">
              <a:spLocks noChangeAspect="1" noChangeArrowheads="1"/>
            </p:cNvSpPr>
            <p:nvPr/>
          </p:nvSpPr>
          <p:spPr bwMode="auto">
            <a:xfrm>
              <a:off x="2820752" y="3215731"/>
              <a:ext cx="469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600"/>
                <a:t>-2</a:t>
              </a:r>
              <a:r>
                <a:rPr lang="en-US" sz="1600" baseline="50000"/>
                <a:t>6</a:t>
              </a:r>
              <a:endParaRPr lang="en-US" sz="1600"/>
            </a:p>
          </p:txBody>
        </p:sp>
      </p:grpSp>
      <p:sp>
        <p:nvSpPr>
          <p:cNvPr id="4" name="Szövegdoboz 3"/>
          <p:cNvSpPr txBox="1"/>
          <p:nvPr/>
        </p:nvSpPr>
        <p:spPr>
          <a:xfrm>
            <a:off x="1809568" y="1267243"/>
            <a:ext cx="1425574" cy="954107"/>
          </a:xfrm>
          <a:prstGeom prst="rect">
            <a:avLst/>
          </a:prstGeom>
          <a:solidFill>
            <a:schemeClr val="accent4">
              <a:lumMod val="60000"/>
              <a:lumOff val="40000"/>
            </a:schemeClr>
          </a:solidFill>
          <a:ln w="28575">
            <a:solidFill>
              <a:srgbClr val="FF0000"/>
            </a:solidFill>
          </a:ln>
        </p:spPr>
        <p:txBody>
          <a:bodyPr wrap="square" rtlCol="0">
            <a:spAutoFit/>
          </a:bodyPr>
          <a:lstStyle/>
          <a:p>
            <a:r>
              <a:rPr lang="hu-HU" sz="2800" dirty="0"/>
              <a:t>Simulink (</a:t>
            </a:r>
            <a:r>
              <a:rPr lang="hu-HU" sz="2800" dirty="0" err="1"/>
              <a:t>double</a:t>
            </a:r>
            <a:r>
              <a:rPr lang="hu-HU" sz="2800" dirty="0"/>
              <a:t>)</a:t>
            </a:r>
          </a:p>
        </p:txBody>
      </p:sp>
      <p:sp>
        <p:nvSpPr>
          <p:cNvPr id="120" name="Szövegdoboz 119"/>
          <p:cNvSpPr txBox="1"/>
          <p:nvPr/>
        </p:nvSpPr>
        <p:spPr>
          <a:xfrm>
            <a:off x="7605680" y="994599"/>
            <a:ext cx="3367119" cy="1384995"/>
          </a:xfrm>
          <a:prstGeom prst="rect">
            <a:avLst/>
          </a:prstGeom>
          <a:solidFill>
            <a:srgbClr val="FF0000"/>
          </a:solidFill>
          <a:ln w="28575">
            <a:solidFill>
              <a:srgbClr val="FF0000"/>
            </a:solidFill>
          </a:ln>
        </p:spPr>
        <p:txBody>
          <a:bodyPr wrap="square" rtlCol="0">
            <a:spAutoFit/>
          </a:bodyPr>
          <a:lstStyle>
            <a:defPPr>
              <a:defRPr lang="hu-HU"/>
            </a:defPPr>
            <a:lvl1pPr>
              <a:defRPr sz="2800"/>
            </a:lvl1pPr>
          </a:lstStyle>
          <a:p>
            <a:r>
              <a:rPr lang="hu-HU" dirty="0"/>
              <a:t>System Generator</a:t>
            </a:r>
          </a:p>
          <a:p>
            <a:r>
              <a:rPr lang="hu-HU" dirty="0"/>
              <a:t>Fix pontos (N-bit)</a:t>
            </a:r>
          </a:p>
          <a:p>
            <a:r>
              <a:rPr lang="hu-HU" dirty="0"/>
              <a:t>lebegőpontos</a:t>
            </a:r>
          </a:p>
        </p:txBody>
      </p:sp>
      <p:sp>
        <p:nvSpPr>
          <p:cNvPr id="121" name="AutoShape 43"/>
          <p:cNvSpPr>
            <a:spLocks noChangeAspect="1" noChangeArrowheads="1"/>
          </p:cNvSpPr>
          <p:nvPr/>
        </p:nvSpPr>
        <p:spPr bwMode="auto">
          <a:xfrm rot="16200000">
            <a:off x="5372331" y="-320551"/>
            <a:ext cx="431338" cy="3251201"/>
          </a:xfrm>
          <a:prstGeom prst="downArrow">
            <a:avLst>
              <a:gd name="adj1" fmla="val 50000"/>
              <a:gd name="adj2" fmla="val 60417"/>
            </a:avLst>
          </a:prstGeom>
          <a:gradFill flip="none" rotWithShape="1">
            <a:gsLst>
              <a:gs pos="0">
                <a:schemeClr val="accent4">
                  <a:lumMod val="60000"/>
                  <a:lumOff val="40000"/>
                </a:schemeClr>
              </a:gs>
              <a:gs pos="100000">
                <a:srgbClr val="FF0000"/>
              </a:gs>
            </a:gsLst>
            <a:lin ang="2700000" scaled="1"/>
            <a:tileRect/>
          </a:gradFill>
          <a:ln w="12700">
            <a:solidFill>
              <a:srgbClr val="FF0000"/>
            </a:solidFill>
            <a:miter lim="800000"/>
            <a:headEnd type="none" w="sm" len="sm"/>
            <a:tailEnd type="none" w="sm" len="sm"/>
          </a:ln>
          <a:effectLst/>
        </p:spPr>
        <p:txBody>
          <a:bodyPr wrap="none" anchor="ctr"/>
          <a:lstStyle/>
          <a:p>
            <a:endParaRPr lang="hu-HU"/>
          </a:p>
        </p:txBody>
      </p:sp>
      <p:sp>
        <p:nvSpPr>
          <p:cNvPr id="124" name="AutoShape 43"/>
          <p:cNvSpPr>
            <a:spLocks noChangeAspect="1" noChangeArrowheads="1"/>
          </p:cNvSpPr>
          <p:nvPr/>
        </p:nvSpPr>
        <p:spPr bwMode="auto">
          <a:xfrm rot="5400000">
            <a:off x="5327880" y="506359"/>
            <a:ext cx="431338" cy="3251201"/>
          </a:xfrm>
          <a:prstGeom prst="downArrow">
            <a:avLst>
              <a:gd name="adj1" fmla="val 50000"/>
              <a:gd name="adj2" fmla="val 60417"/>
            </a:avLst>
          </a:prstGeom>
          <a:gradFill flip="none" rotWithShape="1">
            <a:gsLst>
              <a:gs pos="0">
                <a:srgbClr val="FF0000"/>
              </a:gs>
              <a:gs pos="100000">
                <a:schemeClr val="accent4">
                  <a:lumMod val="60000"/>
                  <a:lumOff val="40000"/>
                </a:schemeClr>
              </a:gs>
            </a:gsLst>
            <a:lin ang="2700000" scaled="1"/>
            <a:tileRect/>
          </a:gradFill>
          <a:ln w="12700">
            <a:solidFill>
              <a:srgbClr val="FF0000"/>
            </a:solidFill>
            <a:miter lim="800000"/>
            <a:headEnd type="none" w="sm" len="sm"/>
            <a:tailEnd type="none" w="sm" len="sm"/>
          </a:ln>
          <a:effectLst/>
        </p:spPr>
        <p:txBody>
          <a:bodyPr wrap="none" anchor="ctr"/>
          <a:lstStyle/>
          <a:p>
            <a:endParaRPr lang="hu-HU"/>
          </a:p>
        </p:txBody>
      </p:sp>
      <p:pic>
        <p:nvPicPr>
          <p:cNvPr id="5" name="Kép 4"/>
          <p:cNvPicPr>
            <a:picLocks noChangeAspect="1"/>
          </p:cNvPicPr>
          <p:nvPr/>
        </p:nvPicPr>
        <p:blipFill>
          <a:blip r:embed="rId3"/>
          <a:stretch>
            <a:fillRect/>
          </a:stretch>
        </p:blipFill>
        <p:spPr>
          <a:xfrm>
            <a:off x="5068604" y="1793770"/>
            <a:ext cx="1045141" cy="567731"/>
          </a:xfrm>
          <a:prstGeom prst="rect">
            <a:avLst/>
          </a:prstGeom>
        </p:spPr>
      </p:pic>
      <p:pic>
        <p:nvPicPr>
          <p:cNvPr id="6" name="Kép 5"/>
          <p:cNvPicPr>
            <a:picLocks noChangeAspect="1"/>
          </p:cNvPicPr>
          <p:nvPr/>
        </p:nvPicPr>
        <p:blipFill>
          <a:blip r:embed="rId4"/>
          <a:stretch>
            <a:fillRect/>
          </a:stretch>
        </p:blipFill>
        <p:spPr>
          <a:xfrm>
            <a:off x="4973575" y="1018568"/>
            <a:ext cx="1192118" cy="525340"/>
          </a:xfrm>
          <a:prstGeom prst="rect">
            <a:avLst/>
          </a:prstGeom>
        </p:spPr>
      </p:pic>
      <p:sp>
        <p:nvSpPr>
          <p:cNvPr id="125" name="Kanyar jobbra 124"/>
          <p:cNvSpPr/>
          <p:nvPr/>
        </p:nvSpPr>
        <p:spPr>
          <a:xfrm rot="10800000" flipH="1">
            <a:off x="2228831" y="2690475"/>
            <a:ext cx="556145" cy="1138744"/>
          </a:xfrm>
          <a:prstGeom prst="bentArrow">
            <a:avLst/>
          </a:prstGeom>
          <a:solidFill>
            <a:schemeClr val="accent4">
              <a:lumMod val="60000"/>
              <a:lumOff val="40000"/>
            </a:schemeClr>
          </a:solidFill>
          <a:ln>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26" name="Rectangle 97"/>
          <p:cNvSpPr>
            <a:spLocks noChangeAspect="1" noChangeArrowheads="1"/>
          </p:cNvSpPr>
          <p:nvPr/>
        </p:nvSpPr>
        <p:spPr bwMode="auto">
          <a:xfrm>
            <a:off x="2869968" y="5450059"/>
            <a:ext cx="304800" cy="255587"/>
          </a:xfrm>
          <a:prstGeom prst="rect">
            <a:avLst/>
          </a:prstGeom>
          <a:solidFill>
            <a:srgbClr val="002060"/>
          </a:solidFill>
          <a:ln w="9525">
            <a:solidFill>
              <a:schemeClr val="tx1"/>
            </a:solidFill>
            <a:miter lim="800000"/>
            <a:headEnd/>
            <a:tailEnd/>
          </a:ln>
          <a:effectLst/>
          <a:extLst/>
        </p:spPr>
        <p:txBody>
          <a:bodyPr wrap="none" anchor="ctr"/>
          <a:lstStyle/>
          <a:p>
            <a:r>
              <a:rPr lang="en-US" dirty="0" smtClean="0"/>
              <a:t>1</a:t>
            </a:r>
            <a:endParaRPr lang="hu-HU" dirty="0"/>
          </a:p>
        </p:txBody>
      </p:sp>
      <p:sp>
        <p:nvSpPr>
          <p:cNvPr id="127" name="Rectangle 99"/>
          <p:cNvSpPr>
            <a:spLocks noChangeAspect="1" noChangeArrowheads="1"/>
          </p:cNvSpPr>
          <p:nvPr/>
        </p:nvSpPr>
        <p:spPr bwMode="auto">
          <a:xfrm>
            <a:off x="3174768" y="5450059"/>
            <a:ext cx="304800" cy="255587"/>
          </a:xfrm>
          <a:prstGeom prst="rect">
            <a:avLst/>
          </a:prstGeom>
          <a:solidFill>
            <a:srgbClr val="002060"/>
          </a:solidFill>
          <a:ln w="9525">
            <a:solidFill>
              <a:schemeClr val="tx1"/>
            </a:solidFill>
            <a:miter lim="800000"/>
            <a:headEnd/>
            <a:tailEnd/>
          </a:ln>
          <a:effectLst/>
          <a:extLst/>
        </p:spPr>
        <p:txBody>
          <a:bodyPr wrap="none" anchor="ctr"/>
          <a:lstStyle/>
          <a:p>
            <a:r>
              <a:rPr lang="en-US" dirty="0" smtClean="0"/>
              <a:t>1</a:t>
            </a:r>
            <a:endParaRPr lang="hu-HU" dirty="0"/>
          </a:p>
        </p:txBody>
      </p:sp>
      <p:sp>
        <p:nvSpPr>
          <p:cNvPr id="128" name="Rectangle 101"/>
          <p:cNvSpPr>
            <a:spLocks noChangeAspect="1" noChangeArrowheads="1"/>
          </p:cNvSpPr>
          <p:nvPr/>
        </p:nvSpPr>
        <p:spPr bwMode="auto">
          <a:xfrm>
            <a:off x="3479568" y="5450059"/>
            <a:ext cx="304800" cy="255587"/>
          </a:xfrm>
          <a:prstGeom prst="rect">
            <a:avLst/>
          </a:prstGeom>
          <a:solidFill>
            <a:srgbClr val="002060"/>
          </a:solidFill>
          <a:ln w="9525">
            <a:solidFill>
              <a:schemeClr val="tx1"/>
            </a:solidFill>
            <a:miter lim="800000"/>
            <a:headEnd/>
            <a:tailEnd/>
          </a:ln>
          <a:effectLst/>
          <a:extLst/>
        </p:spPr>
        <p:txBody>
          <a:bodyPr wrap="none" anchor="ctr"/>
          <a:lstStyle/>
          <a:p>
            <a:r>
              <a:rPr lang="en-US" dirty="0" smtClean="0"/>
              <a:t>0</a:t>
            </a:r>
            <a:endParaRPr lang="hu-HU" dirty="0"/>
          </a:p>
        </p:txBody>
      </p:sp>
      <p:sp>
        <p:nvSpPr>
          <p:cNvPr id="129" name="Rectangle 103"/>
          <p:cNvSpPr>
            <a:spLocks noChangeAspect="1" noChangeArrowheads="1"/>
          </p:cNvSpPr>
          <p:nvPr/>
        </p:nvSpPr>
        <p:spPr bwMode="auto">
          <a:xfrm>
            <a:off x="3784368" y="5450059"/>
            <a:ext cx="306388" cy="255587"/>
          </a:xfrm>
          <a:prstGeom prst="rect">
            <a:avLst/>
          </a:prstGeom>
          <a:solidFill>
            <a:srgbClr val="002060"/>
          </a:solidFill>
          <a:ln w="9525">
            <a:solidFill>
              <a:schemeClr val="tx1"/>
            </a:solidFill>
            <a:miter lim="800000"/>
            <a:headEnd/>
            <a:tailEnd/>
          </a:ln>
          <a:effectLst/>
          <a:extLst/>
        </p:spPr>
        <p:txBody>
          <a:bodyPr wrap="none" anchor="ctr"/>
          <a:lstStyle/>
          <a:p>
            <a:r>
              <a:rPr lang="en-US" dirty="0" smtClean="0"/>
              <a:t>0</a:t>
            </a:r>
            <a:endParaRPr lang="hu-HU" dirty="0"/>
          </a:p>
        </p:txBody>
      </p:sp>
      <p:sp>
        <p:nvSpPr>
          <p:cNvPr id="130" name="Rectangle 84"/>
          <p:cNvSpPr>
            <a:spLocks noChangeAspect="1" noChangeArrowheads="1"/>
          </p:cNvSpPr>
          <p:nvPr/>
        </p:nvSpPr>
        <p:spPr bwMode="auto">
          <a:xfrm>
            <a:off x="7776137" y="5450059"/>
            <a:ext cx="304800" cy="255587"/>
          </a:xfrm>
          <a:prstGeom prst="rect">
            <a:avLst/>
          </a:prstGeom>
          <a:solidFill>
            <a:srgbClr val="00B0F0"/>
          </a:solidFill>
          <a:ln w="9525">
            <a:solidFill>
              <a:srgbClr val="00B0F0"/>
            </a:solidFill>
            <a:miter lim="800000"/>
            <a:headEnd/>
            <a:tailEnd/>
          </a:ln>
          <a:effectLst/>
          <a:extLst/>
        </p:spPr>
        <p:txBody>
          <a:bodyPr wrap="none" anchor="ctr"/>
          <a:lstStyle/>
          <a:p>
            <a:r>
              <a:rPr lang="en-US" dirty="0" smtClean="0"/>
              <a:t>0</a:t>
            </a:r>
            <a:endParaRPr lang="hu-HU" dirty="0"/>
          </a:p>
        </p:txBody>
      </p:sp>
      <p:sp>
        <p:nvSpPr>
          <p:cNvPr id="131" name="Rectangle 87"/>
          <p:cNvSpPr>
            <a:spLocks noChangeAspect="1" noChangeArrowheads="1"/>
          </p:cNvSpPr>
          <p:nvPr/>
        </p:nvSpPr>
        <p:spPr bwMode="auto">
          <a:xfrm>
            <a:off x="8080937" y="5450059"/>
            <a:ext cx="306388" cy="255587"/>
          </a:xfrm>
          <a:prstGeom prst="rect">
            <a:avLst/>
          </a:prstGeom>
          <a:solidFill>
            <a:srgbClr val="00B0F0"/>
          </a:solidFill>
          <a:ln w="9525">
            <a:solidFill>
              <a:srgbClr val="00B0F0"/>
            </a:solidFill>
            <a:miter lim="800000"/>
            <a:headEnd/>
            <a:tailEnd/>
          </a:ln>
          <a:effectLst/>
          <a:extLst/>
        </p:spPr>
        <p:txBody>
          <a:bodyPr wrap="none" anchor="ctr"/>
          <a:lstStyle/>
          <a:p>
            <a:r>
              <a:rPr lang="en-US" dirty="0" smtClean="0"/>
              <a:t>1</a:t>
            </a:r>
            <a:endParaRPr lang="hu-HU" dirty="0"/>
          </a:p>
        </p:txBody>
      </p:sp>
      <p:sp>
        <p:nvSpPr>
          <p:cNvPr id="132" name="Rectangle 90"/>
          <p:cNvSpPr>
            <a:spLocks noChangeAspect="1" noChangeArrowheads="1"/>
          </p:cNvSpPr>
          <p:nvPr/>
        </p:nvSpPr>
        <p:spPr bwMode="auto">
          <a:xfrm>
            <a:off x="8387325" y="5450059"/>
            <a:ext cx="304800" cy="255587"/>
          </a:xfrm>
          <a:prstGeom prst="rect">
            <a:avLst/>
          </a:prstGeom>
          <a:solidFill>
            <a:srgbClr val="00B0F0"/>
          </a:solidFill>
          <a:ln w="9525">
            <a:solidFill>
              <a:srgbClr val="00B0F0"/>
            </a:solidFill>
            <a:miter lim="800000"/>
            <a:headEnd/>
            <a:tailEnd/>
          </a:ln>
          <a:effectLst/>
          <a:extLst/>
        </p:spPr>
        <p:txBody>
          <a:bodyPr wrap="none" anchor="ctr"/>
          <a:lstStyle/>
          <a:p>
            <a:r>
              <a:rPr lang="en-US" dirty="0" smtClean="0"/>
              <a:t>1</a:t>
            </a:r>
            <a:endParaRPr lang="hu-HU" dirty="0"/>
          </a:p>
        </p:txBody>
      </p:sp>
      <p:sp>
        <p:nvSpPr>
          <p:cNvPr id="133" name="Rectangle 93"/>
          <p:cNvSpPr>
            <a:spLocks noChangeAspect="1" noChangeArrowheads="1"/>
          </p:cNvSpPr>
          <p:nvPr/>
        </p:nvSpPr>
        <p:spPr bwMode="auto">
          <a:xfrm>
            <a:off x="8692126" y="5450059"/>
            <a:ext cx="306387" cy="255587"/>
          </a:xfrm>
          <a:prstGeom prst="rect">
            <a:avLst/>
          </a:prstGeom>
          <a:solidFill>
            <a:srgbClr val="00B0F0"/>
          </a:solidFill>
          <a:ln w="9525">
            <a:solidFill>
              <a:srgbClr val="00B0F0"/>
            </a:solidFill>
            <a:miter lim="800000"/>
            <a:headEnd/>
            <a:tailEnd/>
          </a:ln>
          <a:effectLst/>
          <a:extLst/>
        </p:spPr>
        <p:txBody>
          <a:bodyPr wrap="none" anchor="ctr"/>
          <a:lstStyle/>
          <a:p>
            <a:r>
              <a:rPr lang="en-US" dirty="0" smtClean="0"/>
              <a:t>0</a:t>
            </a:r>
            <a:endParaRPr lang="hu-HU" dirty="0"/>
          </a:p>
        </p:txBody>
      </p:sp>
      <p:sp>
        <p:nvSpPr>
          <p:cNvPr id="134" name="Rectangle 117"/>
          <p:cNvSpPr>
            <a:spLocks noChangeArrowheads="1"/>
          </p:cNvSpPr>
          <p:nvPr/>
        </p:nvSpPr>
        <p:spPr bwMode="auto">
          <a:xfrm>
            <a:off x="7992038" y="6610521"/>
            <a:ext cx="9874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b="1" dirty="0">
                <a:solidFill>
                  <a:srgbClr val="FF0000"/>
                </a:solidFill>
                <a:latin typeface="Arial Narrow" panose="020B0606020202030204" pitchFamily="34" charset="0"/>
              </a:rPr>
              <a:t>- Truncate</a:t>
            </a:r>
          </a:p>
          <a:p>
            <a:pPr algn="l"/>
            <a:r>
              <a:rPr lang="en-US" sz="1600" b="1" dirty="0">
                <a:solidFill>
                  <a:srgbClr val="FF0000"/>
                </a:solidFill>
                <a:latin typeface="Arial Narrow" panose="020B0606020202030204" pitchFamily="34" charset="0"/>
              </a:rPr>
              <a:t>- Round</a:t>
            </a:r>
          </a:p>
        </p:txBody>
      </p:sp>
      <p:cxnSp>
        <p:nvCxnSpPr>
          <p:cNvPr id="8" name="Egyenes összekötő 7"/>
          <p:cNvCxnSpPr/>
          <p:nvPr/>
        </p:nvCxnSpPr>
        <p:spPr>
          <a:xfrm flipH="1">
            <a:off x="3048000" y="5168985"/>
            <a:ext cx="914399" cy="812715"/>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Egyenes összekötő 136"/>
          <p:cNvCxnSpPr>
            <a:stCxn id="687222" idx="2"/>
          </p:cNvCxnSpPr>
          <p:nvPr/>
        </p:nvCxnSpPr>
        <p:spPr>
          <a:xfrm>
            <a:off x="2977918" y="5394410"/>
            <a:ext cx="982546" cy="541694"/>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Egyenes összekötő 139"/>
          <p:cNvCxnSpPr/>
          <p:nvPr/>
        </p:nvCxnSpPr>
        <p:spPr>
          <a:xfrm flipH="1">
            <a:off x="8020610" y="5133309"/>
            <a:ext cx="914399" cy="812715"/>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Egyenes összekötő 140"/>
          <p:cNvCxnSpPr/>
          <p:nvPr/>
        </p:nvCxnSpPr>
        <p:spPr>
          <a:xfrm>
            <a:off x="7950528" y="5358734"/>
            <a:ext cx="982546" cy="541694"/>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Lefelé nyíl 10"/>
          <p:cNvSpPr/>
          <p:nvPr/>
        </p:nvSpPr>
        <p:spPr>
          <a:xfrm rot="10800000">
            <a:off x="2161890" y="2230958"/>
            <a:ext cx="275482" cy="85645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4" name="Kanyar jobbra 143"/>
          <p:cNvSpPr/>
          <p:nvPr/>
        </p:nvSpPr>
        <p:spPr>
          <a:xfrm rot="10800000">
            <a:off x="9212823" y="3222518"/>
            <a:ext cx="534197" cy="2502008"/>
          </a:xfrm>
          <a:prstGeom prst="bentArrow">
            <a:avLst/>
          </a:prstGeom>
          <a:solidFill>
            <a:srgbClr val="FF0000"/>
          </a:solidFill>
          <a:ln>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45" name="Lefelé nyíl 144"/>
          <p:cNvSpPr/>
          <p:nvPr/>
        </p:nvSpPr>
        <p:spPr>
          <a:xfrm rot="10800000">
            <a:off x="9544187" y="2361501"/>
            <a:ext cx="275482" cy="85645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5720604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1811</Words>
  <Application>Microsoft Office PowerPoint</Application>
  <PresentationFormat>Widescreen</PresentationFormat>
  <Paragraphs>353</Paragraphs>
  <Slides>29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Narrow</vt:lpstr>
      <vt:lpstr>Calibri</vt:lpstr>
      <vt:lpstr>Calibri Light</vt:lpstr>
      <vt:lpstr>Times New Roman</vt:lpstr>
      <vt:lpstr>Wingdings</vt:lpstr>
      <vt:lpstr>Office-téma</vt:lpstr>
      <vt:lpstr>Újrakonfigurálható digitális áramkörök  System Generator alapú hardvertervezés </vt:lpstr>
      <vt:lpstr>PowerPoint Presentation</vt:lpstr>
      <vt:lpstr>FPGA alapú hardvertervezés </vt:lpstr>
      <vt:lpstr>System Generator for DSPTM </vt:lpstr>
      <vt:lpstr>System Generator for DSPTM </vt:lpstr>
      <vt:lpstr>Simulink Xilinx eszköztár</vt:lpstr>
      <vt:lpstr>Xilinx eszközök elérése</vt:lpstr>
      <vt:lpstr>Adat típusok</vt:lpstr>
      <vt:lpstr>Simulink – System Generator közötti adatcsere</vt:lpstr>
      <vt:lpstr>Jel típusok</vt:lpstr>
      <vt:lpstr>System Generator alapú terv</vt:lpstr>
      <vt:lpstr>Lebegőpontos adattípus</vt:lpstr>
      <vt:lpstr>Bit szintű műveletek</vt:lpstr>
      <vt:lpstr>Bit pontos (bit-true) és ciklus pontos  (cycle true) modellezés</vt:lpstr>
      <vt:lpstr>Több mintavételezési frekvencián működő modellek </vt:lpstr>
      <vt:lpstr>PowerPoint Presentation</vt:lpstr>
      <vt:lpstr>Mintavételezés</vt:lpstr>
      <vt:lpstr>Óraciklus Simulin /System Generator</vt:lpstr>
      <vt:lpstr>Hibakeresési eszközök</vt:lpstr>
      <vt:lpstr>Jelek megjelenítése (Waveform viewer)</vt:lpstr>
      <vt:lpstr>HDL (VHDL, Verilog) modulok importálása</vt:lpstr>
      <vt:lpstr>Black Box Configuration M-Function </vt:lpstr>
      <vt:lpstr>Top_level modul neve</vt:lpstr>
      <vt:lpstr>Portok leírása</vt:lpstr>
      <vt:lpstr>Portok leírása</vt:lpstr>
      <vt:lpstr>Port mintavételezési rátája</vt:lpstr>
      <vt:lpstr>VHDL Generic és Verilog paraméterek meghatározása</vt:lpstr>
      <vt:lpstr>Black Box Clocking </vt:lpstr>
      <vt:lpstr>Kompilálási lehetőségek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Generator</dc:title>
  <dc:creator>stbrassai</dc:creator>
  <cp:lastModifiedBy>tihamer</cp:lastModifiedBy>
  <cp:revision>183</cp:revision>
  <dcterms:created xsi:type="dcterms:W3CDTF">2017-04-30T09:37:48Z</dcterms:created>
  <dcterms:modified xsi:type="dcterms:W3CDTF">2017-12-01T17:05:04Z</dcterms:modified>
</cp:coreProperties>
</file>