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2" r:id="rId2"/>
    <p:sldId id="340" r:id="rId3"/>
    <p:sldId id="339" r:id="rId4"/>
    <p:sldId id="336" r:id="rId5"/>
    <p:sldId id="337" r:id="rId6"/>
    <p:sldId id="271" r:id="rId7"/>
    <p:sldId id="297" r:id="rId8"/>
    <p:sldId id="272" r:id="rId9"/>
    <p:sldId id="273" r:id="rId10"/>
    <p:sldId id="274" r:id="rId11"/>
    <p:sldId id="275" r:id="rId12"/>
    <p:sldId id="332" r:id="rId13"/>
    <p:sldId id="276" r:id="rId14"/>
    <p:sldId id="334" r:id="rId15"/>
    <p:sldId id="277" r:id="rId16"/>
    <p:sldId id="278" r:id="rId17"/>
    <p:sldId id="335" r:id="rId18"/>
    <p:sldId id="279" r:id="rId19"/>
    <p:sldId id="280" r:id="rId20"/>
    <p:sldId id="281" r:id="rId21"/>
    <p:sldId id="343" r:id="rId22"/>
    <p:sldId id="331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89643" autoAdjust="0"/>
  </p:normalViewPr>
  <p:slideViewPr>
    <p:cSldViewPr>
      <p:cViewPr varScale="1">
        <p:scale>
          <a:sx n="79" d="100"/>
          <a:sy n="79" d="100"/>
        </p:scale>
        <p:origin x="7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2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88C2-6ABF-451E-96DE-BE41B4E45608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072-EBB8-4A09-9A47-BACBEF9A3E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</a:t>
            </a:r>
            <a:r>
              <a:rPr lang="hu-HU" baseline="0" dirty="0" smtClean="0"/>
              <a:t>ált áramkör moduláris alaprajza –egy sematikus (</a:t>
            </a:r>
            <a:r>
              <a:rPr lang="hu-HU" baseline="0" dirty="0" err="1" smtClean="0"/>
              <a:t>schematikus</a:t>
            </a:r>
            <a:r>
              <a:rPr lang="hu-HU" baseline="0" dirty="0" smtClean="0"/>
              <a:t>) ábrázolása, </a:t>
            </a:r>
            <a:r>
              <a:rPr lang="hu-HU" dirty="0" smtClean="0"/>
              <a:t>kísérleti elhelyezése a főbb funkcionális blokkoknak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Ellenőrzés során meghatározzuk, hogy a tervezett áramkör teljesíti e a </a:t>
            </a:r>
            <a:r>
              <a:rPr lang="hu-HU" b="1" dirty="0" smtClean="0"/>
              <a:t>specifikációban</a:t>
            </a:r>
            <a:r>
              <a:rPr lang="hu-HU" dirty="0" smtClean="0"/>
              <a:t> meghatározott funkcionális, időzítési és teljesítmény (performance) előírásokat.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472"/>
            <a:ext cx="9144000" cy="103510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38573"/>
            <a:ext cx="9144000" cy="5087591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616"/>
            <a:ext cx="9144000" cy="976112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20880" cy="3888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Újrakonfigurálható digitális </a:t>
            </a: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áramkörök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800" dirty="0"/>
              <a:t>FPGA áramkörök tervezési lépései</a:t>
            </a:r>
            <a:endParaRPr lang="hu-HU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752600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Brassai Sándor Tihamér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Sapientia EMTE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50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dirty="0" smtClean="0"/>
          </a:p>
          <a:p>
            <a:r>
              <a:rPr lang="hu-HU" dirty="0" smtClean="0"/>
              <a:t>Funkcionális ellenőrzés</a:t>
            </a:r>
          </a:p>
          <a:p>
            <a:pPr lvl="1"/>
            <a:r>
              <a:rPr lang="hu-HU" dirty="0" smtClean="0"/>
              <a:t>A rendszer az elvárt kimenetet szolgáltatja</a:t>
            </a:r>
            <a:r>
              <a:rPr lang="en-US" dirty="0" smtClean="0"/>
              <a:t>?</a:t>
            </a:r>
            <a:endParaRPr lang="hu-HU" dirty="0" smtClean="0"/>
          </a:p>
          <a:p>
            <a:r>
              <a:rPr lang="hu-HU" dirty="0" smtClean="0"/>
              <a:t>Időzítés ellenőrzés</a:t>
            </a:r>
          </a:p>
          <a:p>
            <a:pPr lvl="1"/>
            <a:r>
              <a:rPr lang="hu-HU" dirty="0" smtClean="0"/>
              <a:t>A rendszer teljesíti-e az elvárt időbeli korlátokat</a:t>
            </a:r>
            <a:r>
              <a:rPr lang="ro-RO" dirty="0" smtClean="0"/>
              <a:t>?</a:t>
            </a:r>
            <a:endParaRPr lang="hu-HU" dirty="0" smtClean="0"/>
          </a:p>
          <a:p>
            <a:pPr lvl="1">
              <a:buNone/>
            </a:pPr>
            <a:r>
              <a:rPr lang="hu-HU" dirty="0" smtClean="0"/>
              <a:t>(terjedési késleltetés</a:t>
            </a:r>
            <a:r>
              <a:rPr lang="en-US" dirty="0" smtClean="0"/>
              <a:t>,</a:t>
            </a:r>
            <a:r>
              <a:rPr lang="hu-HU" dirty="0"/>
              <a:t> </a:t>
            </a:r>
            <a:r>
              <a:rPr lang="hu-HU" dirty="0" smtClean="0"/>
              <a:t>vezetékek </a:t>
            </a:r>
            <a:r>
              <a:rPr lang="hu-HU" dirty="0"/>
              <a:t>jelterjedési </a:t>
            </a:r>
            <a:r>
              <a:rPr lang="hu-HU" dirty="0" smtClean="0"/>
              <a:t>késleltetése)</a:t>
            </a:r>
          </a:p>
          <a:p>
            <a:r>
              <a:rPr lang="hu-HU" dirty="0" smtClean="0"/>
              <a:t>Teljesítmény</a:t>
            </a:r>
          </a:p>
          <a:p>
            <a:pPr lvl="1"/>
            <a:r>
              <a:rPr lang="hu-HU" dirty="0" smtClean="0"/>
              <a:t>Betartja-e a különböző részegységekre meghatározott áramkorlátokat (teljesítmény korlátokat)?</a:t>
            </a:r>
          </a:p>
          <a:p>
            <a:pPr lvl="1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Ellenőrzési módok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Szimuláció</a:t>
            </a:r>
          </a:p>
          <a:p>
            <a:r>
              <a:rPr lang="hu-HU" dirty="0" smtClean="0"/>
              <a:t>Időanalízis</a:t>
            </a:r>
          </a:p>
          <a:p>
            <a:r>
              <a:rPr lang="hu-HU" dirty="0" smtClean="0"/>
              <a:t>Teljesítmény analízis</a:t>
            </a:r>
          </a:p>
          <a:p>
            <a:r>
              <a:rPr lang="hu-HU" dirty="0" smtClean="0"/>
              <a:t>Hardver emuláció</a:t>
            </a:r>
          </a:p>
          <a:p>
            <a:pPr lvl="1"/>
            <a:r>
              <a:rPr lang="hu-HU" dirty="0" smtClean="0"/>
              <a:t>Elkészítünk egy prototípust (például egy komplex ASIC (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Integrated</a:t>
            </a:r>
            <a:r>
              <a:rPr lang="hu-HU" dirty="0" smtClean="0"/>
              <a:t> </a:t>
            </a:r>
            <a:r>
              <a:rPr lang="hu-HU" dirty="0" err="1" smtClean="0"/>
              <a:t>Circuits</a:t>
            </a:r>
            <a:r>
              <a:rPr lang="hu-HU" dirty="0" smtClean="0"/>
              <a:t>) áramkört megépítünk </a:t>
            </a:r>
            <a:r>
              <a:rPr lang="hu-HU" dirty="0" err="1" smtClean="0"/>
              <a:t>FPGA-n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Beépített analizátor (</a:t>
            </a:r>
            <a:r>
              <a:rPr lang="hu-HU" dirty="0" err="1" smtClean="0"/>
              <a:t>ChipScope</a:t>
            </a:r>
            <a:r>
              <a:rPr lang="hu-HU" dirty="0" smtClean="0"/>
              <a:t>, </a:t>
            </a:r>
            <a:r>
              <a:rPr lang="hu-HU" dirty="0" err="1" smtClean="0"/>
              <a:t>ChipScope</a:t>
            </a:r>
            <a:r>
              <a:rPr lang="hu-HU" dirty="0" smtClean="0"/>
              <a:t> Pro)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FPGA alapú tervezés fontosabb lépései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Szintézis</a:t>
            </a:r>
          </a:p>
          <a:p>
            <a:pPr lvl="1"/>
            <a:r>
              <a:rPr lang="hu-HU" dirty="0" smtClean="0"/>
              <a:t>Kapu szintű szintézis</a:t>
            </a:r>
          </a:p>
          <a:p>
            <a:pPr lvl="1"/>
            <a:r>
              <a:rPr lang="hu-HU" dirty="0" smtClean="0"/>
              <a:t>Regiszter szintű szintézis</a:t>
            </a:r>
          </a:p>
          <a:p>
            <a:pPr lvl="1"/>
            <a:r>
              <a:rPr lang="hu-HU" dirty="0" smtClean="0"/>
              <a:t>Processzor szintű szintézis</a:t>
            </a:r>
            <a:endParaRPr lang="hu-HU" dirty="0"/>
          </a:p>
          <a:p>
            <a:r>
              <a:rPr lang="hu-HU" dirty="0" smtClean="0"/>
              <a:t>Implementáció (fizikai tervezés)</a:t>
            </a:r>
          </a:p>
          <a:p>
            <a:pPr lvl="1"/>
            <a:r>
              <a:rPr lang="hu-HU" dirty="0" smtClean="0"/>
              <a:t>Fordítás</a:t>
            </a:r>
          </a:p>
          <a:p>
            <a:pPr lvl="1"/>
            <a:r>
              <a:rPr lang="hu-HU" dirty="0" smtClean="0"/>
              <a:t>Leképzés</a:t>
            </a:r>
          </a:p>
          <a:p>
            <a:pPr lvl="1"/>
            <a:r>
              <a:rPr lang="hu-HU" dirty="0" smtClean="0"/>
              <a:t>Elhelyezés és huzalozás</a:t>
            </a:r>
          </a:p>
          <a:p>
            <a:r>
              <a:rPr lang="hu-HU" dirty="0" smtClean="0"/>
              <a:t>Konfigurációs fájl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8204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FPGA tervezés folyamata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2617" y="1824267"/>
            <a:ext cx="6517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	</a:t>
            </a:r>
            <a:endParaRPr lang="hu-HU" sz="2400" b="1" dirty="0" smtClean="0"/>
          </a:p>
          <a:p>
            <a:r>
              <a:rPr lang="hu-HU" sz="2400" b="1" dirty="0" smtClean="0"/>
              <a:t>Szintézis </a:t>
            </a:r>
            <a:r>
              <a:rPr lang="hu-HU" sz="2400" dirty="0" smtClean="0"/>
              <a:t>során a </a:t>
            </a:r>
            <a:r>
              <a:rPr lang="hu-HU" sz="2400" b="1" dirty="0" smtClean="0"/>
              <a:t>VHDL</a:t>
            </a:r>
            <a:r>
              <a:rPr lang="hu-HU" sz="2400" dirty="0" smtClean="0"/>
              <a:t> vagy  </a:t>
            </a:r>
            <a:r>
              <a:rPr lang="hu-HU" sz="2400" b="1" dirty="0" err="1" smtClean="0"/>
              <a:t>Verilog</a:t>
            </a:r>
            <a:r>
              <a:rPr lang="hu-HU" sz="2400" dirty="0" smtClean="0"/>
              <a:t> programkód lefordítódik </a:t>
            </a:r>
            <a:r>
              <a:rPr lang="hu-HU" sz="2400" b="1" dirty="0" err="1" smtClean="0"/>
              <a:t>netlist</a:t>
            </a:r>
            <a:r>
              <a:rPr lang="hu-HU" sz="2400" dirty="0" smtClean="0"/>
              <a:t> formátumra (NGC). 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hu-HU" sz="2400" dirty="0" smtClean="0"/>
              <a:t>több alegységet tartalmazó tervben, a szintézis során minden egyes alegységnek generálódik a </a:t>
            </a:r>
            <a:r>
              <a:rPr lang="hu-HU" sz="2400" dirty="0" err="1" smtClean="0"/>
              <a:t>netlist</a:t>
            </a:r>
            <a:r>
              <a:rPr lang="hu-HU" sz="2400" dirty="0" smtClean="0"/>
              <a:t> állomány</a:t>
            </a:r>
          </a:p>
          <a:p>
            <a:pPr lvl="1">
              <a:buFont typeface="Arial" pitchFamily="34" charset="0"/>
              <a:buChar char="•"/>
            </a:pPr>
            <a:r>
              <a:rPr lang="hu-HU" sz="2400" dirty="0" smtClean="0"/>
              <a:t>Programkód szintaxis ellenőrzés (</a:t>
            </a:r>
            <a:r>
              <a:rPr lang="hu-HU" sz="2400" dirty="0" err="1" smtClean="0"/>
              <a:t>Check</a:t>
            </a:r>
            <a:r>
              <a:rPr lang="hu-HU" sz="2400" dirty="0" smtClean="0"/>
              <a:t> </a:t>
            </a:r>
            <a:r>
              <a:rPr lang="hu-HU" sz="2400" dirty="0" err="1" smtClean="0"/>
              <a:t>Sintax</a:t>
            </a:r>
            <a:r>
              <a:rPr lang="hu-HU" sz="2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hu-HU" sz="2400" dirty="0" smtClean="0"/>
              <a:t>Analizálja  a terv hierarchiáját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39552" y="5733256"/>
            <a:ext cx="444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EDIF-Standard</a:t>
            </a:r>
            <a:r>
              <a:rPr lang="hu-HU" dirty="0" smtClean="0"/>
              <a:t> </a:t>
            </a:r>
            <a:r>
              <a:rPr lang="hu-HU" dirty="0" err="1" smtClean="0"/>
              <a:t>Electronic</a:t>
            </a:r>
            <a:r>
              <a:rPr lang="hu-HU" dirty="0" smtClean="0"/>
              <a:t> </a:t>
            </a:r>
            <a:r>
              <a:rPr lang="hu-HU" dirty="0" err="1" smtClean="0"/>
              <a:t>Interchnage</a:t>
            </a:r>
            <a:r>
              <a:rPr lang="hu-HU" dirty="0" smtClean="0"/>
              <a:t> </a:t>
            </a:r>
            <a:r>
              <a:rPr lang="hu-HU" dirty="0" err="1" smtClean="0"/>
              <a:t>Format</a:t>
            </a:r>
            <a:r>
              <a:rPr lang="hu-HU" dirty="0" smtClean="0"/>
              <a:t> </a:t>
            </a:r>
          </a:p>
          <a:p>
            <a:r>
              <a:rPr lang="en-US" dirty="0" smtClean="0"/>
              <a:t>NGC-</a:t>
            </a:r>
            <a:r>
              <a:rPr lang="hu-HU" dirty="0" err="1" smtClean="0"/>
              <a:t>Native</a:t>
            </a:r>
            <a:r>
              <a:rPr lang="hu-HU" dirty="0" smtClean="0"/>
              <a:t> </a:t>
            </a:r>
            <a:r>
              <a:rPr lang="hu-HU" dirty="0" err="1" smtClean="0"/>
              <a:t>Generic</a:t>
            </a:r>
            <a:r>
              <a:rPr lang="hu-HU" dirty="0" smtClean="0"/>
              <a:t> </a:t>
            </a:r>
            <a:r>
              <a:rPr lang="hu-HU" dirty="0" err="1" smtClean="0"/>
              <a:t>Circuit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6444208" y="2852936"/>
            <a:ext cx="2628102" cy="448960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Szintézis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101494" y="3897292"/>
            <a:ext cx="15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NGC </a:t>
            </a:r>
            <a:r>
              <a:rPr lang="en-US" dirty="0" err="1" smtClean="0"/>
              <a:t>netlist</a:t>
            </a:r>
            <a:endParaRPr lang="hu-HU" dirty="0"/>
          </a:p>
        </p:txBody>
      </p:sp>
      <p:cxnSp>
        <p:nvCxnSpPr>
          <p:cNvPr id="16" name="Egyenes összekötő nyíllal 15"/>
          <p:cNvCxnSpPr>
            <a:endCxn id="8" idx="0"/>
          </p:cNvCxnSpPr>
          <p:nvPr/>
        </p:nvCxnSpPr>
        <p:spPr>
          <a:xfrm>
            <a:off x="7758259" y="2380852"/>
            <a:ext cx="0" cy="4720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7763449" y="3299237"/>
            <a:ext cx="5191" cy="5980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1"/>
          <p:cNvSpPr txBox="1"/>
          <p:nvPr/>
        </p:nvSpPr>
        <p:spPr>
          <a:xfrm>
            <a:off x="7078404" y="2011520"/>
            <a:ext cx="15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VHDL, </a:t>
            </a:r>
            <a:r>
              <a:rPr lang="hu-HU" dirty="0" err="1" smtClean="0"/>
              <a:t>Verilog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979712" y="1193268"/>
            <a:ext cx="98052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26" name="Téglalap 25"/>
          <p:cNvSpPr/>
          <p:nvPr/>
        </p:nvSpPr>
        <p:spPr>
          <a:xfrm>
            <a:off x="3635896" y="896993"/>
            <a:ext cx="160762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Rajz </a:t>
            </a:r>
            <a:r>
              <a:rPr lang="hu-HU" dirty="0" err="1"/>
              <a:t>Schematic</a:t>
            </a:r>
            <a:endParaRPr lang="hu-HU" dirty="0"/>
          </a:p>
        </p:txBody>
      </p:sp>
      <p:sp>
        <p:nvSpPr>
          <p:cNvPr id="27" name="Téglalap 26"/>
          <p:cNvSpPr/>
          <p:nvPr/>
        </p:nvSpPr>
        <p:spPr>
          <a:xfrm>
            <a:off x="3635896" y="1454935"/>
            <a:ext cx="204568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/>
              <a:t>Hardver leíró nyelv </a:t>
            </a:r>
          </a:p>
        </p:txBody>
      </p:sp>
      <p:sp>
        <p:nvSpPr>
          <p:cNvPr id="28" name="Bal oldali kapcsos zárójel 27"/>
          <p:cNvSpPr/>
          <p:nvPr/>
        </p:nvSpPr>
        <p:spPr>
          <a:xfrm>
            <a:off x="3203848" y="896993"/>
            <a:ext cx="216024" cy="9272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Szintézis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szintetizáló program a HDL leírást átalakítja kapu szintű </a:t>
            </a:r>
            <a:r>
              <a:rPr lang="hu-HU" dirty="0" err="1" smtClean="0"/>
              <a:t>netlist</a:t>
            </a:r>
            <a:r>
              <a:rPr lang="hu-HU" dirty="0" smtClean="0"/>
              <a:t> állománnyá (leképezve az </a:t>
            </a:r>
            <a:r>
              <a:rPr lang="hu-HU" b="1" dirty="0" smtClean="0"/>
              <a:t>UNISIM </a:t>
            </a:r>
            <a:r>
              <a:rPr lang="hu-HU" dirty="0" smtClean="0"/>
              <a:t>technológiai könyvtárra)</a:t>
            </a:r>
          </a:p>
          <a:p>
            <a:r>
              <a:rPr lang="hu-HU" dirty="0" smtClean="0"/>
              <a:t>A szintetizálásra egy </a:t>
            </a:r>
            <a:r>
              <a:rPr lang="hu-HU" dirty="0" err="1" smtClean="0"/>
              <a:t>Xilinx</a:t>
            </a:r>
            <a:r>
              <a:rPr lang="hu-HU" dirty="0" smtClean="0"/>
              <a:t> szintetizáló eszközön kívül más gyártó eszköze is alkalmazható (az eredmény valamilyen </a:t>
            </a:r>
            <a:r>
              <a:rPr lang="hu-HU" b="1" dirty="0" smtClean="0"/>
              <a:t>EDIF formátum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537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FPGA tervezés folyamata</a:t>
            </a:r>
            <a:br>
              <a:rPr lang="hu-HU" dirty="0" smtClean="0"/>
            </a:br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Implementáció (három fázisból áll)</a:t>
            </a:r>
          </a:p>
          <a:p>
            <a:pPr lvl="1"/>
            <a:r>
              <a:rPr lang="hu-HU" dirty="0" smtClean="0"/>
              <a:t>Fordítás (</a:t>
            </a:r>
            <a:r>
              <a:rPr lang="hu-HU" dirty="0" err="1" smtClean="0"/>
              <a:t>Translate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Mappolás</a:t>
            </a:r>
            <a:r>
              <a:rPr lang="hu-HU" dirty="0" smtClean="0"/>
              <a:t> (Map)</a:t>
            </a:r>
          </a:p>
          <a:p>
            <a:pPr lvl="1"/>
            <a:r>
              <a:rPr lang="hu-HU" dirty="0" smtClean="0"/>
              <a:t>Elhelyezés és huzalozás (</a:t>
            </a:r>
            <a:r>
              <a:rPr lang="hu-HU" dirty="0" err="1" smtClean="0"/>
              <a:t>Place</a:t>
            </a:r>
            <a:r>
              <a:rPr lang="hu-HU" dirty="0" smtClean="0"/>
              <a:t> and </a:t>
            </a:r>
            <a:r>
              <a:rPr lang="hu-HU" dirty="0" err="1" smtClean="0"/>
              <a:t>route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770890" y="3384438"/>
            <a:ext cx="2675105" cy="31782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1003818" y="3993469"/>
            <a:ext cx="2209250" cy="4723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Fordítás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006143" y="4564668"/>
            <a:ext cx="2209250" cy="40888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Leképzés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1008081" y="5073060"/>
            <a:ext cx="2206149" cy="3982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</a:t>
            </a:r>
            <a:r>
              <a:rPr lang="en-US" dirty="0" err="1"/>
              <a:t>helyez</a:t>
            </a:r>
            <a:r>
              <a:rPr lang="hu-HU" dirty="0"/>
              <a:t>és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1009570" y="5582993"/>
            <a:ext cx="2206149" cy="602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Huzalozás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FPGA tervezés folyamata</a:t>
            </a:r>
            <a:br>
              <a:rPr lang="hu-HU" dirty="0" smtClean="0"/>
            </a:br>
            <a:r>
              <a:rPr lang="hu-HU" dirty="0" smtClean="0"/>
              <a:t>Fordítás (</a:t>
            </a:r>
            <a:r>
              <a:rPr lang="hu-HU" dirty="0" err="1" smtClean="0"/>
              <a:t>Translate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2851" y="1628800"/>
            <a:ext cx="6203032" cy="4525963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Akár több </a:t>
            </a:r>
            <a:r>
              <a:rPr lang="hu-HU" dirty="0"/>
              <a:t>különböző hardver </a:t>
            </a:r>
            <a:r>
              <a:rPr lang="hu-HU" dirty="0" smtClean="0"/>
              <a:t>leíró </a:t>
            </a:r>
            <a:r>
              <a:rPr lang="hu-HU" dirty="0"/>
              <a:t>nyelven elkészített tervezői állomány egyesítése egyetlen </a:t>
            </a:r>
            <a:r>
              <a:rPr lang="hu-HU" dirty="0" err="1"/>
              <a:t>netlist</a:t>
            </a:r>
            <a:r>
              <a:rPr lang="hu-HU" dirty="0"/>
              <a:t> (EDIF) fájlba</a:t>
            </a:r>
          </a:p>
          <a:p>
            <a:r>
              <a:rPr lang="hu-HU" dirty="0" smtClean="0"/>
              <a:t>Kombinálja az összes </a:t>
            </a:r>
            <a:r>
              <a:rPr lang="hu-HU" dirty="0"/>
              <a:t>bemeneti </a:t>
            </a:r>
            <a:r>
              <a:rPr lang="hu-HU" b="1" dirty="0"/>
              <a:t>NGC (</a:t>
            </a:r>
            <a:r>
              <a:rPr lang="hu-HU" b="1" dirty="0" err="1"/>
              <a:t>Native</a:t>
            </a:r>
            <a:r>
              <a:rPr lang="hu-HU" b="1" dirty="0"/>
              <a:t> </a:t>
            </a:r>
            <a:r>
              <a:rPr lang="hu-HU" b="1" dirty="0" err="1"/>
              <a:t>Generic</a:t>
            </a:r>
            <a:r>
              <a:rPr lang="hu-HU" b="1" dirty="0"/>
              <a:t> </a:t>
            </a:r>
            <a:r>
              <a:rPr lang="hu-HU" b="1" dirty="0" err="1" smtClean="0"/>
              <a:t>Circuit</a:t>
            </a:r>
            <a:r>
              <a:rPr lang="hu-HU" b="1" dirty="0" smtClean="0"/>
              <a:t>) </a:t>
            </a:r>
            <a:r>
              <a:rPr lang="hu-HU" dirty="0" err="1" smtClean="0"/>
              <a:t>netlist</a:t>
            </a:r>
            <a:r>
              <a:rPr lang="hu-HU" dirty="0" smtClean="0"/>
              <a:t> állományokat és megkötéseket (</a:t>
            </a:r>
            <a:r>
              <a:rPr lang="hu-HU" b="1" dirty="0" err="1" smtClean="0"/>
              <a:t>User</a:t>
            </a:r>
            <a:r>
              <a:rPr lang="hu-HU" b="1" dirty="0" smtClean="0"/>
              <a:t> </a:t>
            </a:r>
            <a:r>
              <a:rPr lang="hu-HU" b="1" dirty="0" err="1" smtClean="0"/>
              <a:t>Constraints</a:t>
            </a:r>
            <a:r>
              <a:rPr lang="hu-HU" b="1" dirty="0" smtClean="0"/>
              <a:t> File) </a:t>
            </a:r>
            <a:r>
              <a:rPr lang="hu-HU" dirty="0" smtClean="0"/>
              <a:t>és létrehoz egy logikai terv állományt (</a:t>
            </a:r>
            <a:r>
              <a:rPr lang="hu-HU" b="1" dirty="0" smtClean="0"/>
              <a:t>NGD </a:t>
            </a:r>
            <a:r>
              <a:rPr lang="hu-HU" b="1" dirty="0" err="1" smtClean="0"/>
              <a:t>Native</a:t>
            </a:r>
            <a:r>
              <a:rPr lang="hu-HU" b="1" dirty="0" smtClean="0"/>
              <a:t> </a:t>
            </a:r>
            <a:r>
              <a:rPr lang="hu-HU" b="1" dirty="0" err="1" smtClean="0"/>
              <a:t>Generic</a:t>
            </a:r>
            <a:r>
              <a:rPr lang="hu-HU" b="1" dirty="0" smtClean="0"/>
              <a:t> </a:t>
            </a:r>
            <a:r>
              <a:rPr lang="hu-HU" b="1" dirty="0" err="1" smtClean="0"/>
              <a:t>Database</a:t>
            </a:r>
            <a:r>
              <a:rPr lang="hu-HU" dirty="0" smtClean="0"/>
              <a:t>) (NGD </a:t>
            </a:r>
            <a:r>
              <a:rPr lang="hu-HU" dirty="0" err="1" smtClean="0"/>
              <a:t>Build</a:t>
            </a:r>
            <a:r>
              <a:rPr lang="hu-HU" dirty="0" smtClean="0"/>
              <a:t> program segítségével)</a:t>
            </a:r>
          </a:p>
          <a:p>
            <a:r>
              <a:rPr lang="hu-HU" dirty="0" smtClean="0"/>
              <a:t>Kényszerállomány (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r>
              <a:rPr lang="hu-HU" dirty="0" smtClean="0"/>
              <a:t> File)</a:t>
            </a:r>
          </a:p>
          <a:p>
            <a:pPr lvl="1"/>
            <a:r>
              <a:rPr lang="hu-HU" dirty="0" smtClean="0"/>
              <a:t>Hozzárendeli a ki/bemeneti </a:t>
            </a:r>
            <a:r>
              <a:rPr lang="hu-HU" dirty="0" err="1" smtClean="0"/>
              <a:t>portokat</a:t>
            </a:r>
            <a:r>
              <a:rPr lang="hu-HU" dirty="0" smtClean="0"/>
              <a:t> az FPGA fizikai lábaira</a:t>
            </a:r>
          </a:p>
          <a:p>
            <a:pPr lvl="1"/>
            <a:r>
              <a:rPr lang="hu-HU" dirty="0" smtClean="0"/>
              <a:t>Meghatározza az időzítési követelményeket (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requirements</a:t>
            </a:r>
            <a:r>
              <a:rPr lang="hu-HU" dirty="0" smtClean="0"/>
              <a:t>)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485755" y="3105311"/>
            <a:ext cx="2638483" cy="44896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Fordítás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041967" y="2137924"/>
            <a:ext cx="15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NGC </a:t>
            </a:r>
            <a:r>
              <a:rPr lang="en-US" dirty="0" err="1" smtClean="0"/>
              <a:t>netlist</a:t>
            </a:r>
            <a:endParaRPr lang="hu-HU" dirty="0"/>
          </a:p>
        </p:txBody>
      </p:sp>
      <p:cxnSp>
        <p:nvCxnSpPr>
          <p:cNvPr id="8" name="Egyenes összekötő nyíllal 7"/>
          <p:cNvCxnSpPr>
            <a:endCxn id="6" idx="0"/>
          </p:cNvCxnSpPr>
          <p:nvPr/>
        </p:nvCxnSpPr>
        <p:spPr>
          <a:xfrm flipH="1">
            <a:off x="7804996" y="2507256"/>
            <a:ext cx="5191" cy="5980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6" idx="2"/>
          </p:cNvCxnSpPr>
          <p:nvPr/>
        </p:nvCxnSpPr>
        <p:spPr>
          <a:xfrm flipH="1">
            <a:off x="7799806" y="3554271"/>
            <a:ext cx="5191" cy="35231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7484163" y="3951932"/>
            <a:ext cx="64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NGD </a:t>
            </a: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NGC állomány </a:t>
            </a:r>
            <a:r>
              <a:rPr lang="hu-HU" dirty="0"/>
              <a:t>az UNISIM könyvtárra </a:t>
            </a:r>
            <a:r>
              <a:rPr lang="hu-HU" dirty="0" smtClean="0"/>
              <a:t>alapoz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szintézis után 		viselkedési szimuláció</a:t>
            </a:r>
          </a:p>
          <a:p>
            <a:pPr marL="0" indent="0">
              <a:buNone/>
            </a:pPr>
            <a:r>
              <a:rPr lang="hu-HU" dirty="0" smtClean="0"/>
              <a:t>Az NGD a SIMPRIM könyvtárra alapoz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fordítás után 		</a:t>
            </a:r>
            <a:r>
              <a:rPr lang="hu-HU" dirty="0"/>
              <a:t> </a:t>
            </a:r>
            <a:r>
              <a:rPr lang="hu-HU" dirty="0" smtClean="0"/>
              <a:t>időalapú szimuláció 						(</a:t>
            </a:r>
            <a:r>
              <a:rPr lang="hu-HU" dirty="0" err="1" smtClean="0"/>
              <a:t>timing</a:t>
            </a:r>
            <a:r>
              <a:rPr lang="hu-HU" dirty="0" smtClean="0"/>
              <a:t> </a:t>
            </a:r>
            <a:r>
              <a:rPr lang="hu-HU" dirty="0" err="1" smtClean="0"/>
              <a:t>simulation</a:t>
            </a:r>
            <a:r>
              <a:rPr lang="hu-HU" dirty="0" smtClean="0"/>
              <a:t>)</a:t>
            </a:r>
            <a:endParaRPr lang="hu-HU" dirty="0"/>
          </a:p>
          <a:p>
            <a:pPr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Jobbra nyíl 3"/>
          <p:cNvSpPr/>
          <p:nvPr/>
        </p:nvSpPr>
        <p:spPr>
          <a:xfrm>
            <a:off x="3275856" y="1812714"/>
            <a:ext cx="1296144" cy="2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Jobbra nyíl 4"/>
          <p:cNvSpPr/>
          <p:nvPr/>
        </p:nvSpPr>
        <p:spPr>
          <a:xfrm>
            <a:off x="3275856" y="2978295"/>
            <a:ext cx="1296144" cy="2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03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FPGA tervezés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9776" y="1844824"/>
            <a:ext cx="8604448" cy="4882864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Leképzés (Map)</a:t>
            </a:r>
          </a:p>
          <a:p>
            <a:pPr lvl="1" algn="just"/>
            <a:r>
              <a:rPr lang="hu-HU" dirty="0" smtClean="0"/>
              <a:t>A logikai elemeket tartalmazó áramkört felosztja alegységekre úgy, hogy ezek elhelyezhetők legyenek az FPGA áramkörben</a:t>
            </a:r>
          </a:p>
          <a:p>
            <a:pPr lvl="1" algn="just"/>
            <a:r>
              <a:rPr lang="hu-HU" dirty="0" smtClean="0"/>
              <a:t>Az </a:t>
            </a:r>
            <a:r>
              <a:rPr lang="hu-HU" b="1" dirty="0" smtClean="0"/>
              <a:t>NGD</a:t>
            </a:r>
            <a:r>
              <a:rPr lang="hu-HU" dirty="0" smtClean="0"/>
              <a:t> állományban definiált logikát </a:t>
            </a:r>
            <a:r>
              <a:rPr lang="hu-HU" b="1" dirty="0" smtClean="0"/>
              <a:t>leképezi</a:t>
            </a:r>
            <a:r>
              <a:rPr lang="hu-HU" dirty="0" smtClean="0"/>
              <a:t> az FPGA  áramkör megfelelő elemeire (CLB, IOB, </a:t>
            </a:r>
            <a:r>
              <a:rPr lang="hu-HU" dirty="0" err="1" smtClean="0"/>
              <a:t>Block</a:t>
            </a:r>
            <a:r>
              <a:rPr lang="hu-HU" dirty="0" smtClean="0"/>
              <a:t> RAM, DSP, stb.) és egy </a:t>
            </a:r>
            <a:r>
              <a:rPr lang="hu-HU" b="1" dirty="0" smtClean="0"/>
              <a:t>NCD (</a:t>
            </a:r>
            <a:r>
              <a:rPr lang="hu-HU" b="1" dirty="0" err="1" smtClean="0"/>
              <a:t>Native</a:t>
            </a:r>
            <a:r>
              <a:rPr lang="hu-HU" b="1" dirty="0" smtClean="0"/>
              <a:t> </a:t>
            </a:r>
            <a:r>
              <a:rPr lang="hu-HU" b="1" dirty="0" err="1" smtClean="0"/>
              <a:t>Circuit</a:t>
            </a:r>
            <a:r>
              <a:rPr lang="hu-HU" b="1" dirty="0" smtClean="0"/>
              <a:t> </a:t>
            </a:r>
            <a:r>
              <a:rPr lang="hu-HU" b="1" dirty="0" err="1" smtClean="0"/>
              <a:t>Description</a:t>
            </a:r>
            <a:r>
              <a:rPr lang="hu-HU" b="1" dirty="0" smtClean="0"/>
              <a:t>)</a:t>
            </a:r>
            <a:r>
              <a:rPr lang="hu-HU" dirty="0" smtClean="0"/>
              <a:t> állományt generál, amely  fizikailag leírja az FPGA áramkör elemeit </a:t>
            </a:r>
          </a:p>
          <a:p>
            <a:pPr lvl="1" algn="just"/>
            <a:r>
              <a:rPr lang="hu-HU" dirty="0" smtClean="0"/>
              <a:t>Ismerjük, hogy az </a:t>
            </a:r>
            <a:r>
              <a:rPr lang="hu-HU" dirty="0" err="1" smtClean="0"/>
              <a:t>FPGA-ból</a:t>
            </a:r>
            <a:r>
              <a:rPr lang="hu-HU" dirty="0" smtClean="0"/>
              <a:t> milyen elemeket használunk, csak nem tudjuk pontosan melyiket</a:t>
            </a:r>
          </a:p>
          <a:p>
            <a:pPr lvl="1" algn="just"/>
            <a:r>
              <a:rPr lang="hu-HU" dirty="0" smtClean="0"/>
              <a:t>Erre a célra egy MAP programot kell alkalmazni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4355976" y="1484784"/>
            <a:ext cx="2628102" cy="44896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Leképzés</a:t>
            </a:r>
          </a:p>
        </p:txBody>
      </p:sp>
      <p:sp>
        <p:nvSpPr>
          <p:cNvPr id="6" name="Téglalap 5"/>
          <p:cNvSpPr/>
          <p:nvPr/>
        </p:nvSpPr>
        <p:spPr>
          <a:xfrm>
            <a:off x="4842335" y="1138966"/>
            <a:ext cx="64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NGD </a:t>
            </a:r>
            <a:endParaRPr lang="hu-HU" dirty="0"/>
          </a:p>
        </p:txBody>
      </p:sp>
      <p:cxnSp>
        <p:nvCxnSpPr>
          <p:cNvPr id="7" name="Egyenes összekötő nyíllal 6"/>
          <p:cNvCxnSpPr>
            <a:endCxn id="5" idx="0"/>
          </p:cNvCxnSpPr>
          <p:nvPr/>
        </p:nvCxnSpPr>
        <p:spPr>
          <a:xfrm flipH="1">
            <a:off x="5670027" y="1132471"/>
            <a:ext cx="5191" cy="35231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>
            <a:stCxn id="5" idx="2"/>
          </p:cNvCxnSpPr>
          <p:nvPr/>
        </p:nvCxnSpPr>
        <p:spPr>
          <a:xfrm>
            <a:off x="5670027" y="1933744"/>
            <a:ext cx="0" cy="29320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4828524" y="1895681"/>
            <a:ext cx="574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NCD</a:t>
            </a:r>
            <a:endParaRPr 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FPGA tervezés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28737"/>
            <a:ext cx="9036496" cy="3714776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Elhelyezés és huzalozás (</a:t>
            </a:r>
            <a:r>
              <a:rPr lang="hu-HU" dirty="0" err="1" smtClean="0"/>
              <a:t>Place</a:t>
            </a:r>
            <a:r>
              <a:rPr lang="hu-HU" dirty="0" smtClean="0"/>
              <a:t> and </a:t>
            </a:r>
            <a:r>
              <a:rPr lang="hu-HU" dirty="0" err="1" smtClean="0"/>
              <a:t>route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PAR program végzi</a:t>
            </a:r>
          </a:p>
          <a:p>
            <a:pPr lvl="1"/>
            <a:r>
              <a:rPr lang="hu-HU" dirty="0" smtClean="0"/>
              <a:t>az előző fázis eredményeként kapott alegységeket elhelyezi az FPGA blokkokba (CLB, IOB, BRAM, DSP, stb.), figyelembe véve a megkötéseket (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r>
              <a:rPr lang="hu-HU" dirty="0" smtClean="0"/>
              <a:t> File) valamint összekapcsolja (huzalozza) a logikai blokkokat</a:t>
            </a:r>
          </a:p>
          <a:p>
            <a:pPr lvl="1"/>
            <a:r>
              <a:rPr lang="hu-HU" dirty="0" smtClean="0"/>
              <a:t>Az elhelyezési és huzalozási folyamat figyelembe veszi (feloldja) a kényszerfeltételek közötti ellentmondásokat</a:t>
            </a:r>
          </a:p>
          <a:p>
            <a:pPr lvl="1"/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2915816" y="5661248"/>
            <a:ext cx="2628102" cy="448960"/>
          </a:xfrm>
          <a:prstGeom prst="round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Elhelyezés és huzalozás</a:t>
            </a:r>
          </a:p>
        </p:txBody>
      </p:sp>
      <p:cxnSp>
        <p:nvCxnSpPr>
          <p:cNvPr id="6" name="Egyenes összekötő nyíllal 5"/>
          <p:cNvCxnSpPr>
            <a:endCxn id="5" idx="0"/>
          </p:cNvCxnSpPr>
          <p:nvPr/>
        </p:nvCxnSpPr>
        <p:spPr>
          <a:xfrm>
            <a:off x="4229867" y="5368041"/>
            <a:ext cx="0" cy="29320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3579033" y="5000784"/>
            <a:ext cx="150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NCD</a:t>
            </a:r>
            <a:r>
              <a:rPr lang="hu-HU" dirty="0" smtClean="0"/>
              <a:t> állomány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901940" y="6106380"/>
            <a:ext cx="260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Huzalozott </a:t>
            </a:r>
            <a:r>
              <a:rPr lang="en-US" dirty="0" smtClean="0"/>
              <a:t> NCD</a:t>
            </a:r>
            <a:r>
              <a:rPr lang="hu-HU" dirty="0" smtClean="0"/>
              <a:t> állomány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Tervezési módszerek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3203848" y="1268760"/>
            <a:ext cx="3168352" cy="6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Elvárt </a:t>
            </a:r>
            <a:r>
              <a:rPr lang="hu-HU" dirty="0"/>
              <a:t>komplex </a:t>
            </a:r>
            <a:r>
              <a:rPr lang="hu-HU" dirty="0" smtClean="0"/>
              <a:t>viselkedés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hu-HU" dirty="0" smtClean="0"/>
              <a:t>teljes leírás)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275856" y="5373216"/>
            <a:ext cx="3168352" cy="6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Alacsony absztrakciós szint</a:t>
            </a:r>
          </a:p>
          <a:p>
            <a:pPr algn="ctr"/>
            <a:r>
              <a:rPr lang="hu-HU" dirty="0" smtClean="0"/>
              <a:t>(apró részletek)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262313" y="3930503"/>
            <a:ext cx="3168352" cy="642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Absztrakciós szint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3218586" y="2704978"/>
            <a:ext cx="3168352" cy="642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Absztrakciós szint</a:t>
            </a:r>
            <a:endParaRPr lang="hu-HU" dirty="0"/>
          </a:p>
        </p:txBody>
      </p:sp>
      <p:sp>
        <p:nvSpPr>
          <p:cNvPr id="2" name="Lefelé nyíl 1"/>
          <p:cNvSpPr/>
          <p:nvPr/>
        </p:nvSpPr>
        <p:spPr>
          <a:xfrm>
            <a:off x="2483769" y="1277971"/>
            <a:ext cx="504056" cy="4746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Lefelé nyíl 10"/>
          <p:cNvSpPr/>
          <p:nvPr/>
        </p:nvSpPr>
        <p:spPr>
          <a:xfrm rot="10800000">
            <a:off x="7018552" y="1277971"/>
            <a:ext cx="504056" cy="4746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 rot="16200000">
            <a:off x="1671427" y="3212050"/>
            <a:ext cx="14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Fentrő</a:t>
            </a:r>
            <a:r>
              <a:rPr lang="en-US" dirty="0" smtClean="0"/>
              <a:t>l</a:t>
            </a:r>
            <a:r>
              <a:rPr lang="hu-HU" dirty="0" smtClean="0"/>
              <a:t> lefele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 rot="16200000">
            <a:off x="6152276" y="3353345"/>
            <a:ext cx="148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/>
              <a:t>Lentrő</a:t>
            </a:r>
            <a:r>
              <a:rPr lang="en-US" dirty="0" smtClean="0"/>
              <a:t>l</a:t>
            </a:r>
            <a:r>
              <a:rPr lang="hu-HU" dirty="0" smtClean="0"/>
              <a:t> felfele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 rot="16200000">
            <a:off x="4192785" y="3076345"/>
            <a:ext cx="655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r>
              <a:rPr lang="hu-HU" dirty="0" smtClean="0"/>
              <a:t>Apró  részletekből kiindulva jut el a legmagasabb absztrakciós szintig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 rot="16200000">
            <a:off x="-913171" y="3353343"/>
            <a:ext cx="569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A magasabb absztrakciós szintről ér el az apró részletekig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88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Konfigurációs fájl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 programozás (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BITGEN program konvertálja a huzalozott NCD állományt BIT típusú állománnyá</a:t>
            </a:r>
          </a:p>
          <a:p>
            <a:pPr lvl="1"/>
            <a:r>
              <a:rPr lang="hu-HU" dirty="0" smtClean="0"/>
              <a:t>A BIT kiterjesztésű állomány feltölthető az FPGA áramkörre </a:t>
            </a:r>
          </a:p>
          <a:p>
            <a:pPr lvl="1"/>
            <a:r>
              <a:rPr lang="hu-HU" dirty="0" smtClean="0"/>
              <a:t> Feltöltő program például IMPACT</a:t>
            </a:r>
          </a:p>
          <a:p>
            <a:pPr lvl="1"/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Ellenőrzés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Szimuláció (tesztpad)</a:t>
            </a:r>
          </a:p>
          <a:p>
            <a:pPr lvl="1"/>
            <a:r>
              <a:rPr lang="hu-HU" dirty="0" smtClean="0"/>
              <a:t>Viselkedési</a:t>
            </a:r>
          </a:p>
          <a:p>
            <a:pPr lvl="1"/>
            <a:r>
              <a:rPr lang="hu-HU" dirty="0" smtClean="0"/>
              <a:t>Funkcionális</a:t>
            </a:r>
          </a:p>
          <a:p>
            <a:pPr lvl="2"/>
            <a:r>
              <a:rPr lang="hu-HU" dirty="0" smtClean="0"/>
              <a:t>Fordítás után</a:t>
            </a:r>
          </a:p>
          <a:p>
            <a:pPr lvl="2"/>
            <a:r>
              <a:rPr lang="hu-HU" dirty="0" smtClean="0"/>
              <a:t>Leképzés után</a:t>
            </a:r>
          </a:p>
          <a:p>
            <a:pPr lvl="1"/>
            <a:r>
              <a:rPr lang="hu-HU" dirty="0" smtClean="0"/>
              <a:t>Időzítési </a:t>
            </a:r>
          </a:p>
          <a:p>
            <a:pPr lvl="2"/>
            <a:r>
              <a:rPr lang="hu-HU" dirty="0" smtClean="0"/>
              <a:t>Elhelyezés és huzalozás utáni</a:t>
            </a:r>
          </a:p>
          <a:p>
            <a:r>
              <a:rPr lang="hu-HU" dirty="0" smtClean="0"/>
              <a:t>Verifikáció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Logikai </a:t>
            </a:r>
            <a:r>
              <a:rPr lang="hu-HU" dirty="0" smtClean="0"/>
              <a:t>analizátor</a:t>
            </a:r>
          </a:p>
          <a:p>
            <a:pPr lvl="1"/>
            <a:r>
              <a:rPr lang="hu-HU" dirty="0" err="1" smtClean="0"/>
              <a:t>ChipScope</a:t>
            </a:r>
            <a:r>
              <a:rPr lang="hu-HU" dirty="0" smtClean="0"/>
              <a:t> Pro</a:t>
            </a:r>
          </a:p>
          <a:p>
            <a:pPr lvl="1"/>
            <a:r>
              <a:rPr lang="hu-HU" dirty="0" smtClean="0"/>
              <a:t>Hardver </a:t>
            </a:r>
            <a:r>
              <a:rPr lang="hu-HU" dirty="0" err="1"/>
              <a:t>co-szimuláció</a:t>
            </a:r>
            <a:endParaRPr lang="hu-HU" dirty="0"/>
          </a:p>
          <a:p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354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4"/>
          <p:cNvSpPr/>
          <p:nvPr/>
        </p:nvSpPr>
        <p:spPr>
          <a:xfrm>
            <a:off x="814776" y="254840"/>
            <a:ext cx="2628102" cy="5702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Logikai tervezés</a:t>
            </a:r>
          </a:p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Rendszertervezés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814776" y="1297188"/>
            <a:ext cx="2628102" cy="448960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Szintézis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814776" y="2341544"/>
            <a:ext cx="2638483" cy="44896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Fordítás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814776" y="3142817"/>
            <a:ext cx="2628102" cy="44896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Leképzés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814776" y="3884984"/>
            <a:ext cx="2628102" cy="448960"/>
          </a:xfrm>
          <a:prstGeom prst="round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Elhelyezés és huzalozás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800900" y="5114140"/>
            <a:ext cx="2641977" cy="59068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Bitfolyam (</a:t>
            </a:r>
            <a:r>
              <a:rPr lang="hu-HU" b="1" dirty="0" err="1">
                <a:solidFill>
                  <a:schemeClr val="tx1"/>
                </a:solidFill>
              </a:rPr>
              <a:t>B</a:t>
            </a:r>
            <a:r>
              <a:rPr lang="hu-HU" b="1" dirty="0" err="1" smtClean="0">
                <a:solidFill>
                  <a:schemeClr val="tx1"/>
                </a:solidFill>
              </a:rPr>
              <a:t>itstream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b="1" dirty="0" err="1" smtClean="0">
                <a:solidFill>
                  <a:schemeClr val="tx1"/>
                </a:solidFill>
              </a:rPr>
              <a:t>generaálás</a:t>
            </a:r>
            <a:r>
              <a:rPr lang="hu-HU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églalap 10"/>
          <p:cNvSpPr/>
          <p:nvPr/>
        </p:nvSpPr>
        <p:spPr>
          <a:xfrm>
            <a:off x="179512" y="2121975"/>
            <a:ext cx="3760690" cy="258216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 rot="16200000">
            <a:off x="-617974" y="3131457"/>
            <a:ext cx="2240618" cy="4422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Implementáció</a:t>
            </a:r>
            <a:endParaRPr lang="hu-HU" b="1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814776" y="6066502"/>
            <a:ext cx="2638483" cy="590686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FPGA programozása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5921450" y="1569273"/>
            <a:ext cx="2628102" cy="634610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Viselkedési szimuláció</a:t>
            </a:r>
          </a:p>
          <a:p>
            <a:pPr algn="ctr"/>
            <a:r>
              <a:rPr lang="hu-HU" b="1" dirty="0">
                <a:solidFill>
                  <a:schemeClr val="tx1"/>
                </a:solidFill>
              </a:rPr>
              <a:t>(</a:t>
            </a:r>
            <a:r>
              <a:rPr lang="hu-HU" b="1" dirty="0" err="1">
                <a:solidFill>
                  <a:schemeClr val="tx1"/>
                </a:solidFill>
              </a:rPr>
              <a:t>Behavioral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Simulation</a:t>
            </a:r>
            <a:r>
              <a:rPr lang="hu-HU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5921450" y="2661069"/>
            <a:ext cx="2628102" cy="56812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Funkcionális </a:t>
            </a:r>
            <a:r>
              <a:rPr lang="hu-HU" b="1" dirty="0">
                <a:solidFill>
                  <a:schemeClr val="tx1"/>
                </a:solidFill>
              </a:rPr>
              <a:t>szimuláció</a:t>
            </a:r>
          </a:p>
          <a:p>
            <a:pPr algn="ctr"/>
            <a:r>
              <a:rPr lang="hu-HU" b="1" dirty="0">
                <a:solidFill>
                  <a:schemeClr val="tx1"/>
                </a:solidFill>
              </a:rPr>
              <a:t>(</a:t>
            </a:r>
            <a:r>
              <a:rPr lang="hu-HU" b="1" dirty="0" err="1">
                <a:solidFill>
                  <a:schemeClr val="tx1"/>
                </a:solidFill>
              </a:rPr>
              <a:t>Functional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simulation</a:t>
            </a:r>
            <a:r>
              <a:rPr lang="hu-HU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Lekerekített téglalap 15"/>
          <p:cNvSpPr/>
          <p:nvPr/>
        </p:nvSpPr>
        <p:spPr>
          <a:xfrm>
            <a:off x="5894708" y="3452446"/>
            <a:ext cx="2628102" cy="604087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Időzítési szimuláció</a:t>
            </a:r>
          </a:p>
          <a:p>
            <a:pPr algn="ctr"/>
            <a:r>
              <a:rPr lang="hu-HU" b="1" dirty="0" smtClean="0">
                <a:solidFill>
                  <a:schemeClr val="tx1"/>
                </a:solidFill>
              </a:rPr>
              <a:t>(Statikus időanalízis)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Lekerekített téglalap 16"/>
          <p:cNvSpPr/>
          <p:nvPr/>
        </p:nvSpPr>
        <p:spPr>
          <a:xfrm>
            <a:off x="5907331" y="5136819"/>
            <a:ext cx="2628102" cy="69001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Teljesítmény analízis</a:t>
            </a:r>
          </a:p>
          <a:p>
            <a:pPr algn="ctr"/>
            <a:r>
              <a:rPr lang="hu-HU" b="1" dirty="0" smtClean="0">
                <a:solidFill>
                  <a:schemeClr val="tx1"/>
                </a:solidFill>
              </a:rPr>
              <a:t>SSO/SSN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5921450" y="4309398"/>
            <a:ext cx="2628102" cy="640207"/>
          </a:xfrm>
          <a:prstGeom prst="round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Időzítési Szimuláció</a:t>
            </a:r>
          </a:p>
          <a:p>
            <a:pPr algn="ctr"/>
            <a:r>
              <a:rPr lang="hu-HU" b="1" dirty="0" smtClean="0">
                <a:solidFill>
                  <a:schemeClr val="tx1"/>
                </a:solidFill>
              </a:rPr>
              <a:t>(Időanalízis)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5678365" y="40640"/>
            <a:ext cx="3358131" cy="6756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 rot="16200000">
            <a:off x="7636271" y="3131459"/>
            <a:ext cx="2240619" cy="4422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Verifikáció</a:t>
            </a:r>
            <a:endParaRPr lang="hu-HU" b="1" dirty="0"/>
          </a:p>
        </p:txBody>
      </p:sp>
      <p:sp>
        <p:nvSpPr>
          <p:cNvPr id="21" name="Lekerekített téglalap 20"/>
          <p:cNvSpPr/>
          <p:nvPr/>
        </p:nvSpPr>
        <p:spPr>
          <a:xfrm>
            <a:off x="5921450" y="6066502"/>
            <a:ext cx="2628102" cy="590686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Hibakeresés</a:t>
            </a:r>
          </a:p>
          <a:p>
            <a:pPr algn="ctr"/>
            <a:r>
              <a:rPr lang="hu-HU" b="1" dirty="0">
                <a:solidFill>
                  <a:schemeClr val="tx1"/>
                </a:solidFill>
              </a:rPr>
              <a:t>(</a:t>
            </a:r>
            <a:r>
              <a:rPr lang="hu-HU" b="1" dirty="0" err="1">
                <a:solidFill>
                  <a:schemeClr val="tx1"/>
                </a:solidFill>
              </a:rPr>
              <a:t>In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circuit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verification</a:t>
            </a:r>
            <a:r>
              <a:rPr lang="hu-HU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66724" y="1729129"/>
            <a:ext cx="15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NGC </a:t>
            </a:r>
            <a:r>
              <a:rPr lang="en-US" dirty="0" err="1" smtClean="0"/>
              <a:t>netlist</a:t>
            </a:r>
            <a:endParaRPr lang="hu-HU" dirty="0"/>
          </a:p>
        </p:txBody>
      </p:sp>
      <p:sp>
        <p:nvSpPr>
          <p:cNvPr id="23" name="Téglalap 22"/>
          <p:cNvSpPr/>
          <p:nvPr/>
        </p:nvSpPr>
        <p:spPr>
          <a:xfrm>
            <a:off x="1301135" y="2796999"/>
            <a:ext cx="64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NGD </a:t>
            </a:r>
            <a:endParaRPr lang="hu-HU" dirty="0"/>
          </a:p>
        </p:txBody>
      </p:sp>
      <p:cxnSp>
        <p:nvCxnSpPr>
          <p:cNvPr id="24" name="Egyenes összekötő nyíllal 23"/>
          <p:cNvCxnSpPr>
            <a:stCxn id="5" idx="2"/>
            <a:endCxn id="6" idx="0"/>
          </p:cNvCxnSpPr>
          <p:nvPr/>
        </p:nvCxnSpPr>
        <p:spPr>
          <a:xfrm>
            <a:off x="2128827" y="825104"/>
            <a:ext cx="0" cy="4720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endCxn id="7" idx="0"/>
          </p:cNvCxnSpPr>
          <p:nvPr/>
        </p:nvCxnSpPr>
        <p:spPr>
          <a:xfrm flipH="1">
            <a:off x="2134017" y="1743489"/>
            <a:ext cx="5191" cy="5980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7" idx="2"/>
            <a:endCxn id="8" idx="0"/>
          </p:cNvCxnSpPr>
          <p:nvPr/>
        </p:nvCxnSpPr>
        <p:spPr>
          <a:xfrm flipH="1">
            <a:off x="2128827" y="2790504"/>
            <a:ext cx="5191" cy="35231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8" idx="2"/>
            <a:endCxn id="9" idx="0"/>
          </p:cNvCxnSpPr>
          <p:nvPr/>
        </p:nvCxnSpPr>
        <p:spPr>
          <a:xfrm>
            <a:off x="2128827" y="3591777"/>
            <a:ext cx="0" cy="29320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9" idx="2"/>
            <a:endCxn id="10" idx="0"/>
          </p:cNvCxnSpPr>
          <p:nvPr/>
        </p:nvCxnSpPr>
        <p:spPr>
          <a:xfrm flipH="1">
            <a:off x="2121889" y="4333944"/>
            <a:ext cx="6937" cy="780196"/>
          </a:xfrm>
          <a:prstGeom prst="straightConnector1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10" idx="2"/>
            <a:endCxn id="13" idx="0"/>
          </p:cNvCxnSpPr>
          <p:nvPr/>
        </p:nvCxnSpPr>
        <p:spPr>
          <a:xfrm>
            <a:off x="2121889" y="5704826"/>
            <a:ext cx="12128" cy="361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églalap 29"/>
          <p:cNvSpPr/>
          <p:nvPr/>
        </p:nvSpPr>
        <p:spPr>
          <a:xfrm>
            <a:off x="1287324" y="3553714"/>
            <a:ext cx="574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NCD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800900" y="4330116"/>
            <a:ext cx="127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Routed NCD</a:t>
            </a:r>
            <a:endParaRPr lang="hu-HU" dirty="0"/>
          </a:p>
        </p:txBody>
      </p:sp>
      <p:sp>
        <p:nvSpPr>
          <p:cNvPr id="32" name="Téglalap 31"/>
          <p:cNvSpPr/>
          <p:nvPr/>
        </p:nvSpPr>
        <p:spPr>
          <a:xfrm>
            <a:off x="906295" y="5688890"/>
            <a:ext cx="78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BIT file</a:t>
            </a:r>
            <a:endParaRPr lang="hu-HU" dirty="0"/>
          </a:p>
        </p:txBody>
      </p:sp>
      <p:cxnSp>
        <p:nvCxnSpPr>
          <p:cNvPr id="33" name="Egyenes összekötő nyíllal 32"/>
          <p:cNvCxnSpPr>
            <a:endCxn id="15" idx="1"/>
          </p:cNvCxnSpPr>
          <p:nvPr/>
        </p:nvCxnSpPr>
        <p:spPr>
          <a:xfrm>
            <a:off x="2121889" y="2942963"/>
            <a:ext cx="3799561" cy="2166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endCxn id="16" idx="1"/>
          </p:cNvCxnSpPr>
          <p:nvPr/>
        </p:nvCxnSpPr>
        <p:spPr>
          <a:xfrm flipV="1">
            <a:off x="2128827" y="3754490"/>
            <a:ext cx="3765881" cy="73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endCxn id="18" idx="1"/>
          </p:cNvCxnSpPr>
          <p:nvPr/>
        </p:nvCxnSpPr>
        <p:spPr>
          <a:xfrm>
            <a:off x="2128827" y="4591547"/>
            <a:ext cx="3792623" cy="37955"/>
          </a:xfrm>
          <a:prstGeom prst="straightConnector1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stCxn id="13" idx="3"/>
            <a:endCxn id="21" idx="1"/>
          </p:cNvCxnSpPr>
          <p:nvPr/>
        </p:nvCxnSpPr>
        <p:spPr>
          <a:xfrm>
            <a:off x="3453258" y="6361845"/>
            <a:ext cx="2468191" cy="0"/>
          </a:xfrm>
          <a:prstGeom prst="straightConnector1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Egyenes összekötő nyíllal 36"/>
          <p:cNvCxnSpPr>
            <a:endCxn id="14" idx="1"/>
          </p:cNvCxnSpPr>
          <p:nvPr/>
        </p:nvCxnSpPr>
        <p:spPr>
          <a:xfrm flipV="1">
            <a:off x="2137965" y="1886578"/>
            <a:ext cx="3783484" cy="1011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21"/>
          <p:cNvSpPr txBox="1"/>
          <p:nvPr/>
        </p:nvSpPr>
        <p:spPr>
          <a:xfrm>
            <a:off x="906295" y="871742"/>
            <a:ext cx="15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VHDL</a:t>
            </a:r>
            <a:endParaRPr lang="hu-HU" dirty="0"/>
          </a:p>
        </p:txBody>
      </p:sp>
      <p:sp>
        <p:nvSpPr>
          <p:cNvPr id="40" name="Szövegdoboz 19"/>
          <p:cNvSpPr txBox="1"/>
          <p:nvPr/>
        </p:nvSpPr>
        <p:spPr>
          <a:xfrm>
            <a:off x="6101072" y="231228"/>
            <a:ext cx="2240619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Ellenőrzés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745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soportba foglalás 74"/>
          <p:cNvGrpSpPr/>
          <p:nvPr/>
        </p:nvGrpSpPr>
        <p:grpSpPr>
          <a:xfrm>
            <a:off x="611560" y="332656"/>
            <a:ext cx="7787673" cy="6346574"/>
            <a:chOff x="384728" y="44624"/>
            <a:chExt cx="7787673" cy="6274566"/>
          </a:xfrm>
        </p:grpSpPr>
        <p:sp>
          <p:nvSpPr>
            <p:cNvPr id="31" name="Lekerekített téglalap 30"/>
            <p:cNvSpPr/>
            <p:nvPr/>
          </p:nvSpPr>
          <p:spPr>
            <a:xfrm>
              <a:off x="3280752" y="738062"/>
              <a:ext cx="2520280" cy="456588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hu-HU" b="1" dirty="0"/>
                <a:t>Komponensek tervezése</a:t>
              </a:r>
              <a:endParaRPr lang="hu-HU" dirty="0"/>
            </a:p>
          </p:txBody>
        </p:sp>
        <p:sp>
          <p:nvSpPr>
            <p:cNvPr id="6" name="Lekerekített téglalap 5"/>
            <p:cNvSpPr/>
            <p:nvPr/>
          </p:nvSpPr>
          <p:spPr>
            <a:xfrm>
              <a:off x="3712800" y="1548240"/>
              <a:ext cx="1656184" cy="99795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Funkcionális/</a:t>
              </a:r>
            </a:p>
            <a:p>
              <a:pPr algn="ctr"/>
              <a:r>
                <a:rPr lang="hu-HU" dirty="0" smtClean="0"/>
                <a:t>logikai</a:t>
              </a:r>
            </a:p>
            <a:p>
              <a:pPr algn="ctr"/>
              <a:r>
                <a:rPr lang="hu-HU" dirty="0" smtClean="0"/>
                <a:t>tervezés</a:t>
              </a:r>
              <a:endParaRPr lang="hu-HU" dirty="0"/>
            </a:p>
          </p:txBody>
        </p:sp>
        <p:sp>
          <p:nvSpPr>
            <p:cNvPr id="7" name="Lekerekített téglalap 6"/>
            <p:cNvSpPr/>
            <p:nvPr/>
          </p:nvSpPr>
          <p:spPr>
            <a:xfrm>
              <a:off x="3712800" y="2998038"/>
              <a:ext cx="1656184" cy="3699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Szintézis</a:t>
              </a:r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3712800" y="3797942"/>
              <a:ext cx="1656184" cy="36990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/>
                <a:t>Implementác</a:t>
              </a:r>
              <a:r>
                <a:rPr lang="en-US" dirty="0" err="1" smtClean="0"/>
                <a:t>i</a:t>
              </a:r>
              <a:r>
                <a:rPr lang="hu-HU" dirty="0"/>
                <a:t>ó</a:t>
              </a:r>
            </a:p>
          </p:txBody>
        </p:sp>
        <p:sp>
          <p:nvSpPr>
            <p:cNvPr id="21" name="Lekerekített téglalap 20"/>
            <p:cNvSpPr/>
            <p:nvPr/>
          </p:nvSpPr>
          <p:spPr>
            <a:xfrm>
              <a:off x="3712801" y="4597844"/>
              <a:ext cx="1656184" cy="3699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Tesztelés</a:t>
              </a:r>
            </a:p>
          </p:txBody>
        </p:sp>
        <p:grpSp>
          <p:nvGrpSpPr>
            <p:cNvPr id="35" name="Csoportba foglalás 34"/>
            <p:cNvGrpSpPr/>
            <p:nvPr/>
          </p:nvGrpSpPr>
          <p:grpSpPr>
            <a:xfrm>
              <a:off x="6155113" y="44624"/>
              <a:ext cx="2017288" cy="3195353"/>
              <a:chOff x="6155113" y="44624"/>
              <a:chExt cx="2017288" cy="3195353"/>
            </a:xfrm>
          </p:grpSpPr>
          <p:sp>
            <p:nvSpPr>
              <p:cNvPr id="32" name="Lekerekített téglalap 31"/>
              <p:cNvSpPr/>
              <p:nvPr/>
            </p:nvSpPr>
            <p:spPr>
              <a:xfrm>
                <a:off x="6155113" y="44624"/>
                <a:ext cx="2017288" cy="3195353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dirty="0"/>
                  <a:t>Szintézis</a:t>
                </a:r>
              </a:p>
            </p:txBody>
          </p:sp>
          <p:sp>
            <p:nvSpPr>
              <p:cNvPr id="22" name="Lekerekített téglalap 21"/>
              <p:cNvSpPr/>
              <p:nvPr/>
            </p:nvSpPr>
            <p:spPr>
              <a:xfrm>
                <a:off x="6372200" y="435044"/>
                <a:ext cx="1656184" cy="60603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Magas szintű szintézis</a:t>
                </a:r>
              </a:p>
            </p:txBody>
          </p:sp>
          <p:sp>
            <p:nvSpPr>
              <p:cNvPr id="23" name="Lekerekített téglalap 22"/>
              <p:cNvSpPr/>
              <p:nvPr/>
            </p:nvSpPr>
            <p:spPr>
              <a:xfrm>
                <a:off x="6369875" y="1148323"/>
                <a:ext cx="1656184" cy="598913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Regiszter szintű szintézis</a:t>
                </a:r>
              </a:p>
            </p:txBody>
          </p:sp>
          <p:sp>
            <p:nvSpPr>
              <p:cNvPr id="24" name="Lekerekített téglalap 23"/>
              <p:cNvSpPr/>
              <p:nvPr/>
            </p:nvSpPr>
            <p:spPr>
              <a:xfrm>
                <a:off x="6372200" y="1868730"/>
                <a:ext cx="1653859" cy="5610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Kap</a:t>
                </a:r>
                <a:r>
                  <a:rPr lang="en-US" dirty="0" err="1"/>
                  <a:t>u</a:t>
                </a:r>
                <a:r>
                  <a:rPr lang="hu-HU" dirty="0" smtClean="0"/>
                  <a:t> szintű szintézis</a:t>
                </a:r>
                <a:endParaRPr lang="hu-HU" dirty="0"/>
              </a:p>
            </p:txBody>
          </p:sp>
          <p:sp>
            <p:nvSpPr>
              <p:cNvPr id="25" name="Lekerekített téglalap 24"/>
              <p:cNvSpPr/>
              <p:nvPr/>
            </p:nvSpPr>
            <p:spPr>
              <a:xfrm>
                <a:off x="6372200" y="2557385"/>
                <a:ext cx="1653859" cy="5610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Tranzisztor szintű </a:t>
                </a:r>
                <a:r>
                  <a:rPr lang="hu-HU" dirty="0" err="1" smtClean="0"/>
                  <a:t>szintézi</a:t>
                </a:r>
                <a:r>
                  <a:rPr lang="en-US" dirty="0" smtClean="0"/>
                  <a:t>s</a:t>
                </a:r>
                <a:endParaRPr lang="hu-HU" dirty="0"/>
              </a:p>
            </p:txBody>
          </p:sp>
        </p:grpSp>
        <p:grpSp>
          <p:nvGrpSpPr>
            <p:cNvPr id="34" name="Csoportba foglalás 33"/>
            <p:cNvGrpSpPr/>
            <p:nvPr/>
          </p:nvGrpSpPr>
          <p:grpSpPr>
            <a:xfrm>
              <a:off x="6166985" y="3361472"/>
              <a:ext cx="2005416" cy="2957718"/>
              <a:chOff x="6166985" y="3361472"/>
              <a:chExt cx="2005416" cy="2957718"/>
            </a:xfrm>
          </p:grpSpPr>
          <p:sp>
            <p:nvSpPr>
              <p:cNvPr id="33" name="Lekerekített téglalap 32"/>
              <p:cNvSpPr/>
              <p:nvPr/>
            </p:nvSpPr>
            <p:spPr>
              <a:xfrm>
                <a:off x="6166985" y="3361472"/>
                <a:ext cx="2005416" cy="295771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dirty="0" smtClean="0"/>
                  <a:t>Implementáció</a:t>
                </a:r>
                <a:endParaRPr lang="hu-HU" dirty="0"/>
              </a:p>
            </p:txBody>
          </p:sp>
          <p:sp>
            <p:nvSpPr>
              <p:cNvPr id="26" name="Lekerekített téglalap 25"/>
              <p:cNvSpPr/>
              <p:nvPr/>
            </p:nvSpPr>
            <p:spPr>
              <a:xfrm>
                <a:off x="6370612" y="4047267"/>
                <a:ext cx="1656184" cy="43954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Fordítás</a:t>
                </a:r>
                <a:endParaRPr lang="hu-HU" dirty="0"/>
              </a:p>
            </p:txBody>
          </p:sp>
          <p:sp>
            <p:nvSpPr>
              <p:cNvPr id="27" name="Lekerekített téglalap 26"/>
              <p:cNvSpPr/>
              <p:nvPr/>
            </p:nvSpPr>
            <p:spPr>
              <a:xfrm>
                <a:off x="6372937" y="4608304"/>
                <a:ext cx="1656184" cy="38051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Leképzés</a:t>
                </a:r>
              </a:p>
            </p:txBody>
          </p:sp>
          <p:sp>
            <p:nvSpPr>
              <p:cNvPr id="28" name="Lekerekített téglalap 27"/>
              <p:cNvSpPr/>
              <p:nvPr/>
            </p:nvSpPr>
            <p:spPr>
              <a:xfrm>
                <a:off x="6374099" y="5110312"/>
                <a:ext cx="1653859" cy="37064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El</a:t>
                </a:r>
                <a:r>
                  <a:rPr lang="en-US" dirty="0" err="1"/>
                  <a:t>helyez</a:t>
                </a:r>
                <a:r>
                  <a:rPr lang="hu-HU" dirty="0"/>
                  <a:t>és</a:t>
                </a:r>
              </a:p>
            </p:txBody>
          </p:sp>
          <p:sp>
            <p:nvSpPr>
              <p:cNvPr id="29" name="Lekerekített téglalap 28"/>
              <p:cNvSpPr/>
              <p:nvPr/>
            </p:nvSpPr>
            <p:spPr>
              <a:xfrm>
                <a:off x="6375588" y="5626335"/>
                <a:ext cx="1653859" cy="56106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Huzalozás</a:t>
                </a:r>
              </a:p>
            </p:txBody>
          </p:sp>
        </p:grpSp>
        <p:grpSp>
          <p:nvGrpSpPr>
            <p:cNvPr id="47" name="Csoportba foglalás 46"/>
            <p:cNvGrpSpPr/>
            <p:nvPr/>
          </p:nvGrpSpPr>
          <p:grpSpPr>
            <a:xfrm>
              <a:off x="384728" y="250090"/>
              <a:ext cx="2541943" cy="6069099"/>
              <a:chOff x="384728" y="250090"/>
              <a:chExt cx="2541943" cy="6069099"/>
            </a:xfrm>
          </p:grpSpPr>
          <p:sp>
            <p:nvSpPr>
              <p:cNvPr id="4" name="Lekerekített téglalap 3"/>
              <p:cNvSpPr/>
              <p:nvPr/>
            </p:nvSpPr>
            <p:spPr>
              <a:xfrm>
                <a:off x="406391" y="1240491"/>
                <a:ext cx="2520280" cy="567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Rendszer</a:t>
                </a:r>
                <a:r>
                  <a:rPr lang="en-US" dirty="0"/>
                  <a:t> </a:t>
                </a:r>
                <a:r>
                  <a:rPr lang="en-US" dirty="0" err="1"/>
                  <a:t>specifi</a:t>
                </a:r>
                <a:r>
                  <a:rPr lang="hu-HU" dirty="0" err="1"/>
                  <a:t>káció</a:t>
                </a:r>
                <a:endParaRPr lang="hu-HU" dirty="0"/>
              </a:p>
            </p:txBody>
          </p:sp>
          <p:sp>
            <p:nvSpPr>
              <p:cNvPr id="5" name="Lekerekített téglalap 4"/>
              <p:cNvSpPr/>
              <p:nvPr/>
            </p:nvSpPr>
            <p:spPr>
              <a:xfrm>
                <a:off x="396599" y="2310729"/>
                <a:ext cx="2520280" cy="567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Architektúra kiválasztása</a:t>
                </a:r>
                <a:endParaRPr lang="hu-HU" dirty="0"/>
              </a:p>
            </p:txBody>
          </p:sp>
          <p:sp>
            <p:nvSpPr>
              <p:cNvPr id="12" name="Lekerekített téglalap 11"/>
              <p:cNvSpPr/>
              <p:nvPr/>
            </p:nvSpPr>
            <p:spPr>
              <a:xfrm>
                <a:off x="406391" y="250090"/>
                <a:ext cx="2520280" cy="4879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</a:t>
                </a:r>
                <a:r>
                  <a:rPr lang="hu-HU" dirty="0" smtClean="0"/>
                  <a:t>övetelmények</a:t>
                </a:r>
                <a:endParaRPr lang="hu-HU" dirty="0"/>
              </a:p>
            </p:txBody>
          </p:sp>
          <p:sp>
            <p:nvSpPr>
              <p:cNvPr id="13" name="Lekerekített téglalap 12"/>
              <p:cNvSpPr/>
              <p:nvPr/>
            </p:nvSpPr>
            <p:spPr>
              <a:xfrm>
                <a:off x="394520" y="3380967"/>
                <a:ext cx="2520280" cy="66488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b="1" dirty="0"/>
                  <a:t>Komponensek tervezése</a:t>
                </a:r>
              </a:p>
            </p:txBody>
          </p:sp>
          <p:sp>
            <p:nvSpPr>
              <p:cNvPr id="16" name="Lekerekített téglalap 15"/>
              <p:cNvSpPr/>
              <p:nvPr/>
            </p:nvSpPr>
            <p:spPr>
              <a:xfrm>
                <a:off x="384728" y="4548285"/>
                <a:ext cx="2520280" cy="6342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Rendszer integráció</a:t>
                </a:r>
              </a:p>
            </p:txBody>
          </p:sp>
          <p:sp>
            <p:nvSpPr>
              <p:cNvPr id="17" name="Lekerekített téglalap 16"/>
              <p:cNvSpPr/>
              <p:nvPr/>
            </p:nvSpPr>
            <p:spPr>
              <a:xfrm>
                <a:off x="393457" y="5684950"/>
                <a:ext cx="2511551" cy="6342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Tesztelés</a:t>
                </a:r>
              </a:p>
            </p:txBody>
          </p:sp>
          <p:cxnSp>
            <p:nvCxnSpPr>
              <p:cNvPr id="39" name="Egyenes összekötő nyíllal 38"/>
              <p:cNvCxnSpPr>
                <a:stCxn id="12" idx="2"/>
                <a:endCxn id="4" idx="0"/>
              </p:cNvCxnSpPr>
              <p:nvPr/>
            </p:nvCxnSpPr>
            <p:spPr>
              <a:xfrm>
                <a:off x="1666531" y="738062"/>
                <a:ext cx="0" cy="5024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nyíllal 41"/>
              <p:cNvCxnSpPr/>
              <p:nvPr/>
            </p:nvCxnSpPr>
            <p:spPr>
              <a:xfrm>
                <a:off x="1645232" y="1808300"/>
                <a:ext cx="0" cy="5024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nyíllal 42"/>
              <p:cNvCxnSpPr/>
              <p:nvPr/>
            </p:nvCxnSpPr>
            <p:spPr>
              <a:xfrm>
                <a:off x="1645232" y="2859043"/>
                <a:ext cx="0" cy="5024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nyíllal 43"/>
              <p:cNvCxnSpPr/>
              <p:nvPr/>
            </p:nvCxnSpPr>
            <p:spPr>
              <a:xfrm>
                <a:off x="1645232" y="4045856"/>
                <a:ext cx="0" cy="5024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nyíllal 44"/>
              <p:cNvCxnSpPr/>
              <p:nvPr/>
            </p:nvCxnSpPr>
            <p:spPr>
              <a:xfrm>
                <a:off x="1665843" y="5182521"/>
                <a:ext cx="0" cy="5024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Egyenes összekötő nyíllal 47"/>
            <p:cNvCxnSpPr/>
            <p:nvPr/>
          </p:nvCxnSpPr>
          <p:spPr>
            <a:xfrm>
              <a:off x="4540892" y="2541421"/>
              <a:ext cx="0" cy="4613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gyenes összekötő nyíllal 49"/>
            <p:cNvCxnSpPr/>
            <p:nvPr/>
          </p:nvCxnSpPr>
          <p:spPr>
            <a:xfrm>
              <a:off x="4539178" y="3363173"/>
              <a:ext cx="3428" cy="4395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nyíllal 57"/>
            <p:cNvCxnSpPr/>
            <p:nvPr/>
          </p:nvCxnSpPr>
          <p:spPr>
            <a:xfrm>
              <a:off x="4515800" y="4163077"/>
              <a:ext cx="3428" cy="4395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60"/>
            <p:cNvCxnSpPr/>
            <p:nvPr/>
          </p:nvCxnSpPr>
          <p:spPr>
            <a:xfrm>
              <a:off x="2894177" y="3982896"/>
              <a:ext cx="428526" cy="1127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/>
            <p:nvPr/>
          </p:nvCxnSpPr>
          <p:spPr>
            <a:xfrm flipV="1">
              <a:off x="2905008" y="989276"/>
              <a:ext cx="375744" cy="23916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gyenes összekötő 63"/>
            <p:cNvCxnSpPr/>
            <p:nvPr/>
          </p:nvCxnSpPr>
          <p:spPr>
            <a:xfrm flipV="1">
              <a:off x="5347321" y="250090"/>
              <a:ext cx="798000" cy="274794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gyenes összekötő 65"/>
            <p:cNvCxnSpPr/>
            <p:nvPr/>
          </p:nvCxnSpPr>
          <p:spPr>
            <a:xfrm flipV="1">
              <a:off x="5347321" y="3239978"/>
              <a:ext cx="1022554" cy="1231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gyenes összekötő 68"/>
            <p:cNvCxnSpPr/>
            <p:nvPr/>
          </p:nvCxnSpPr>
          <p:spPr>
            <a:xfrm flipV="1">
              <a:off x="5322227" y="3512478"/>
              <a:ext cx="865380" cy="28546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gyenes összekötő 71"/>
            <p:cNvCxnSpPr/>
            <p:nvPr/>
          </p:nvCxnSpPr>
          <p:spPr>
            <a:xfrm flipH="1" flipV="1">
              <a:off x="5252591" y="4163078"/>
              <a:ext cx="892730" cy="18389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ím 1"/>
          <p:cNvSpPr>
            <a:spLocks noGrp="1"/>
          </p:cNvSpPr>
          <p:nvPr>
            <p:ph type="title"/>
          </p:nvPr>
        </p:nvSpPr>
        <p:spPr>
          <a:xfrm>
            <a:off x="3163295" y="3472"/>
            <a:ext cx="3208858" cy="1035101"/>
          </a:xfrm>
        </p:spPr>
        <p:txBody>
          <a:bodyPr>
            <a:normAutofit/>
          </a:bodyPr>
          <a:lstStyle/>
          <a:p>
            <a:r>
              <a:rPr lang="hu-HU" sz="2800" dirty="0" smtClean="0"/>
              <a:t>Digitális rendszerek </a:t>
            </a:r>
            <a:br>
              <a:rPr lang="hu-HU" sz="2800" dirty="0" smtClean="0"/>
            </a:br>
            <a:r>
              <a:rPr lang="hu-HU" sz="2800" dirty="0" smtClean="0"/>
              <a:t>tervezésének lépései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799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Szintézis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VHDL hardver leíró </a:t>
            </a:r>
            <a:r>
              <a:rPr lang="hu-HU" dirty="0" smtClean="0"/>
              <a:t>nyelven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hu-HU" dirty="0"/>
              <a:t>megadott magasabb absztrakciós szintről egy alacsonyabbra </a:t>
            </a:r>
            <a:r>
              <a:rPr lang="hu-HU" dirty="0" smtClean="0"/>
              <a:t>lépve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hu-HU" dirty="0"/>
              <a:t>az FPGA áramkörben megtalálható elemekkel valósítjuk meg az </a:t>
            </a:r>
            <a:r>
              <a:rPr lang="hu-HU" dirty="0" smtClean="0"/>
              <a:t>áramkört</a:t>
            </a:r>
            <a:r>
              <a:rPr lang="en-US" dirty="0" smtClean="0"/>
              <a:t>.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/>
          <p:cNvCxnSpPr/>
          <p:nvPr/>
        </p:nvCxnSpPr>
        <p:spPr>
          <a:xfrm>
            <a:off x="1643042" y="1643050"/>
            <a:ext cx="2571768" cy="200026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 flipV="1">
            <a:off x="4214810" y="1714488"/>
            <a:ext cx="2714644" cy="19288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 flipH="1" flipV="1">
            <a:off x="2929720" y="4929198"/>
            <a:ext cx="2570974" cy="7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15"/>
          <p:cNvSpPr/>
          <p:nvPr/>
        </p:nvSpPr>
        <p:spPr>
          <a:xfrm>
            <a:off x="3857620" y="3214686"/>
            <a:ext cx="714380" cy="71438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Ellipszis 16"/>
          <p:cNvSpPr/>
          <p:nvPr/>
        </p:nvSpPr>
        <p:spPr>
          <a:xfrm>
            <a:off x="3286116" y="2714620"/>
            <a:ext cx="1857388" cy="171451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Ellipszis 17"/>
          <p:cNvSpPr/>
          <p:nvPr/>
        </p:nvSpPr>
        <p:spPr>
          <a:xfrm>
            <a:off x="2714612" y="2071678"/>
            <a:ext cx="3071834" cy="292895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Ellipszis 18"/>
          <p:cNvSpPr/>
          <p:nvPr/>
        </p:nvSpPr>
        <p:spPr>
          <a:xfrm>
            <a:off x="2071670" y="1357298"/>
            <a:ext cx="4500594" cy="435771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Szövegdoboz 19"/>
          <p:cNvSpPr txBox="1"/>
          <p:nvPr/>
        </p:nvSpPr>
        <p:spPr>
          <a:xfrm>
            <a:off x="3428992" y="6286520"/>
            <a:ext cx="20002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Fizikai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endParaRPr lang="ro-RO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4286248" y="3786190"/>
            <a:ext cx="17859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Tranzisztor szint 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4286248" y="4286256"/>
            <a:ext cx="1285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Cella</a:t>
            </a:r>
            <a:endParaRPr lang="ro-RO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4286248" y="4857760"/>
            <a:ext cx="20002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hu-HU" dirty="0" err="1" smtClean="0"/>
              <a:t>áris</a:t>
            </a:r>
            <a:r>
              <a:rPr lang="en-US" dirty="0" smtClean="0"/>
              <a:t> </a:t>
            </a:r>
            <a:r>
              <a:rPr lang="en-US" dirty="0" err="1" smtClean="0"/>
              <a:t>alaprajz</a:t>
            </a:r>
            <a:endParaRPr lang="ro-RO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4357686" y="5500702"/>
            <a:ext cx="15001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IP alaprajza </a:t>
            </a:r>
            <a:endParaRPr lang="ro-RO" dirty="0"/>
          </a:p>
        </p:txBody>
      </p:sp>
      <p:sp>
        <p:nvSpPr>
          <p:cNvPr id="27" name="Szövegdoboz 26"/>
          <p:cNvSpPr txBox="1"/>
          <p:nvPr/>
        </p:nvSpPr>
        <p:spPr>
          <a:xfrm rot="3348375">
            <a:off x="1945923" y="1966757"/>
            <a:ext cx="3455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Tranzisztor</a:t>
            </a:r>
            <a:r>
              <a:rPr lang="ro-RO" dirty="0" smtClean="0"/>
              <a:t>, </a:t>
            </a:r>
            <a:r>
              <a:rPr lang="ro-RO" dirty="0" err="1" smtClean="0"/>
              <a:t>ellenállás</a:t>
            </a:r>
            <a:r>
              <a:rPr lang="ro-RO" dirty="0" smtClean="0"/>
              <a:t>, </a:t>
            </a:r>
            <a:r>
              <a:rPr lang="ro-RO" dirty="0" err="1" smtClean="0"/>
              <a:t>kondenzátor</a:t>
            </a:r>
            <a:r>
              <a:rPr lang="ro-RO" dirty="0" smtClean="0"/>
              <a:t>,  </a:t>
            </a:r>
            <a:endParaRPr lang="ro-RO" dirty="0"/>
          </a:p>
        </p:txBody>
      </p:sp>
      <p:sp>
        <p:nvSpPr>
          <p:cNvPr id="28" name="Szövegdoboz 27"/>
          <p:cNvSpPr txBox="1"/>
          <p:nvPr/>
        </p:nvSpPr>
        <p:spPr>
          <a:xfrm rot="3348375">
            <a:off x="3900231" y="2451087"/>
            <a:ext cx="15929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Kapu</a:t>
            </a:r>
            <a:r>
              <a:rPr lang="ro-RO" dirty="0" smtClean="0"/>
              <a:t>, bistabil </a:t>
            </a:r>
            <a:endParaRPr lang="ro-RO" dirty="0"/>
          </a:p>
        </p:txBody>
      </p:sp>
      <p:sp>
        <p:nvSpPr>
          <p:cNvPr id="29" name="Szövegdoboz 28"/>
          <p:cNvSpPr txBox="1"/>
          <p:nvPr/>
        </p:nvSpPr>
        <p:spPr>
          <a:xfrm rot="3348375">
            <a:off x="3086268" y="1398065"/>
            <a:ext cx="32754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Ö</a:t>
            </a:r>
            <a:r>
              <a:rPr lang="ro-RO" dirty="0" err="1" smtClean="0"/>
              <a:t>sszeadók</a:t>
            </a:r>
            <a:r>
              <a:rPr lang="ro-RO" dirty="0" smtClean="0"/>
              <a:t>, </a:t>
            </a:r>
            <a:r>
              <a:rPr lang="ro-RO" dirty="0" err="1" smtClean="0"/>
              <a:t>regiszterek</a:t>
            </a:r>
            <a:r>
              <a:rPr lang="ro-RO" dirty="0" smtClean="0"/>
              <a:t>, </a:t>
            </a:r>
            <a:r>
              <a:rPr lang="ro-RO" dirty="0" err="1" smtClean="0"/>
              <a:t>mux-ok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1" name="Szövegdoboz 30"/>
          <p:cNvSpPr txBox="1"/>
          <p:nvPr/>
        </p:nvSpPr>
        <p:spPr>
          <a:xfrm rot="3348375">
            <a:off x="4016534" y="983112"/>
            <a:ext cx="290759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Processzor</a:t>
            </a:r>
            <a:r>
              <a:rPr lang="ro-RO" dirty="0" smtClean="0"/>
              <a:t>, </a:t>
            </a:r>
            <a:r>
              <a:rPr lang="ro-RO" dirty="0" err="1" smtClean="0"/>
              <a:t>memória</a:t>
            </a:r>
            <a:r>
              <a:rPr lang="ro-RO" dirty="0" smtClean="0"/>
              <a:t>, KI-BE </a:t>
            </a:r>
            <a:r>
              <a:rPr lang="ro-RO" dirty="0" err="1" smtClean="0"/>
              <a:t>interfészek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2" name="Szövegdoboz 31"/>
          <p:cNvSpPr txBox="1"/>
          <p:nvPr/>
        </p:nvSpPr>
        <p:spPr>
          <a:xfrm rot="3348375">
            <a:off x="6239912" y="1557509"/>
            <a:ext cx="18888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Strukturális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3" name="Szövegdoboz 32"/>
          <p:cNvSpPr txBox="1"/>
          <p:nvPr/>
        </p:nvSpPr>
        <p:spPr>
          <a:xfrm rot="19217875">
            <a:off x="1883592" y="3931395"/>
            <a:ext cx="2377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Differenciál</a:t>
            </a:r>
            <a:r>
              <a:rPr lang="ro-RO" dirty="0" smtClean="0"/>
              <a:t> </a:t>
            </a:r>
            <a:r>
              <a:rPr lang="ro-RO" dirty="0" err="1" smtClean="0"/>
              <a:t>egyenletek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4" name="Szövegdoboz 33"/>
          <p:cNvSpPr txBox="1"/>
          <p:nvPr/>
        </p:nvSpPr>
        <p:spPr>
          <a:xfrm rot="19217875">
            <a:off x="2038454" y="3400860"/>
            <a:ext cx="183455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Boole </a:t>
            </a:r>
            <a:r>
              <a:rPr lang="ro-RO" dirty="0" err="1" smtClean="0"/>
              <a:t>egyenletek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5" name="Szövegdoboz 34"/>
          <p:cNvSpPr txBox="1"/>
          <p:nvPr/>
        </p:nvSpPr>
        <p:spPr>
          <a:xfrm rot="19217875">
            <a:off x="583289" y="3388489"/>
            <a:ext cx="29141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Regiszter</a:t>
            </a:r>
            <a:r>
              <a:rPr lang="ro-RO" dirty="0" smtClean="0"/>
              <a:t> </a:t>
            </a:r>
            <a:r>
              <a:rPr lang="ro-RO" dirty="0" err="1" smtClean="0"/>
              <a:t>szintű</a:t>
            </a:r>
            <a:r>
              <a:rPr lang="ro-RO" dirty="0" smtClean="0"/>
              <a:t> </a:t>
            </a:r>
            <a:r>
              <a:rPr lang="ro-RO" dirty="0" err="1" smtClean="0"/>
              <a:t>műveletek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6" name="Szövegdoboz 35"/>
          <p:cNvSpPr txBox="1"/>
          <p:nvPr/>
        </p:nvSpPr>
        <p:spPr>
          <a:xfrm rot="19217875">
            <a:off x="1443990" y="2442795"/>
            <a:ext cx="1295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/>
              <a:t>A</a:t>
            </a:r>
            <a:r>
              <a:rPr lang="ro-RO" dirty="0" err="1" smtClean="0"/>
              <a:t>lgoritmus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7" name="Szövegdoboz 36"/>
          <p:cNvSpPr txBox="1"/>
          <p:nvPr/>
        </p:nvSpPr>
        <p:spPr>
          <a:xfrm rot="19217875">
            <a:off x="475929" y="1274303"/>
            <a:ext cx="18843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Viselkedési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8" name="Téglalap 37"/>
          <p:cNvSpPr/>
          <p:nvPr/>
        </p:nvSpPr>
        <p:spPr>
          <a:xfrm>
            <a:off x="5643538" y="5380672"/>
            <a:ext cx="3500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integr</a:t>
            </a:r>
            <a:r>
              <a:rPr lang="hu-HU" dirty="0" smtClean="0"/>
              <a:t>ált áramkör </a:t>
            </a:r>
            <a:r>
              <a:rPr lang="hu-HU" b="1" dirty="0" smtClean="0"/>
              <a:t>moduláris alaprajza (modul </a:t>
            </a:r>
            <a:r>
              <a:rPr lang="hu-HU" b="1" dirty="0" err="1" smtClean="0"/>
              <a:t>floorplan</a:t>
            </a:r>
            <a:r>
              <a:rPr lang="hu-HU" b="1" dirty="0" smtClean="0"/>
              <a:t>)  </a:t>
            </a:r>
            <a:r>
              <a:rPr lang="hu-HU" dirty="0" smtClean="0"/>
              <a:t>–egy sematikus ábrázolása, kísérleti elhelyezése a főbb funkcionális blokkoknak</a:t>
            </a:r>
            <a:endParaRPr lang="en-US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571472" y="550070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Y-diagramm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Szintézis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38573"/>
            <a:ext cx="9144000" cy="5819427"/>
          </a:xfrm>
        </p:spPr>
        <p:txBody>
          <a:bodyPr>
            <a:normAutofit fontScale="47500" lnSpcReduction="20000"/>
          </a:bodyPr>
          <a:lstStyle/>
          <a:p>
            <a:r>
              <a:rPr lang="hu-HU" sz="6000" dirty="0" err="1" smtClean="0"/>
              <a:t>High</a:t>
            </a:r>
            <a:r>
              <a:rPr lang="hu-HU" sz="6000" dirty="0" smtClean="0"/>
              <a:t> </a:t>
            </a:r>
            <a:r>
              <a:rPr lang="hu-HU" sz="6000" dirty="0" err="1" smtClean="0"/>
              <a:t>level</a:t>
            </a:r>
            <a:r>
              <a:rPr lang="hu-HU" sz="6000" dirty="0" smtClean="0"/>
              <a:t> </a:t>
            </a:r>
            <a:r>
              <a:rPr lang="hu-HU" sz="6000" dirty="0" err="1" smtClean="0"/>
              <a:t>synthesis</a:t>
            </a:r>
            <a:r>
              <a:rPr lang="hu-HU" sz="6000" dirty="0" smtClean="0"/>
              <a:t> (Magas szintű szintézis)</a:t>
            </a:r>
          </a:p>
          <a:p>
            <a:pPr lvl="1"/>
            <a:r>
              <a:rPr lang="hu-HU" sz="4000" dirty="0" smtClean="0"/>
              <a:t>Átalakít egy algoritmust RT szintű leírásra (az algoritmust átírja regiszter műveletekre)</a:t>
            </a:r>
          </a:p>
          <a:p>
            <a:r>
              <a:rPr lang="hu-HU" sz="6000" dirty="0" smtClean="0"/>
              <a:t>RT </a:t>
            </a:r>
            <a:r>
              <a:rPr lang="hu-HU" sz="6000" dirty="0" err="1" smtClean="0"/>
              <a:t>level</a:t>
            </a:r>
            <a:r>
              <a:rPr lang="hu-HU" sz="6000" dirty="0" smtClean="0"/>
              <a:t> </a:t>
            </a:r>
            <a:r>
              <a:rPr lang="hu-HU" sz="6000" dirty="0" err="1" smtClean="0"/>
              <a:t>synthesis</a:t>
            </a:r>
            <a:r>
              <a:rPr lang="hu-HU" sz="6000" dirty="0" smtClean="0"/>
              <a:t> (Regiszter szintű szintézis)</a:t>
            </a:r>
          </a:p>
          <a:p>
            <a:pPr lvl="1"/>
            <a:r>
              <a:rPr lang="hu-HU" sz="4000" dirty="0" smtClean="0"/>
              <a:t>RT szintű viselkedési leírás analízise alapján strukturálisan felépíti  az áramkört RT szintű elemeket alkalmazva</a:t>
            </a:r>
          </a:p>
          <a:p>
            <a:r>
              <a:rPr lang="hu-HU" sz="6000" dirty="0" smtClean="0"/>
              <a:t>GATE </a:t>
            </a:r>
            <a:r>
              <a:rPr lang="hu-HU" sz="6000" dirty="0" err="1" smtClean="0"/>
              <a:t>level</a:t>
            </a:r>
            <a:r>
              <a:rPr lang="hu-HU" sz="6000" dirty="0" smtClean="0"/>
              <a:t> </a:t>
            </a:r>
            <a:r>
              <a:rPr lang="hu-HU" sz="6000" dirty="0" err="1" smtClean="0"/>
              <a:t>synthesis</a:t>
            </a:r>
            <a:r>
              <a:rPr lang="hu-HU" sz="6000" dirty="0" smtClean="0"/>
              <a:t> (Kapu szintű szintézis)</a:t>
            </a:r>
          </a:p>
          <a:p>
            <a:pPr lvl="1"/>
            <a:r>
              <a:rPr lang="en-US" sz="4000" dirty="0"/>
              <a:t>A</a:t>
            </a:r>
            <a:r>
              <a:rPr lang="hu-HU" sz="4000" dirty="0" smtClean="0"/>
              <a:t> strukturális megvalósítás kapu szintű elemekre épül</a:t>
            </a:r>
          </a:p>
          <a:p>
            <a:pPr lvl="1"/>
            <a:r>
              <a:rPr lang="hu-HU" sz="4000" dirty="0" smtClean="0"/>
              <a:t>Két vagy többszintes  optimalizálási eljárást alkalmaznak az eredő áramkör méretének minimalizálására</a:t>
            </a:r>
          </a:p>
          <a:p>
            <a:r>
              <a:rPr lang="hu-HU" sz="6000" dirty="0" smtClean="0"/>
              <a:t>Technológiai leképzés (</a:t>
            </a:r>
            <a:r>
              <a:rPr lang="hu-HU" sz="6000" dirty="0" err="1" smtClean="0"/>
              <a:t>Technology</a:t>
            </a:r>
            <a:r>
              <a:rPr lang="hu-HU" sz="6000" dirty="0" smtClean="0"/>
              <a:t> </a:t>
            </a:r>
            <a:r>
              <a:rPr lang="hu-HU" sz="6000" dirty="0" err="1" smtClean="0"/>
              <a:t>mapping</a:t>
            </a:r>
            <a:r>
              <a:rPr lang="hu-HU" sz="6000" dirty="0" smtClean="0"/>
              <a:t>)</a:t>
            </a:r>
          </a:p>
          <a:p>
            <a:pPr lvl="1"/>
            <a:r>
              <a:rPr lang="hu-HU" sz="4000" dirty="0" smtClean="0"/>
              <a:t>Minden rendszer tartalmaz előre elkészített kapu szintű primitív </a:t>
            </a:r>
            <a:r>
              <a:rPr lang="hu-HU" sz="4000" dirty="0" smtClean="0"/>
              <a:t>elemeket </a:t>
            </a:r>
            <a:r>
              <a:rPr lang="hu-HU" sz="4000" dirty="0" smtClean="0"/>
              <a:t>ami lehet egy cella egy standard cél könyvtárból vagy egy (</a:t>
            </a:r>
            <a:r>
              <a:rPr lang="hu-HU" sz="4000" dirty="0" err="1" smtClean="0"/>
              <a:t>generic</a:t>
            </a:r>
            <a:r>
              <a:rPr lang="hu-HU" sz="4000" dirty="0" smtClean="0"/>
              <a:t>) logikai cella az FPGA rendszerből.</a:t>
            </a:r>
          </a:p>
          <a:p>
            <a:pPr lvl="1"/>
            <a:r>
              <a:rPr lang="hu-HU" sz="4000" dirty="0" smtClean="0"/>
              <a:t>Ahhoz hogy a kapu szintű áramkört implementáljuk egy partikuláris rendszeren,  az elemeket, (</a:t>
            </a:r>
            <a:r>
              <a:rPr lang="hu-HU" sz="4000" dirty="0" err="1" smtClean="0"/>
              <a:t>generic</a:t>
            </a:r>
            <a:r>
              <a:rPr lang="hu-HU" sz="4000" dirty="0" smtClean="0"/>
              <a:t>) komponenseket </a:t>
            </a:r>
            <a:r>
              <a:rPr lang="en-US" sz="4000" dirty="0" smtClean="0"/>
              <a:t>le </a:t>
            </a:r>
            <a:r>
              <a:rPr lang="en-US" sz="4000" dirty="0" err="1" smtClean="0"/>
              <a:t>kell</a:t>
            </a:r>
            <a:r>
              <a:rPr lang="en-US" sz="4000" dirty="0" smtClean="0"/>
              <a:t> k</a:t>
            </a:r>
            <a:r>
              <a:rPr lang="hu-HU" sz="4000" dirty="0" smtClean="0"/>
              <a:t>épezni a kiválasztott célrendszerre –ezt a folyamatot nevezzük technológiai leképzésnek (</a:t>
            </a:r>
            <a:r>
              <a:rPr lang="hu-HU" sz="4000" dirty="0" err="1" smtClean="0"/>
              <a:t>technology</a:t>
            </a:r>
            <a:r>
              <a:rPr lang="hu-HU" sz="4000" dirty="0" smtClean="0"/>
              <a:t> </a:t>
            </a:r>
            <a:r>
              <a:rPr lang="hu-HU" sz="4000" dirty="0" err="1" smtClean="0"/>
              <a:t>mapping</a:t>
            </a:r>
            <a:r>
              <a:rPr lang="hu-HU" sz="4000" dirty="0" smtClean="0"/>
              <a:t>)</a:t>
            </a:r>
          </a:p>
          <a:p>
            <a:pPr lvl="1"/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Technológiai leképzés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Technology</a:t>
            </a:r>
            <a:r>
              <a:rPr lang="hu-HU" dirty="0" smtClean="0"/>
              <a:t> </a:t>
            </a:r>
            <a:r>
              <a:rPr lang="hu-HU" dirty="0" err="1" smtClean="0"/>
              <a:t>mapping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4052638" cy="40324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780928"/>
            <a:ext cx="4631756" cy="2952328"/>
          </a:xfrm>
          <a:prstGeom prst="rect">
            <a:avLst/>
          </a:prstGeom>
        </p:spPr>
      </p:pic>
      <p:sp>
        <p:nvSpPr>
          <p:cNvPr id="3" name="Jobbra nyíl 2"/>
          <p:cNvSpPr/>
          <p:nvPr/>
        </p:nvSpPr>
        <p:spPr>
          <a:xfrm>
            <a:off x="3419872" y="371703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148064" y="181379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FPGA áramkörben található primitív </a:t>
            </a:r>
            <a:r>
              <a:rPr lang="en-US" dirty="0" err="1" smtClean="0"/>
              <a:t>elemekre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hu-HU" dirty="0" smtClean="0"/>
              <a:t>ó leképzés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81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Finomítási folyamat a strukturális és fizikai leírás között</a:t>
            </a:r>
          </a:p>
          <a:p>
            <a:r>
              <a:rPr lang="hu-HU" dirty="0" smtClean="0"/>
              <a:t>Analízis- az áramkör elektromos jellemzőinek </a:t>
            </a:r>
            <a:r>
              <a:rPr lang="hu-HU" dirty="0" smtClean="0"/>
              <a:t>finomhangolása</a:t>
            </a: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Fizikai tervezés során elvégzendő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Particionálás</a:t>
            </a:r>
            <a:endParaRPr lang="hu-HU" dirty="0" smtClean="0"/>
          </a:p>
          <a:p>
            <a:r>
              <a:rPr lang="hu-HU" dirty="0" smtClean="0"/>
              <a:t>Alaprajz tervezés (</a:t>
            </a:r>
            <a:r>
              <a:rPr lang="hu-HU" dirty="0" err="1" smtClean="0"/>
              <a:t>Floor</a:t>
            </a:r>
            <a:r>
              <a:rPr lang="hu-HU" dirty="0" smtClean="0"/>
              <a:t> </a:t>
            </a:r>
            <a:r>
              <a:rPr lang="hu-HU" dirty="0" err="1" smtClean="0"/>
              <a:t>planning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Létrehoz egy tervet (alaprajzot) processzor és RT szinten</a:t>
            </a:r>
          </a:p>
          <a:p>
            <a:r>
              <a:rPr lang="hu-HU" dirty="0" smtClean="0"/>
              <a:t>Elhelyezés és huzalozás (</a:t>
            </a:r>
            <a:r>
              <a:rPr lang="hu-HU" dirty="0" err="1" smtClean="0"/>
              <a:t>Placement</a:t>
            </a:r>
            <a:r>
              <a:rPr lang="hu-HU" dirty="0" smtClean="0"/>
              <a:t> and </a:t>
            </a:r>
            <a:r>
              <a:rPr lang="hu-HU" dirty="0" err="1" smtClean="0"/>
              <a:t>routing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Létrehoz egy tervet cella szinten az áramkörben megtalálható primitív elemekből és elvégzi a huzalozást (a vezetékekkel való összekapcsolást)</a:t>
            </a:r>
          </a:p>
          <a:p>
            <a:r>
              <a:rPr lang="hu-HU" dirty="0" err="1" smtClean="0"/>
              <a:t>Circuit</a:t>
            </a:r>
            <a:r>
              <a:rPr lang="hu-HU" dirty="0" smtClean="0"/>
              <a:t> </a:t>
            </a:r>
            <a:r>
              <a:rPr lang="hu-HU" dirty="0" err="1" smtClean="0"/>
              <a:t>parameter</a:t>
            </a:r>
            <a:r>
              <a:rPr lang="hu-HU" dirty="0" smtClean="0"/>
              <a:t> </a:t>
            </a:r>
            <a:r>
              <a:rPr lang="hu-HU" dirty="0" err="1" smtClean="0"/>
              <a:t>extraction</a:t>
            </a:r>
            <a:endParaRPr lang="hu-HU" dirty="0" smtClean="0"/>
          </a:p>
          <a:p>
            <a:pPr lvl="1"/>
            <a:r>
              <a:rPr lang="hu-HU" dirty="0" smtClean="0"/>
              <a:t>Az elhelyezés és </a:t>
            </a:r>
            <a:r>
              <a:rPr lang="hu-HU" dirty="0" err="1" smtClean="0"/>
              <a:t>rutolás</a:t>
            </a:r>
            <a:r>
              <a:rPr lang="hu-HU" dirty="0" smtClean="0"/>
              <a:t> után minden kapcsolatnak a helye és hossza ismert 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 smtClean="0"/>
              <a:t>asszociált parazita kapacitás és ellenállás kiszámítható (</a:t>
            </a:r>
            <a:r>
              <a:rPr lang="hu-HU" dirty="0" err="1" smtClean="0"/>
              <a:t>circuit</a:t>
            </a:r>
            <a:r>
              <a:rPr lang="hu-HU" dirty="0" smtClean="0"/>
              <a:t> </a:t>
            </a:r>
            <a:r>
              <a:rPr lang="hu-HU" dirty="0" err="1" smtClean="0"/>
              <a:t>extraction</a:t>
            </a:r>
            <a:r>
              <a:rPr lang="hu-HU" dirty="0" smtClean="0"/>
              <a:t> folyamat)</a:t>
            </a:r>
          </a:p>
          <a:p>
            <a:pPr lvl="1">
              <a:buNone/>
            </a:pPr>
            <a:r>
              <a:rPr lang="hu-HU" dirty="0" smtClean="0"/>
              <a:t>	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1038</Words>
  <Application>Microsoft Office PowerPoint</Application>
  <PresentationFormat>On-screen Show (4:3)</PresentationFormat>
  <Paragraphs>220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Office-téma</vt:lpstr>
      <vt:lpstr>Újrakonfigurálható digitális áramkörök   FPGA áramkörök tervezési lépései</vt:lpstr>
      <vt:lpstr>Tervezési módszerek</vt:lpstr>
      <vt:lpstr>Digitális rendszerek  tervezésének lépései</vt:lpstr>
      <vt:lpstr>Szintézis</vt:lpstr>
      <vt:lpstr>PowerPoint Presentation</vt:lpstr>
      <vt:lpstr>Szintézis</vt:lpstr>
      <vt:lpstr>Technológiai leképzés  (Technology mapping)</vt:lpstr>
      <vt:lpstr>Fizikai tervezés</vt:lpstr>
      <vt:lpstr>Fizikai tervezés során elvégzendő feladatok</vt:lpstr>
      <vt:lpstr>Ellenőrzés</vt:lpstr>
      <vt:lpstr>Ellenőrzési módok</vt:lpstr>
      <vt:lpstr>FPGA alapú tervezés fontosabb lépései</vt:lpstr>
      <vt:lpstr>FPGA tervezés folyamata</vt:lpstr>
      <vt:lpstr>Szintézis</vt:lpstr>
      <vt:lpstr>FPGA tervezés folyamata Implementáció</vt:lpstr>
      <vt:lpstr>FPGA tervezés folyamata Fordítás (Translate)</vt:lpstr>
      <vt:lpstr>Fordítás</vt:lpstr>
      <vt:lpstr>FPGA tervezés folyamata</vt:lpstr>
      <vt:lpstr>FPGA tervezés folyamata</vt:lpstr>
      <vt:lpstr>Konfigurációs fájl létrehozása</vt:lpstr>
      <vt:lpstr>Ellenőrzés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 ábrázolás</dc:title>
  <dc:subject>Újrakonfigurálható digitális áramkörök</dc:subject>
  <dc:creator>Brassai Sándor Tihamér</dc:creator>
  <cp:keywords>FPGA áramkörök szerkezete, Absztrakciós szintek, Tervezés fázisai</cp:keywords>
  <dc:description>Sapientia EMTE
Műszaki és Humántudományok Kar
Villamosmérnöki tanszék</dc:description>
  <cp:lastModifiedBy>tihamer</cp:lastModifiedBy>
  <cp:revision>198</cp:revision>
  <dcterms:created xsi:type="dcterms:W3CDTF">2009-09-29T12:18:48Z</dcterms:created>
  <dcterms:modified xsi:type="dcterms:W3CDTF">2017-11-26T14:01:30Z</dcterms:modified>
  <cp:category>Előadás</cp:category>
  <cp:contentStatus>v2_2015</cp:contentStatus>
</cp:coreProperties>
</file>