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5" r:id="rId3"/>
    <p:sldId id="316" r:id="rId4"/>
    <p:sldId id="318" r:id="rId5"/>
    <p:sldId id="257" r:id="rId6"/>
    <p:sldId id="321" r:id="rId7"/>
    <p:sldId id="314" r:id="rId8"/>
    <p:sldId id="320" r:id="rId9"/>
    <p:sldId id="323" r:id="rId10"/>
    <p:sldId id="262" r:id="rId11"/>
    <p:sldId id="325" r:id="rId12"/>
    <p:sldId id="333" r:id="rId13"/>
    <p:sldId id="272" r:id="rId14"/>
    <p:sldId id="328" r:id="rId15"/>
    <p:sldId id="299" r:id="rId16"/>
    <p:sldId id="264" r:id="rId17"/>
    <p:sldId id="266" r:id="rId18"/>
    <p:sldId id="332" r:id="rId19"/>
    <p:sldId id="331" r:id="rId20"/>
    <p:sldId id="267" r:id="rId21"/>
    <p:sldId id="269" r:id="rId22"/>
    <p:sldId id="270" r:id="rId23"/>
    <p:sldId id="322" r:id="rId24"/>
    <p:sldId id="275" r:id="rId25"/>
    <p:sldId id="301" r:id="rId26"/>
    <p:sldId id="277" r:id="rId27"/>
    <p:sldId id="302" r:id="rId28"/>
    <p:sldId id="278" r:id="rId29"/>
    <p:sldId id="279" r:id="rId30"/>
    <p:sldId id="280" r:id="rId31"/>
    <p:sldId id="281" r:id="rId32"/>
    <p:sldId id="283" r:id="rId33"/>
    <p:sldId id="285" r:id="rId34"/>
    <p:sldId id="286" r:id="rId35"/>
    <p:sldId id="311" r:id="rId36"/>
    <p:sldId id="289" r:id="rId37"/>
    <p:sldId id="334" r:id="rId38"/>
    <p:sldId id="309" r:id="rId39"/>
    <p:sldId id="310" r:id="rId40"/>
    <p:sldId id="312" r:id="rId41"/>
    <p:sldId id="291" r:id="rId42"/>
    <p:sldId id="313" r:id="rId4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2965-7D37-4967-98FC-CA1C7FBC60D0}" type="datetimeFigureOut">
              <a:rPr lang="en-US" smtClean="0"/>
              <a:pPr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A78D0-9119-4BFD-80AB-80E7E58B0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HD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 smtClean="0">
                <a:hlinkClick r:id="rId3"/>
              </a:rPr>
              <a:t>http://en.wikipedia.org/wiki/VHDL</a:t>
            </a:r>
            <a:endParaRPr lang="hu-HU" b="1" dirty="0" smtClean="0"/>
          </a:p>
          <a:p>
            <a:pPr marL="0" indent="0" algn="just">
              <a:buNone/>
            </a:pPr>
            <a:endParaRPr lang="hu-HU" b="1" dirty="0" smtClean="0"/>
          </a:p>
          <a:p>
            <a:pPr marL="0" indent="0" algn="just">
              <a:buNone/>
            </a:pPr>
            <a:r>
              <a:rPr lang="en-US" b="1" dirty="0" smtClean="0"/>
              <a:t>IEEE Standards</a:t>
            </a:r>
            <a:r>
              <a:rPr lang="hu-HU" b="1" dirty="0" smtClean="0"/>
              <a:t> </a:t>
            </a:r>
            <a:r>
              <a:rPr lang="en-US" dirty="0" smtClean="0"/>
              <a:t>documents are developed within the IEEE Societies and the Standards Coordinating Com-</a:t>
            </a:r>
            <a:r>
              <a:rPr lang="en-US" dirty="0" err="1" smtClean="0"/>
              <a:t>mittees</a:t>
            </a:r>
            <a:r>
              <a:rPr lang="en-US" dirty="0" smtClean="0"/>
              <a:t> of the IEEE Standards Association (IEEE-SA) Standards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78D0-9119-4BFD-80AB-80E7E58B0B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78D0-9119-4BFD-80AB-80E7E58B0B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1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00600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2017. 11. 26.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Field-programmable_gate_array" TargetMode="External"/><Relationship Id="rId2" Type="http://schemas.openxmlformats.org/officeDocument/2006/relationships/hyperlink" Target="https://hu.wikipedia.org/w/index.php?title=CPLD&amp;action=edit&amp;redlink=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findstds/standard/1076-1993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ndards.ieee.org/findstds/standard/1164-1993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VHDL </a:t>
            </a:r>
            <a:r>
              <a:rPr lang="en-US" dirty="0" err="1" smtClean="0"/>
              <a:t>programoz</a:t>
            </a:r>
            <a:r>
              <a:rPr lang="hu-HU" dirty="0" smtClean="0"/>
              <a:t>ás</a:t>
            </a:r>
            <a:br>
              <a:rPr lang="hu-HU" dirty="0" smtClean="0"/>
            </a:br>
            <a:r>
              <a:rPr lang="hu-HU" dirty="0" smtClean="0"/>
              <a:t>I</a:t>
            </a:r>
            <a:r>
              <a:rPr lang="en-US" dirty="0" smtClean="0"/>
              <a:t>V</a:t>
            </a:r>
            <a:r>
              <a:rPr lang="hu-HU" dirty="0" smtClean="0"/>
              <a:t>. Előadás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 VHDL programok szerkezete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BRASSAI S</a:t>
            </a:r>
            <a:r>
              <a:rPr lang="hu-HU" dirty="0" smtClean="0"/>
              <a:t>ÁNDOR TIHAMÉR</a:t>
            </a:r>
          </a:p>
          <a:p>
            <a:r>
              <a:rPr lang="hu-HU" dirty="0" smtClean="0"/>
              <a:t>(2</a:t>
            </a:r>
            <a:r>
              <a:rPr lang="ro-RO" dirty="0" smtClean="0"/>
              <a:t>01</a:t>
            </a:r>
            <a:r>
              <a:rPr lang="en-US" dirty="0" smtClean="0"/>
              <a:t>7.</a:t>
            </a:r>
            <a:r>
              <a:rPr lang="ro-RO" dirty="0" smtClean="0"/>
              <a:t> </a:t>
            </a:r>
            <a:r>
              <a:rPr lang="hu-HU" dirty="0" smtClean="0"/>
              <a:t>október 10</a:t>
            </a:r>
            <a:r>
              <a:rPr lang="en-US" dirty="0" smtClean="0"/>
              <a:t>.</a:t>
            </a:r>
            <a:r>
              <a:rPr lang="hu-HU" dirty="0" smtClean="0"/>
              <a:t>)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VHDL hardver leíró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Lexikális szabályok</a:t>
            </a:r>
          </a:p>
          <a:p>
            <a:r>
              <a:rPr lang="hu-HU" dirty="0" smtClean="0"/>
              <a:t>Könyvtárak és csomagok (</a:t>
            </a:r>
            <a:r>
              <a:rPr lang="hu-HU" dirty="0" err="1" smtClean="0"/>
              <a:t>library</a:t>
            </a:r>
            <a:r>
              <a:rPr lang="hu-HU" dirty="0" smtClean="0"/>
              <a:t> and </a:t>
            </a:r>
            <a:r>
              <a:rPr lang="hu-HU" dirty="0" err="1" smtClean="0"/>
              <a:t>package</a:t>
            </a:r>
            <a:r>
              <a:rPr lang="hu-HU" dirty="0" smtClean="0"/>
              <a:t>)</a:t>
            </a:r>
          </a:p>
          <a:p>
            <a:r>
              <a:rPr lang="hu-HU" dirty="0" smtClean="0"/>
              <a:t>Adattípusok és operátorok</a:t>
            </a:r>
          </a:p>
          <a:p>
            <a:r>
              <a:rPr lang="hu-HU" dirty="0" smtClean="0"/>
              <a:t>Entitás deklaráció (</a:t>
            </a:r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declaration</a:t>
            </a:r>
            <a:r>
              <a:rPr lang="hu-HU" dirty="0" smtClean="0"/>
              <a:t>)</a:t>
            </a:r>
          </a:p>
          <a:p>
            <a:r>
              <a:rPr lang="hu-HU" dirty="0" smtClean="0"/>
              <a:t>Entitás leírás </a:t>
            </a:r>
          </a:p>
          <a:p>
            <a:pPr lvl="1"/>
            <a:r>
              <a:rPr lang="hu-HU" dirty="0" smtClean="0"/>
              <a:t>Strukturális</a:t>
            </a:r>
          </a:p>
          <a:p>
            <a:pPr lvl="1"/>
            <a:r>
              <a:rPr lang="hu-HU" dirty="0" smtClean="0"/>
              <a:t>Viselkedési</a:t>
            </a:r>
          </a:p>
          <a:p>
            <a:pPr lvl="1"/>
            <a:r>
              <a:rPr lang="hu-HU" dirty="0" smtClean="0"/>
              <a:t>Próbapad  (szimuláció során a bemeneti jelek generálása)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Lexikális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Megjegyzések</a:t>
            </a:r>
            <a:r>
              <a:rPr lang="hu-HU" dirty="0" smtClean="0"/>
              <a:t> </a:t>
            </a:r>
            <a:r>
              <a:rPr lang="en-US" dirty="0" smtClean="0"/>
              <a:t>“--”</a:t>
            </a:r>
            <a:endParaRPr lang="hu-HU" dirty="0" smtClean="0"/>
          </a:p>
          <a:p>
            <a:r>
              <a:rPr lang="en-US" dirty="0" err="1" smtClean="0"/>
              <a:t>Azon</a:t>
            </a:r>
            <a:r>
              <a:rPr lang="hu-HU" dirty="0" smtClean="0"/>
              <a:t>o</a:t>
            </a:r>
            <a:r>
              <a:rPr lang="en-US" dirty="0" err="1" smtClean="0"/>
              <a:t>sítók</a:t>
            </a:r>
            <a:endParaRPr lang="hu-HU" dirty="0" smtClean="0"/>
          </a:p>
          <a:p>
            <a:pPr lvl="1"/>
            <a:r>
              <a:rPr lang="hu-HU" dirty="0" smtClean="0"/>
              <a:t>Alkalmazható karakterek</a:t>
            </a:r>
          </a:p>
          <a:p>
            <a:pPr lvl="2"/>
            <a:r>
              <a:rPr lang="hu-HU" dirty="0" smtClean="0"/>
              <a:t>Latin ABC betűi</a:t>
            </a:r>
          </a:p>
          <a:p>
            <a:pPr lvl="2"/>
            <a:r>
              <a:rPr lang="hu-HU" dirty="0" smtClean="0"/>
              <a:t>Számok</a:t>
            </a:r>
          </a:p>
          <a:p>
            <a:pPr lvl="2"/>
            <a:r>
              <a:rPr lang="hu-HU" dirty="0" smtClean="0"/>
              <a:t>Aláhúzás</a:t>
            </a:r>
            <a:endParaRPr lang="en-US" dirty="0" smtClean="0"/>
          </a:p>
          <a:p>
            <a:pPr lvl="1"/>
            <a:r>
              <a:rPr lang="en-US" dirty="0" err="1" smtClean="0"/>
              <a:t>Oper</a:t>
            </a:r>
            <a:r>
              <a:rPr lang="hu-HU" dirty="0" err="1" smtClean="0"/>
              <a:t>átorok</a:t>
            </a:r>
            <a:r>
              <a:rPr lang="hu-HU" dirty="0" smtClean="0"/>
              <a:t>: </a:t>
            </a:r>
          </a:p>
          <a:p>
            <a:pPr lvl="2"/>
            <a:r>
              <a:rPr lang="en-US" altLang="zh-TW" dirty="0"/>
              <a:t>+, -, &amp;, *, /, ., &lt;, =, &gt;, |, /=, :=, &gt;=, &lt;=, </a:t>
            </a:r>
            <a:r>
              <a:rPr lang="en-US" altLang="zh-TW" dirty="0" smtClean="0"/>
              <a:t>&lt;&gt;</a:t>
            </a:r>
            <a:endParaRPr lang="hu-HU" altLang="zh-TW" dirty="0"/>
          </a:p>
          <a:p>
            <a:pPr lvl="1"/>
            <a:r>
              <a:rPr lang="hu-HU" dirty="0" smtClean="0"/>
              <a:t>Tömbök </a:t>
            </a:r>
            <a:r>
              <a:rPr lang="en-US" dirty="0" smtClean="0"/>
              <a:t>[]</a:t>
            </a:r>
          </a:p>
          <a:p>
            <a:r>
              <a:rPr lang="hu-HU" dirty="0" smtClean="0"/>
              <a:t>Kulcsszavak</a:t>
            </a:r>
          </a:p>
          <a:p>
            <a:r>
              <a:rPr lang="hu-HU" dirty="0" smtClean="0"/>
              <a:t>Számok</a:t>
            </a:r>
          </a:p>
          <a:p>
            <a:pPr lvl="1"/>
            <a:r>
              <a:rPr lang="hu-HU" dirty="0" smtClean="0"/>
              <a:t>Egész, </a:t>
            </a:r>
          </a:p>
          <a:p>
            <a:pPr lvl="1"/>
            <a:r>
              <a:rPr lang="hu-HU" dirty="0" smtClean="0"/>
              <a:t>Lebegőpontos</a:t>
            </a:r>
          </a:p>
          <a:p>
            <a:pPr lvl="1"/>
            <a:r>
              <a:rPr lang="en-US" dirty="0"/>
              <a:t>V</a:t>
            </a:r>
            <a:r>
              <a:rPr lang="hu-HU" dirty="0" err="1" smtClean="0"/>
              <a:t>alós</a:t>
            </a:r>
            <a:endParaRPr lang="hu-HU" dirty="0" smtClean="0"/>
          </a:p>
          <a:p>
            <a:r>
              <a:rPr lang="hu-HU" dirty="0" smtClean="0"/>
              <a:t>Karakterek</a:t>
            </a:r>
          </a:p>
          <a:p>
            <a:r>
              <a:rPr lang="hu-HU" dirty="0" smtClean="0"/>
              <a:t>Karakterláncok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6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Kulcsszavak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abs, access, after, alias, and, architecture, array, assert, attribute, begin, block, body, buffer, bus, </a:t>
            </a:r>
            <a:r>
              <a:rPr lang="en-US" dirty="0" smtClean="0"/>
              <a:t>case</a:t>
            </a:r>
            <a:r>
              <a:rPr lang="en-US" dirty="0"/>
              <a:t>, component, configuration, constant, disconnect, </a:t>
            </a:r>
            <a:r>
              <a:rPr lang="en-US" dirty="0" err="1"/>
              <a:t>downto</a:t>
            </a:r>
            <a:r>
              <a:rPr lang="en-US" dirty="0"/>
              <a:t>, else, </a:t>
            </a:r>
            <a:r>
              <a:rPr lang="en-US" dirty="0" err="1"/>
              <a:t>elsif</a:t>
            </a:r>
            <a:r>
              <a:rPr lang="en-US" dirty="0"/>
              <a:t>, end, entity, exit, file, for, </a:t>
            </a:r>
            <a:r>
              <a:rPr lang="en-US" dirty="0" smtClean="0"/>
              <a:t>function</a:t>
            </a:r>
            <a:r>
              <a:rPr lang="en-US" dirty="0"/>
              <a:t>, generate, generic, guarded, if, impure, in, inertial, </a:t>
            </a:r>
            <a:r>
              <a:rPr lang="en-US" dirty="0" err="1"/>
              <a:t>inout</a:t>
            </a:r>
            <a:r>
              <a:rPr lang="en-US" dirty="0"/>
              <a:t>, is, label, library, linkage, literal, </a:t>
            </a:r>
          </a:p>
          <a:p>
            <a:pPr marL="0" indent="0">
              <a:buNone/>
            </a:pPr>
            <a:r>
              <a:rPr lang="en-US" dirty="0"/>
              <a:t>loop, map, mod, </a:t>
            </a:r>
            <a:r>
              <a:rPr lang="en-US" dirty="0" err="1"/>
              <a:t>nand</a:t>
            </a:r>
            <a:r>
              <a:rPr lang="en-US" dirty="0"/>
              <a:t>, new, next, nor, not, null, of, on, open, or, others, package, port, postponed, </a:t>
            </a:r>
            <a:r>
              <a:rPr lang="en-US" dirty="0" smtClean="0"/>
              <a:t>procedure</a:t>
            </a:r>
            <a:r>
              <a:rPr lang="en-US" dirty="0"/>
              <a:t>, process, pure, range, record, register, eject, rem, report, return, </a:t>
            </a:r>
            <a:r>
              <a:rPr lang="en-US" dirty="0" err="1"/>
              <a:t>rol</a:t>
            </a:r>
            <a:r>
              <a:rPr lang="en-US" dirty="0"/>
              <a:t>, </a:t>
            </a:r>
            <a:r>
              <a:rPr lang="en-US" dirty="0" err="1"/>
              <a:t>ror</a:t>
            </a:r>
            <a:r>
              <a:rPr lang="en-US" dirty="0"/>
              <a:t>, select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severity</a:t>
            </a:r>
            <a:r>
              <a:rPr lang="en-US" dirty="0"/>
              <a:t>, </a:t>
            </a:r>
            <a:r>
              <a:rPr lang="en-US" dirty="0" smtClean="0"/>
              <a:t>shared</a:t>
            </a:r>
            <a:r>
              <a:rPr lang="en-US" dirty="0"/>
              <a:t>, signals, </a:t>
            </a:r>
            <a:r>
              <a:rPr lang="en-US" dirty="0" err="1"/>
              <a:t>sra</a:t>
            </a:r>
            <a:r>
              <a:rPr lang="en-US" dirty="0"/>
              <a:t>, </a:t>
            </a:r>
            <a:r>
              <a:rPr lang="en-US" dirty="0" err="1"/>
              <a:t>srl</a:t>
            </a:r>
            <a:r>
              <a:rPr lang="en-US" dirty="0"/>
              <a:t>, subtype, then, to, transport, type unaffected, units, until, use, variable, </a:t>
            </a:r>
            <a:r>
              <a:rPr lang="en-US" dirty="0" smtClean="0"/>
              <a:t>wait, when, while, with, </a:t>
            </a:r>
            <a:r>
              <a:rPr lang="en-US" dirty="0" err="1" smtClean="0"/>
              <a:t>xnor</a:t>
            </a:r>
            <a:r>
              <a:rPr lang="en-US" dirty="0" smtClean="0"/>
              <a:t>,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Objektumok</a:t>
            </a:r>
            <a:r>
              <a:rPr lang="en-US" dirty="0" smtClean="0"/>
              <a:t> a VHDL </a:t>
            </a:r>
            <a:r>
              <a:rPr lang="ro-RO" dirty="0" err="1" smtClean="0"/>
              <a:t>-ben</a:t>
            </a:r>
            <a:endParaRPr lang="ro-RO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285720" y="1571612"/>
            <a:ext cx="8658228" cy="4883153"/>
          </a:xfrm>
        </p:spPr>
        <p:txBody>
          <a:bodyPr/>
          <a:lstStyle/>
          <a:p>
            <a:r>
              <a:rPr lang="hu-HU" dirty="0" smtClean="0"/>
              <a:t>Jel (</a:t>
            </a:r>
            <a:r>
              <a:rPr lang="hu-HU" dirty="0" err="1" smtClean="0"/>
              <a:t>signal</a:t>
            </a:r>
            <a:r>
              <a:rPr lang="hu-HU" dirty="0" smtClean="0"/>
              <a:t>) –összeköttetés (vezeték)</a:t>
            </a:r>
          </a:p>
          <a:p>
            <a:r>
              <a:rPr lang="hu-HU" dirty="0" smtClean="0"/>
              <a:t>Változó (</a:t>
            </a:r>
            <a:r>
              <a:rPr lang="hu-HU" dirty="0" err="1" smtClean="0"/>
              <a:t>variable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Használata csak folyamatokban (</a:t>
            </a:r>
            <a:r>
              <a:rPr lang="hu-HU" dirty="0" err="1" smtClean="0"/>
              <a:t>process</a:t>
            </a:r>
            <a:r>
              <a:rPr lang="hu-HU" dirty="0" smtClean="0"/>
              <a:t>) engedélyezett</a:t>
            </a:r>
          </a:p>
          <a:p>
            <a:pPr lvl="1"/>
            <a:r>
              <a:rPr lang="hu-HU" dirty="0" smtClean="0"/>
              <a:t>Helyi tároló elem</a:t>
            </a:r>
          </a:p>
          <a:p>
            <a:r>
              <a:rPr lang="hu-HU" dirty="0" smtClean="0"/>
              <a:t>Állandó (</a:t>
            </a:r>
            <a:r>
              <a:rPr lang="hu-HU" dirty="0" err="1" smtClean="0"/>
              <a:t>constant</a:t>
            </a:r>
            <a:r>
              <a:rPr lang="hu-HU" dirty="0" smtClean="0"/>
              <a:t>)</a:t>
            </a:r>
          </a:p>
          <a:p>
            <a:r>
              <a:rPr lang="hu-HU" dirty="0" smtClean="0"/>
              <a:t>Állomány (fájl)</a:t>
            </a:r>
          </a:p>
          <a:p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Számok ábrázolása különböző számrendszerekben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N-alapú számok</a:t>
            </a:r>
          </a:p>
          <a:p>
            <a:pPr marL="0" indent="0">
              <a:buNone/>
            </a:pPr>
            <a:r>
              <a:rPr lang="hu-HU" sz="2400" dirty="0" err="1" smtClean="0"/>
              <a:t>Based</a:t>
            </a:r>
            <a:r>
              <a:rPr lang="ro-RO" sz="2400" dirty="0" smtClean="0"/>
              <a:t>_literal</a:t>
            </a:r>
            <a:r>
              <a:rPr lang="en-US" sz="2400" dirty="0" smtClean="0"/>
              <a:t>::=</a:t>
            </a:r>
            <a:r>
              <a:rPr lang="en-US" sz="2400" dirty="0" err="1" smtClean="0"/>
              <a:t>base#basedinteger</a:t>
            </a:r>
            <a:r>
              <a:rPr lang="en-US" sz="2400" dirty="0" smtClean="0"/>
              <a:t>[.</a:t>
            </a:r>
            <a:r>
              <a:rPr lang="en-US" sz="2400" dirty="0" err="1" smtClean="0"/>
              <a:t>basedinteger</a:t>
            </a:r>
            <a:r>
              <a:rPr lang="en-US" sz="2400" dirty="0" smtClean="0"/>
              <a:t>]#[exponent]</a:t>
            </a:r>
          </a:p>
          <a:p>
            <a:pPr lvl="1">
              <a:buNone/>
            </a:pPr>
            <a:r>
              <a:rPr lang="en-US" sz="2000" dirty="0" smtClean="0"/>
              <a:t>2#1100_0100#	16#C4#	4#301#E2	-&gt;196</a:t>
            </a:r>
          </a:p>
          <a:p>
            <a:pPr lvl="1">
              <a:buNone/>
            </a:pPr>
            <a:r>
              <a:rPr lang="en-US" sz="2000" dirty="0" smtClean="0"/>
              <a:t>2#1.1111_1111_111#E+11	16#F.FFFE2	-&gt;4095.0</a:t>
            </a:r>
          </a:p>
          <a:p>
            <a:r>
              <a:rPr lang="hu-HU" dirty="0"/>
              <a:t>Bit- </a:t>
            </a:r>
            <a:r>
              <a:rPr lang="hu-HU" dirty="0" err="1"/>
              <a:t>stringek</a:t>
            </a:r>
            <a:endParaRPr lang="en-US" dirty="0"/>
          </a:p>
          <a:p>
            <a:pPr lvl="1">
              <a:buNone/>
            </a:pPr>
            <a:r>
              <a:rPr lang="en-US" sz="2000" dirty="0" err="1" smtClean="0"/>
              <a:t>Bit_string_literal</a:t>
            </a:r>
            <a:r>
              <a:rPr lang="en-US" sz="2000" dirty="0" smtClean="0"/>
              <a:t>:==</a:t>
            </a:r>
            <a:r>
              <a:rPr lang="en-US" sz="2000" dirty="0" err="1" smtClean="0"/>
              <a:t>base_specifier”bit_value</a:t>
            </a:r>
            <a:r>
              <a:rPr lang="en-US" sz="2000" dirty="0" smtClean="0"/>
              <a:t>”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base_speifier</a:t>
            </a:r>
            <a:r>
              <a:rPr lang="en-US" sz="2000" dirty="0" smtClean="0"/>
              <a:t>::=B|O|X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bit_value</a:t>
            </a:r>
            <a:r>
              <a:rPr lang="en-US" sz="2000" dirty="0" smtClean="0"/>
              <a:t>::=</a:t>
            </a:r>
            <a:r>
              <a:rPr lang="en-US" sz="2000" dirty="0" err="1" smtClean="0"/>
              <a:t>extended_digit</a:t>
            </a:r>
            <a:r>
              <a:rPr lang="en-US" sz="2000" dirty="0" smtClean="0"/>
              <a:t>{[underline]</a:t>
            </a:r>
            <a:r>
              <a:rPr lang="en-US" sz="2000" dirty="0" err="1" smtClean="0"/>
              <a:t>extended_digit</a:t>
            </a: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B”10101100”	-8 bit</a:t>
            </a:r>
          </a:p>
          <a:p>
            <a:pPr lvl="1">
              <a:buNone/>
            </a:pPr>
            <a:r>
              <a:rPr lang="en-US" sz="2000" dirty="0" smtClean="0"/>
              <a:t>O”126”		-3x3bit	-&gt;B”001_010_110”</a:t>
            </a:r>
          </a:p>
          <a:p>
            <a:pPr lvl="1">
              <a:buNone/>
            </a:pPr>
            <a:r>
              <a:rPr lang="en-US" sz="2000" dirty="0" smtClean="0"/>
              <a:t>X”56”		-2x4 bit	-&gt;B”0101_0110”</a:t>
            </a:r>
          </a:p>
          <a:p>
            <a:pPr lvl="1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02335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VHDL </a:t>
            </a:r>
            <a:r>
              <a:rPr lang="ro-RO" dirty="0" err="1" smtClean="0"/>
              <a:t>modell</a:t>
            </a:r>
            <a:r>
              <a:rPr lang="ro-RO" dirty="0" smtClean="0"/>
              <a:t> </a:t>
            </a:r>
            <a:r>
              <a:rPr lang="ro-RO" dirty="0" err="1" smtClean="0"/>
              <a:t>szerkezete</a:t>
            </a:r>
            <a:endParaRPr lang="ro-RO" dirty="0"/>
          </a:p>
        </p:txBody>
      </p:sp>
      <p:pic>
        <p:nvPicPr>
          <p:cNvPr id="1026" name="Picture 2" descr="1ab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556792"/>
            <a:ext cx="8165391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Könyvtárak bejelentése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sz="2400" dirty="0" smtClean="0"/>
              <a:t>LIBRARY </a:t>
            </a:r>
            <a:r>
              <a:rPr lang="hu-HU" sz="2400" dirty="0" err="1" smtClean="0"/>
              <a:t>konyvtar</a:t>
            </a:r>
            <a:r>
              <a:rPr lang="en-US" sz="2400" dirty="0" smtClean="0"/>
              <a:t>_</a:t>
            </a:r>
            <a:r>
              <a:rPr lang="en-US" sz="2400" dirty="0" err="1" smtClean="0"/>
              <a:t>neve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konyvtar_neve.csomag_neve.csomag_resze</a:t>
            </a:r>
            <a:endParaRPr lang="en-US" sz="2400" dirty="0" smtClean="0"/>
          </a:p>
          <a:p>
            <a:r>
              <a:rPr lang="en-US" sz="2400" dirty="0" err="1" smtClean="0"/>
              <a:t>Egy</a:t>
            </a:r>
            <a:r>
              <a:rPr lang="en-US" sz="2400" dirty="0" smtClean="0"/>
              <a:t> </a:t>
            </a:r>
            <a:r>
              <a:rPr lang="en-US" sz="2400" dirty="0" err="1" smtClean="0"/>
              <a:t>terv</a:t>
            </a:r>
            <a:r>
              <a:rPr lang="hu-HU" sz="2400" dirty="0" smtClean="0"/>
              <a:t> elkészítésénél minimálisan három könyvtárra van szükség</a:t>
            </a:r>
          </a:p>
          <a:p>
            <a:pPr lvl="1"/>
            <a:r>
              <a:rPr lang="hu-HU" sz="2000" dirty="0" err="1" smtClean="0"/>
              <a:t>ieee.std</a:t>
            </a:r>
            <a:r>
              <a:rPr lang="en-US" sz="2000" dirty="0" smtClean="0"/>
              <a:t>_logic_1164 (</a:t>
            </a:r>
            <a:r>
              <a:rPr lang="en-US" sz="2000" dirty="0" err="1" smtClean="0"/>
              <a:t>ieee</a:t>
            </a:r>
            <a:r>
              <a:rPr lang="en-US" sz="2000" dirty="0" smtClean="0"/>
              <a:t> </a:t>
            </a:r>
            <a:r>
              <a:rPr lang="hu-HU" sz="2000" dirty="0" smtClean="0"/>
              <a:t>könyvtárból)</a:t>
            </a:r>
          </a:p>
          <a:p>
            <a:pPr lvl="1"/>
            <a:r>
              <a:rPr lang="hu-HU" sz="2000" dirty="0" err="1" smtClean="0"/>
              <a:t>std</a:t>
            </a:r>
            <a:r>
              <a:rPr lang="hu-HU" sz="2000" dirty="0" smtClean="0"/>
              <a:t>	standard könyvtárból</a:t>
            </a:r>
          </a:p>
          <a:p>
            <a:pPr lvl="1"/>
            <a:r>
              <a:rPr lang="hu-HU" sz="2000" dirty="0" err="1" smtClean="0"/>
              <a:t>work</a:t>
            </a:r>
            <a:r>
              <a:rPr lang="hu-HU" sz="2000" dirty="0" smtClean="0"/>
              <a:t> saját munkakönyvtárból</a:t>
            </a:r>
          </a:p>
          <a:p>
            <a:pPr lvl="1"/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11560" y="37890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/>
              <a:t>LIBRARY </a:t>
            </a:r>
            <a:r>
              <a:rPr lang="hu-HU" dirty="0" err="1"/>
              <a:t>ieee</a:t>
            </a:r>
            <a:r>
              <a:rPr lang="hu-HU" dirty="0"/>
              <a:t>;</a:t>
            </a:r>
            <a:endParaRPr lang="ro-RO" dirty="0"/>
          </a:p>
          <a:p>
            <a:r>
              <a:rPr lang="hu-HU" dirty="0"/>
              <a:t>USE </a:t>
            </a:r>
            <a:r>
              <a:rPr lang="hu-HU" dirty="0" err="1"/>
              <a:t>ieee.std</a:t>
            </a:r>
            <a:r>
              <a:rPr lang="hu-HU" dirty="0"/>
              <a:t>_</a:t>
            </a:r>
            <a:r>
              <a:rPr lang="hu-HU" dirty="0" err="1"/>
              <a:t>logic</a:t>
            </a:r>
            <a:r>
              <a:rPr lang="hu-HU" dirty="0"/>
              <a:t>_1164.cell;</a:t>
            </a:r>
            <a:endParaRPr lang="ro-RO" dirty="0"/>
          </a:p>
          <a:p>
            <a:endParaRPr lang="ro-RO" dirty="0"/>
          </a:p>
          <a:p>
            <a:r>
              <a:rPr lang="hu-HU" dirty="0"/>
              <a:t>LIBRARY </a:t>
            </a:r>
            <a:r>
              <a:rPr lang="hu-HU" dirty="0" err="1"/>
              <a:t>work</a:t>
            </a:r>
            <a:r>
              <a:rPr lang="hu-HU" dirty="0"/>
              <a:t>;</a:t>
            </a:r>
            <a:endParaRPr lang="ro-RO" dirty="0"/>
          </a:p>
          <a:p>
            <a:r>
              <a:rPr lang="hu-HU" dirty="0"/>
              <a:t>USE </a:t>
            </a:r>
            <a:r>
              <a:rPr lang="hu-HU" dirty="0" err="1"/>
              <a:t>work.all</a:t>
            </a:r>
            <a:r>
              <a:rPr lang="hu-HU" dirty="0"/>
              <a:t>;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k</a:t>
            </a:r>
            <a:r>
              <a:rPr lang="ro-RO" dirty="0" err="1" smtClean="0"/>
              <a:t>önyvtár</a:t>
            </a:r>
            <a:r>
              <a:rPr lang="ro-RO" dirty="0" smtClean="0"/>
              <a:t> </a:t>
            </a:r>
            <a:r>
              <a:rPr lang="ro-RO" dirty="0" err="1" smtClean="0"/>
              <a:t>csomagok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r>
              <a:rPr lang="ro-RO" b="1" dirty="0" err="1" smtClean="0"/>
              <a:t>Std</a:t>
            </a:r>
            <a:r>
              <a:rPr lang="en-US" b="1" dirty="0" smtClean="0"/>
              <a:t>_logic_1164  </a:t>
            </a:r>
            <a:r>
              <a:rPr lang="en-US" b="1" dirty="0" err="1" smtClean="0"/>
              <a:t>std_logic</a:t>
            </a:r>
            <a:r>
              <a:rPr lang="en-US" dirty="0" smtClean="0"/>
              <a:t> </a:t>
            </a:r>
            <a:r>
              <a:rPr lang="ro-RO" dirty="0" smtClean="0"/>
              <a:t>(8 </a:t>
            </a:r>
            <a:r>
              <a:rPr lang="ro-RO" dirty="0" err="1" smtClean="0"/>
              <a:t>szint</a:t>
            </a:r>
            <a:r>
              <a:rPr lang="ro-RO" dirty="0" smtClean="0"/>
              <a:t>) </a:t>
            </a:r>
            <a:r>
              <a:rPr lang="ro-RO" dirty="0" err="1" smtClean="0"/>
              <a:t>és</a:t>
            </a:r>
            <a:r>
              <a:rPr lang="ro-RO" dirty="0" smtClean="0"/>
              <a:t> </a:t>
            </a:r>
            <a:r>
              <a:rPr lang="ro-RO" b="1" dirty="0" err="1" smtClean="0"/>
              <a:t>std</a:t>
            </a:r>
            <a:r>
              <a:rPr lang="en-US" b="1" dirty="0" smtClean="0"/>
              <a:t>_</a:t>
            </a:r>
            <a:r>
              <a:rPr lang="en-US" b="1" dirty="0" err="1" smtClean="0"/>
              <a:t>ulogic</a:t>
            </a:r>
            <a:r>
              <a:rPr lang="en-US" b="1" dirty="0" smtClean="0"/>
              <a:t> </a:t>
            </a:r>
            <a:r>
              <a:rPr lang="ro-RO" dirty="0" smtClean="0"/>
              <a:t>(9 </a:t>
            </a:r>
            <a:r>
              <a:rPr lang="ro-RO" dirty="0" err="1" smtClean="0"/>
              <a:t>szint</a:t>
            </a:r>
            <a:r>
              <a:rPr lang="ro-RO" dirty="0" smtClean="0"/>
              <a:t>) </a:t>
            </a:r>
            <a:r>
              <a:rPr lang="en-US" dirty="0" smtClean="0"/>
              <a:t>t</a:t>
            </a:r>
            <a:r>
              <a:rPr lang="ro-RO" dirty="0" err="1" smtClean="0"/>
              <a:t>öbbszintű</a:t>
            </a:r>
            <a:r>
              <a:rPr lang="ro-RO" dirty="0" smtClean="0"/>
              <a:t> </a:t>
            </a:r>
            <a:r>
              <a:rPr lang="ro-RO" dirty="0" err="1" smtClean="0"/>
              <a:t>logikai</a:t>
            </a:r>
            <a:r>
              <a:rPr lang="ro-RO" dirty="0" smtClean="0"/>
              <a:t> </a:t>
            </a:r>
            <a:r>
              <a:rPr lang="ro-RO" dirty="0" err="1" smtClean="0"/>
              <a:t>rendszerek</a:t>
            </a:r>
            <a:endParaRPr lang="ro-RO" dirty="0" smtClean="0"/>
          </a:p>
          <a:p>
            <a:r>
              <a:rPr lang="ro-RO" b="1" dirty="0" err="1" smtClean="0"/>
              <a:t>Std</a:t>
            </a:r>
            <a:r>
              <a:rPr lang="en-US" b="1" dirty="0" smtClean="0"/>
              <a:t>_</a:t>
            </a:r>
            <a:r>
              <a:rPr lang="en-US" b="1" dirty="0" err="1" smtClean="0"/>
              <a:t>logic_arith</a:t>
            </a:r>
            <a:r>
              <a:rPr lang="en-US" b="1" dirty="0" smtClean="0"/>
              <a:t> </a:t>
            </a:r>
            <a:r>
              <a:rPr lang="ro-RO" dirty="0" smtClean="0"/>
              <a:t>–</a:t>
            </a:r>
            <a:r>
              <a:rPr lang="ro-RO" dirty="0" err="1" smtClean="0"/>
              <a:t>signed</a:t>
            </a:r>
            <a:r>
              <a:rPr lang="ro-RO" dirty="0" smtClean="0"/>
              <a:t> </a:t>
            </a:r>
            <a:r>
              <a:rPr lang="ro-RO" dirty="0" err="1" smtClean="0"/>
              <a:t>és</a:t>
            </a:r>
            <a:r>
              <a:rPr lang="ro-RO" dirty="0" smtClean="0"/>
              <a:t> </a:t>
            </a:r>
            <a:r>
              <a:rPr lang="ro-RO" dirty="0" err="1" smtClean="0"/>
              <a:t>unsigned</a:t>
            </a:r>
            <a:r>
              <a:rPr lang="ro-RO" dirty="0" smtClean="0"/>
              <a:t> </a:t>
            </a:r>
            <a:r>
              <a:rPr lang="ro-RO" dirty="0" err="1" smtClean="0"/>
              <a:t>adattípusok</a:t>
            </a:r>
            <a:r>
              <a:rPr lang="ro-RO" dirty="0" smtClean="0"/>
              <a:t> </a:t>
            </a:r>
            <a:r>
              <a:rPr lang="ro-RO" dirty="0" err="1" smtClean="0"/>
              <a:t>és</a:t>
            </a:r>
            <a:r>
              <a:rPr lang="ro-RO" dirty="0" smtClean="0"/>
              <a:t> </a:t>
            </a:r>
            <a:r>
              <a:rPr lang="ro-RO" dirty="0" err="1" smtClean="0"/>
              <a:t>erre</a:t>
            </a:r>
            <a:r>
              <a:rPr lang="ro-RO" dirty="0" smtClean="0"/>
              <a:t> </a:t>
            </a:r>
            <a:r>
              <a:rPr lang="ro-RO" dirty="0" err="1" smtClean="0"/>
              <a:t>vonatkozó</a:t>
            </a:r>
            <a:r>
              <a:rPr lang="ro-RO" dirty="0" smtClean="0"/>
              <a:t> </a:t>
            </a:r>
            <a:r>
              <a:rPr lang="ro-RO" dirty="0" err="1" smtClean="0"/>
              <a:t>aritmetikai</a:t>
            </a:r>
            <a:r>
              <a:rPr lang="ro-RO" dirty="0" smtClean="0"/>
              <a:t> </a:t>
            </a:r>
            <a:r>
              <a:rPr lang="ro-RO" dirty="0" err="1" smtClean="0"/>
              <a:t>és</a:t>
            </a:r>
            <a:r>
              <a:rPr lang="ro-RO" dirty="0" smtClean="0"/>
              <a:t> </a:t>
            </a:r>
            <a:r>
              <a:rPr lang="ro-RO" dirty="0" err="1" smtClean="0"/>
              <a:t>összehasonlító</a:t>
            </a:r>
            <a:r>
              <a:rPr lang="ro-RO" dirty="0" smtClean="0"/>
              <a:t>  </a:t>
            </a:r>
            <a:r>
              <a:rPr lang="ro-RO" dirty="0" err="1" smtClean="0"/>
              <a:t>és</a:t>
            </a:r>
            <a:r>
              <a:rPr lang="ro-RO" dirty="0" smtClean="0"/>
              <a:t> </a:t>
            </a:r>
            <a:r>
              <a:rPr lang="ro-RO" dirty="0" err="1" smtClean="0"/>
              <a:t>adatkonverzióra</a:t>
            </a:r>
            <a:r>
              <a:rPr lang="ro-RO" dirty="0" smtClean="0"/>
              <a:t> </a:t>
            </a:r>
            <a:r>
              <a:rPr lang="ro-RO" dirty="0" err="1" smtClean="0"/>
              <a:t>használt</a:t>
            </a:r>
            <a:r>
              <a:rPr lang="ro-RO" dirty="0" smtClean="0"/>
              <a:t> </a:t>
            </a:r>
            <a:r>
              <a:rPr lang="ro-RO" dirty="0" err="1" smtClean="0"/>
              <a:t>műveletek</a:t>
            </a:r>
            <a:r>
              <a:rPr lang="ro-RO" dirty="0" smtClean="0"/>
              <a:t>:</a:t>
            </a:r>
          </a:p>
          <a:p>
            <a:pPr lvl="1"/>
            <a:r>
              <a:rPr lang="en-US" dirty="0" smtClean="0"/>
              <a:t>c</a:t>
            </a:r>
            <a:r>
              <a:rPr lang="ro-RO" dirty="0" smtClean="0"/>
              <a:t>on</a:t>
            </a:r>
            <a:r>
              <a:rPr lang="en-US" dirty="0" err="1" smtClean="0"/>
              <a:t>v_integer</a:t>
            </a:r>
            <a:r>
              <a:rPr lang="en-US" dirty="0" smtClean="0"/>
              <a:t>(p), </a:t>
            </a:r>
            <a:r>
              <a:rPr lang="en-US" dirty="0" err="1" smtClean="0"/>
              <a:t>conv_unsigned</a:t>
            </a:r>
            <a:r>
              <a:rPr lang="en-US" dirty="0" smtClean="0"/>
              <a:t>(</a:t>
            </a:r>
            <a:r>
              <a:rPr lang="en-US" dirty="0" err="1" smtClean="0"/>
              <a:t>p,b</a:t>
            </a:r>
            <a:r>
              <a:rPr lang="en-US" dirty="0" smtClean="0"/>
              <a:t>), </a:t>
            </a:r>
            <a:r>
              <a:rPr lang="en-US" dirty="0" err="1" smtClean="0"/>
              <a:t>conv_signed</a:t>
            </a:r>
            <a:r>
              <a:rPr lang="en-US" dirty="0" smtClean="0"/>
              <a:t>(</a:t>
            </a:r>
            <a:r>
              <a:rPr lang="en-US" dirty="0" err="1" smtClean="0"/>
              <a:t>p,b</a:t>
            </a:r>
            <a:r>
              <a:rPr lang="en-US" dirty="0" smtClean="0"/>
              <a:t>), </a:t>
            </a:r>
            <a:r>
              <a:rPr lang="en-US" dirty="0" err="1" smtClean="0"/>
              <a:t>conv_std_logic_vector</a:t>
            </a:r>
            <a:r>
              <a:rPr lang="en-US" dirty="0" smtClean="0"/>
              <a:t>(</a:t>
            </a:r>
            <a:r>
              <a:rPr lang="en-US" dirty="0" err="1" smtClean="0"/>
              <a:t>p,b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Std_logic_signed</a:t>
            </a:r>
            <a:r>
              <a:rPr lang="en-US" dirty="0" smtClean="0"/>
              <a:t> STD_LOGIC_VECTOR </a:t>
            </a:r>
            <a:r>
              <a:rPr lang="en-US" dirty="0" err="1" smtClean="0"/>
              <a:t>adaton</a:t>
            </a:r>
            <a:r>
              <a:rPr lang="en-US" dirty="0" smtClean="0"/>
              <a:t> </a:t>
            </a:r>
            <a:r>
              <a:rPr lang="ro-RO" dirty="0" err="1" smtClean="0"/>
              <a:t>értelmezett</a:t>
            </a:r>
            <a:r>
              <a:rPr lang="ro-RO" dirty="0" smtClean="0"/>
              <a:t> </a:t>
            </a:r>
            <a:r>
              <a:rPr lang="ro-RO" dirty="0" err="1" smtClean="0"/>
              <a:t>függvényeket</a:t>
            </a:r>
            <a:r>
              <a:rPr lang="ro-RO" dirty="0" smtClean="0"/>
              <a:t> </a:t>
            </a:r>
            <a:r>
              <a:rPr lang="ro-RO" dirty="0" err="1" smtClean="0"/>
              <a:t>tartalmaz</a:t>
            </a:r>
            <a:r>
              <a:rPr lang="ro-RO" dirty="0" smtClean="0"/>
              <a:t> ha </a:t>
            </a:r>
            <a:r>
              <a:rPr lang="ro-RO" dirty="0" err="1" smtClean="0"/>
              <a:t>az</a:t>
            </a:r>
            <a:r>
              <a:rPr lang="ro-RO" dirty="0" smtClean="0"/>
              <a:t> adat SIGNED </a:t>
            </a:r>
            <a:r>
              <a:rPr lang="ro-RO" dirty="0" err="1" smtClean="0"/>
              <a:t>tipusú</a:t>
            </a:r>
            <a:endParaRPr lang="en-US" dirty="0" smtClean="0"/>
          </a:p>
          <a:p>
            <a:pPr lvl="1"/>
            <a:r>
              <a:rPr lang="ro-RO" dirty="0" err="1"/>
              <a:t>inkrement</a:t>
            </a:r>
            <a:r>
              <a:rPr lang="hu-HU" dirty="0" err="1"/>
              <a:t>álás</a:t>
            </a:r>
            <a:r>
              <a:rPr lang="hu-HU" dirty="0"/>
              <a:t>, </a:t>
            </a:r>
            <a:r>
              <a:rPr lang="hu-HU" dirty="0" err="1"/>
              <a:t>dekrementálás</a:t>
            </a:r>
            <a:r>
              <a:rPr lang="hu-HU" dirty="0"/>
              <a:t> támogatása </a:t>
            </a:r>
            <a:r>
              <a:rPr lang="hu-HU" dirty="0" err="1"/>
              <a:t>std</a:t>
            </a:r>
            <a:r>
              <a:rPr lang="ro-RO" dirty="0"/>
              <a:t>_</a:t>
            </a:r>
            <a:r>
              <a:rPr lang="ro-RO" dirty="0" err="1"/>
              <a:t>logic_vector</a:t>
            </a:r>
            <a:r>
              <a:rPr lang="ro-RO" dirty="0"/>
              <a:t> </a:t>
            </a:r>
            <a:r>
              <a:rPr lang="en-US" dirty="0"/>
              <a:t>t</a:t>
            </a:r>
            <a:r>
              <a:rPr lang="hu-HU" dirty="0" err="1"/>
              <a:t>ípusokon</a:t>
            </a:r>
            <a:endParaRPr lang="ro-RO" dirty="0"/>
          </a:p>
          <a:p>
            <a:r>
              <a:rPr lang="en-US" b="1" dirty="0" err="1" smtClean="0"/>
              <a:t>Std_logic</a:t>
            </a:r>
            <a:r>
              <a:rPr lang="en-US" b="1" dirty="0" smtClean="0"/>
              <a:t>_</a:t>
            </a:r>
            <a:r>
              <a:rPr lang="ro-RO" b="1" dirty="0" smtClean="0"/>
              <a:t>un</a:t>
            </a:r>
            <a:r>
              <a:rPr lang="en-US" b="1" dirty="0" smtClean="0"/>
              <a:t>signed</a:t>
            </a:r>
            <a:r>
              <a:rPr lang="ro-RO" b="1" dirty="0" smtClean="0"/>
              <a:t> </a:t>
            </a:r>
            <a:r>
              <a:rPr lang="ro-RO" dirty="0" smtClean="0"/>
              <a:t>-</a:t>
            </a:r>
            <a:r>
              <a:rPr lang="en-US" dirty="0" smtClean="0"/>
              <a:t> STD_LOGIC_VECTOR </a:t>
            </a:r>
            <a:r>
              <a:rPr lang="en-US" dirty="0" err="1" smtClean="0"/>
              <a:t>adaton</a:t>
            </a:r>
            <a:r>
              <a:rPr lang="en-US" dirty="0" smtClean="0"/>
              <a:t> </a:t>
            </a:r>
            <a:r>
              <a:rPr lang="ro-RO" dirty="0" smtClean="0"/>
              <a:t>értelmezett függvényeket tartalmaz, ha az adat UNSIGNED </a:t>
            </a:r>
            <a:r>
              <a:rPr lang="ro-RO" dirty="0" smtClean="0"/>
              <a:t>t</a:t>
            </a:r>
            <a:r>
              <a:rPr lang="hu-HU" dirty="0" smtClean="0"/>
              <a:t>í</a:t>
            </a:r>
            <a:r>
              <a:rPr lang="ro-RO" dirty="0" err="1" smtClean="0"/>
              <a:t>pusú</a:t>
            </a:r>
            <a:endParaRPr lang="ro-RO" dirty="0" smtClean="0"/>
          </a:p>
          <a:p>
            <a:r>
              <a:rPr lang="ro-RO" b="1" dirty="0" err="1" smtClean="0"/>
              <a:t>Numeric_std</a:t>
            </a:r>
            <a:r>
              <a:rPr lang="ro-RO" dirty="0" smtClean="0"/>
              <a:t>: </a:t>
            </a:r>
            <a:r>
              <a:rPr lang="ro-RO" dirty="0" err="1"/>
              <a:t>signed</a:t>
            </a:r>
            <a:r>
              <a:rPr lang="ro-RO" dirty="0"/>
              <a:t> </a:t>
            </a:r>
            <a:r>
              <a:rPr lang="ro-RO" dirty="0" err="1"/>
              <a:t>és</a:t>
            </a:r>
            <a:r>
              <a:rPr lang="ro-RO" dirty="0"/>
              <a:t> </a:t>
            </a:r>
            <a:r>
              <a:rPr lang="ro-RO" dirty="0" err="1"/>
              <a:t>unsigned</a:t>
            </a:r>
            <a:r>
              <a:rPr lang="ro-RO" dirty="0"/>
              <a:t> </a:t>
            </a:r>
            <a:r>
              <a:rPr lang="ro-RO" dirty="0" err="1"/>
              <a:t>adattípusok</a:t>
            </a:r>
            <a:r>
              <a:rPr lang="ro-RO" dirty="0"/>
              <a:t> </a:t>
            </a:r>
            <a:r>
              <a:rPr lang="ro-RO" dirty="0" err="1"/>
              <a:t>és</a:t>
            </a:r>
            <a:r>
              <a:rPr lang="ro-RO" dirty="0"/>
              <a:t> </a:t>
            </a:r>
            <a:r>
              <a:rPr lang="ro-RO" dirty="0" err="1"/>
              <a:t>erre</a:t>
            </a:r>
            <a:r>
              <a:rPr lang="ro-RO" dirty="0"/>
              <a:t> </a:t>
            </a:r>
            <a:r>
              <a:rPr lang="ro-RO" dirty="0" err="1"/>
              <a:t>vonatkozó</a:t>
            </a:r>
            <a:r>
              <a:rPr lang="ro-RO" dirty="0"/>
              <a:t> </a:t>
            </a:r>
            <a:r>
              <a:rPr lang="ro-RO" dirty="0" err="1"/>
              <a:t>aritmetikai</a:t>
            </a:r>
            <a:r>
              <a:rPr lang="ro-RO" dirty="0"/>
              <a:t> </a:t>
            </a:r>
            <a:r>
              <a:rPr lang="ro-RO" dirty="0" err="1"/>
              <a:t>és</a:t>
            </a:r>
            <a:r>
              <a:rPr lang="ro-RO" dirty="0"/>
              <a:t> </a:t>
            </a:r>
            <a:r>
              <a:rPr lang="ro-RO" dirty="0" err="1"/>
              <a:t>összehasonlító</a:t>
            </a:r>
            <a:r>
              <a:rPr lang="ro-RO" dirty="0"/>
              <a:t>  </a:t>
            </a:r>
            <a:r>
              <a:rPr lang="ro-RO" dirty="0" err="1"/>
              <a:t>és</a:t>
            </a:r>
            <a:r>
              <a:rPr lang="ro-RO" dirty="0"/>
              <a:t> </a:t>
            </a:r>
            <a:r>
              <a:rPr lang="ro-RO" dirty="0" err="1"/>
              <a:t>adatkonverzióra</a:t>
            </a:r>
            <a:r>
              <a:rPr lang="ro-RO" dirty="0"/>
              <a:t> </a:t>
            </a:r>
            <a:r>
              <a:rPr lang="ro-RO" dirty="0" err="1"/>
              <a:t>használt</a:t>
            </a:r>
            <a:r>
              <a:rPr lang="ro-RO" dirty="0"/>
              <a:t> </a:t>
            </a:r>
            <a:r>
              <a:rPr lang="ro-RO" dirty="0" err="1" smtClean="0"/>
              <a:t>műveletek</a:t>
            </a:r>
            <a:endParaRPr lang="en-US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44" y="0"/>
            <a:ext cx="414331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dirty="0" err="1"/>
              <a:t>std_logic_arith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783044"/>
            <a:ext cx="9144000" cy="61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hu-HU" altLang="en-US" sz="2800" dirty="0"/>
              <a:t>Típusok:</a:t>
            </a:r>
          </a:p>
          <a:p>
            <a:pPr lvl="1" fontAlgn="base">
              <a:spcAft>
                <a:spcPct val="0"/>
              </a:spcAft>
            </a:pPr>
            <a:r>
              <a:rPr lang="hu-HU" altLang="en-US" sz="2400" dirty="0" err="1"/>
              <a:t>unsigned</a:t>
            </a:r>
            <a:r>
              <a:rPr lang="hu-HU" altLang="en-US" sz="2400" dirty="0"/>
              <a:t>, </a:t>
            </a:r>
            <a:r>
              <a:rPr lang="hu-HU" altLang="en-US" sz="2400" dirty="0" err="1"/>
              <a:t>signed</a:t>
            </a:r>
            <a:endParaRPr lang="hu-HU" altLang="en-US" sz="2400" dirty="0"/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hu-HU" altLang="en-US" sz="2800" dirty="0"/>
              <a:t>Aritmetikai:</a:t>
            </a:r>
          </a:p>
          <a:p>
            <a:pPr lvl="1" fontAlgn="base">
              <a:spcAft>
                <a:spcPct val="0"/>
              </a:spcAft>
            </a:pPr>
            <a:r>
              <a:rPr lang="hu-HU" altLang="en-US" sz="2400" dirty="0"/>
              <a:t> +, -, *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hu-HU" altLang="en-US" sz="2800" dirty="0"/>
              <a:t>Összehasonlító műveletek: </a:t>
            </a:r>
          </a:p>
          <a:p>
            <a:pPr lvl="1" fontAlgn="base">
              <a:spcAft>
                <a:spcPct val="0"/>
              </a:spcAft>
            </a:pPr>
            <a:r>
              <a:rPr lang="hu-HU" altLang="en-US" sz="2400" dirty="0"/>
              <a:t>&lt;, &lt;=, &gt;, &gt;=, =, /=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hu-HU" altLang="en-US" sz="2800" dirty="0"/>
              <a:t>Eltolás: </a:t>
            </a:r>
          </a:p>
          <a:p>
            <a:pPr lvl="1" fontAlgn="base">
              <a:spcAft>
                <a:spcPct val="0"/>
              </a:spcAft>
            </a:pPr>
            <a:r>
              <a:rPr lang="hu-HU" altLang="en-US" sz="2400" dirty="0" err="1"/>
              <a:t>shl</a:t>
            </a:r>
            <a:r>
              <a:rPr lang="hu-HU" altLang="en-US" sz="2400" dirty="0"/>
              <a:t>, </a:t>
            </a:r>
            <a:r>
              <a:rPr lang="hu-HU" altLang="en-US" sz="2400" dirty="0" err="1"/>
              <a:t>shr</a:t>
            </a:r>
            <a:r>
              <a:rPr lang="hu-HU" altLang="en-US" sz="2400" dirty="0"/>
              <a:t> </a:t>
            </a:r>
          </a:p>
          <a:p>
            <a:pPr marR="0" lvl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hu-HU" altLang="en-US" sz="2800" dirty="0" smtClean="0"/>
              <a:t>Konverzió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400" dirty="0" err="1" smtClean="0"/>
              <a:t>conv_integer</a:t>
            </a:r>
            <a:endParaRPr lang="ro-RO" altLang="en-US" sz="2400" dirty="0" smtClean="0"/>
          </a:p>
          <a:p>
            <a:pPr lvl="1" fontAlgn="base">
              <a:spcAft>
                <a:spcPct val="0"/>
              </a:spcAft>
            </a:pPr>
            <a:r>
              <a:rPr lang="hu-HU" altLang="en-US" sz="2400" dirty="0" err="1" smtClean="0"/>
              <a:t>co</a:t>
            </a:r>
            <a:r>
              <a:rPr lang="en-US" altLang="en-US" sz="2400" dirty="0" err="1" smtClean="0"/>
              <a:t>nv_unsigned</a:t>
            </a:r>
            <a:r>
              <a:rPr lang="hu-HU" altLang="en-US" sz="2400" dirty="0" smtClean="0"/>
              <a:t>, </a:t>
            </a:r>
            <a:r>
              <a:rPr lang="hu-HU" altLang="en-US" sz="2400" dirty="0" err="1" smtClean="0"/>
              <a:t>conv</a:t>
            </a:r>
            <a:r>
              <a:rPr lang="ro-RO" altLang="en-US" sz="2400" dirty="0" smtClean="0"/>
              <a:t>_</a:t>
            </a:r>
            <a:r>
              <a:rPr lang="ro-RO" altLang="en-US" sz="2400" dirty="0" err="1" smtClean="0"/>
              <a:t>signed</a:t>
            </a:r>
            <a:endParaRPr lang="ro-RO" altLang="en-US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052"/>
            <a:ext cx="9144000" cy="1143000"/>
          </a:xfrm>
        </p:spPr>
        <p:txBody>
          <a:bodyPr/>
          <a:lstStyle/>
          <a:p>
            <a:r>
              <a:rPr lang="ro-RO" dirty="0" err="1" smtClean="0"/>
              <a:t>IEEE.numeric_std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err="1" smtClean="0"/>
              <a:t>Artimetikai</a:t>
            </a:r>
            <a:r>
              <a:rPr lang="hu-HU" sz="2800" dirty="0" smtClean="0"/>
              <a:t> műveletek</a:t>
            </a:r>
          </a:p>
          <a:p>
            <a:r>
              <a:rPr lang="en-US" sz="2800" dirty="0" smtClean="0"/>
              <a:t>+</a:t>
            </a:r>
            <a:r>
              <a:rPr lang="ro-RO" sz="2800" dirty="0" smtClean="0"/>
              <a:t>, </a:t>
            </a:r>
            <a:r>
              <a:rPr lang="en-US" sz="2800" dirty="0" smtClean="0"/>
              <a:t>-</a:t>
            </a:r>
            <a:r>
              <a:rPr lang="ro-RO" sz="2800" dirty="0" smtClean="0"/>
              <a:t> , </a:t>
            </a:r>
            <a:r>
              <a:rPr lang="en-US" sz="2800" dirty="0" smtClean="0"/>
              <a:t>*</a:t>
            </a:r>
            <a:r>
              <a:rPr lang="ro-RO" sz="2800" dirty="0" smtClean="0"/>
              <a:t>, </a:t>
            </a:r>
            <a:r>
              <a:rPr lang="en-US" sz="2800" dirty="0" smtClean="0"/>
              <a:t>/</a:t>
            </a:r>
            <a:r>
              <a:rPr lang="ro-RO" sz="2800" dirty="0" smtClean="0"/>
              <a:t>, </a:t>
            </a:r>
            <a:r>
              <a:rPr lang="en-US" sz="2800" dirty="0" smtClean="0"/>
              <a:t>rem</a:t>
            </a:r>
            <a:r>
              <a:rPr lang="ro-RO" sz="2800" dirty="0" smtClean="0"/>
              <a:t>m, </a:t>
            </a:r>
            <a:r>
              <a:rPr lang="en-US" sz="2800" dirty="0" smtClean="0"/>
              <a:t>mod</a:t>
            </a:r>
            <a:endParaRPr lang="ro-RO" sz="2800" dirty="0" smtClean="0"/>
          </a:p>
          <a:p>
            <a:pPr marL="0" indent="0">
              <a:buNone/>
            </a:pPr>
            <a:r>
              <a:rPr lang="hu-HU" sz="2800" dirty="0" smtClean="0"/>
              <a:t>Összehasonlító műveletek</a:t>
            </a:r>
          </a:p>
          <a:p>
            <a:r>
              <a:rPr lang="en-US" sz="2800" dirty="0" smtClean="0"/>
              <a:t>&gt;</a:t>
            </a:r>
            <a:r>
              <a:rPr lang="hu-HU" sz="2800" dirty="0" smtClean="0"/>
              <a:t>,  </a:t>
            </a:r>
            <a:r>
              <a:rPr lang="en-US" sz="2800" dirty="0" smtClean="0"/>
              <a:t>&lt;</a:t>
            </a:r>
            <a:r>
              <a:rPr lang="hu-HU" sz="2800" dirty="0" smtClean="0"/>
              <a:t>, </a:t>
            </a:r>
            <a:r>
              <a:rPr lang="en-US" sz="2800" dirty="0" smtClean="0"/>
              <a:t>&lt;=</a:t>
            </a:r>
            <a:r>
              <a:rPr lang="hu-HU" sz="2800" dirty="0" smtClean="0"/>
              <a:t>, </a:t>
            </a:r>
            <a:r>
              <a:rPr lang="en-US" sz="2800" dirty="0" smtClean="0"/>
              <a:t>&gt;=</a:t>
            </a:r>
            <a:r>
              <a:rPr lang="hu-HU" sz="2800" dirty="0" smtClean="0"/>
              <a:t>, </a:t>
            </a:r>
            <a:r>
              <a:rPr lang="en-US" sz="2800" dirty="0" smtClean="0"/>
              <a:t>=</a:t>
            </a:r>
            <a:r>
              <a:rPr lang="hu-HU" sz="2800" dirty="0" smtClean="0"/>
              <a:t>, </a:t>
            </a:r>
            <a:r>
              <a:rPr lang="en-US" sz="2800" dirty="0" smtClean="0"/>
              <a:t>/=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Forgatási és eltolási műveletek</a:t>
            </a:r>
          </a:p>
          <a:p>
            <a:r>
              <a:rPr lang="en-US" sz="2800" dirty="0" smtClean="0"/>
              <a:t>SHIFT_LEFT</a:t>
            </a:r>
            <a:r>
              <a:rPr lang="hu-HU" sz="2800" dirty="0" smtClean="0"/>
              <a:t>,  </a:t>
            </a:r>
            <a:r>
              <a:rPr lang="en-US" sz="2800" dirty="0" smtClean="0"/>
              <a:t>SHIFT_RIGHT</a:t>
            </a:r>
            <a:r>
              <a:rPr lang="hu-HU" sz="2800" dirty="0" smtClean="0"/>
              <a:t>, </a:t>
            </a:r>
            <a:r>
              <a:rPr lang="en-US" sz="2800" dirty="0" smtClean="0"/>
              <a:t>ROTATE_LEFT</a:t>
            </a:r>
            <a:r>
              <a:rPr lang="hu-HU" sz="2800" dirty="0" smtClean="0"/>
              <a:t>, </a:t>
            </a:r>
            <a:r>
              <a:rPr lang="en-US" sz="2800" dirty="0" smtClean="0"/>
              <a:t>ROTATE_RIGHT</a:t>
            </a:r>
            <a:r>
              <a:rPr lang="hu-HU" sz="2800" dirty="0" smtClean="0"/>
              <a:t>, </a:t>
            </a:r>
            <a:r>
              <a:rPr lang="en-US" sz="2800" dirty="0" err="1" smtClean="0"/>
              <a:t>sll</a:t>
            </a:r>
            <a:r>
              <a:rPr lang="hu-HU" sz="2800" dirty="0" smtClean="0"/>
              <a:t>, </a:t>
            </a:r>
            <a:r>
              <a:rPr lang="en-US" sz="2800" dirty="0" err="1" smtClean="0"/>
              <a:t>srl</a:t>
            </a:r>
            <a:r>
              <a:rPr lang="hu-HU" sz="2800" dirty="0" smtClean="0"/>
              <a:t>, </a:t>
            </a:r>
            <a:r>
              <a:rPr lang="en-US" sz="2800" dirty="0" err="1" smtClean="0"/>
              <a:t>rol</a:t>
            </a:r>
            <a:r>
              <a:rPr lang="hu-HU" sz="2800" dirty="0" smtClean="0"/>
              <a:t>, </a:t>
            </a:r>
            <a:r>
              <a:rPr lang="en-US" sz="2800" dirty="0" err="1" smtClean="0"/>
              <a:t>ror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Konverziós műveletek</a:t>
            </a:r>
          </a:p>
          <a:p>
            <a:r>
              <a:rPr lang="en-US" sz="2800" dirty="0" smtClean="0"/>
              <a:t>TO_INTEGER</a:t>
            </a:r>
            <a:r>
              <a:rPr lang="hu-HU" sz="2800" dirty="0" smtClean="0"/>
              <a:t>, </a:t>
            </a:r>
            <a:r>
              <a:rPr lang="en-US" sz="2800" dirty="0" smtClean="0"/>
              <a:t>TO_UNSIGNED</a:t>
            </a:r>
            <a:r>
              <a:rPr lang="hu-HU" sz="2800" dirty="0" smtClean="0"/>
              <a:t>, </a:t>
            </a:r>
            <a:r>
              <a:rPr lang="en-US" sz="2800" dirty="0" smtClean="0"/>
              <a:t>TO_SIGNED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Logikai műveletek</a:t>
            </a:r>
          </a:p>
          <a:p>
            <a:r>
              <a:rPr lang="en-US" sz="2800" dirty="0" smtClean="0"/>
              <a:t>Not</a:t>
            </a:r>
            <a:r>
              <a:rPr lang="hu-HU" sz="2800" dirty="0" smtClean="0"/>
              <a:t>, </a:t>
            </a:r>
            <a:r>
              <a:rPr lang="en-US" sz="2800" dirty="0" smtClean="0"/>
              <a:t>and</a:t>
            </a:r>
            <a:r>
              <a:rPr lang="hu-HU" sz="2800" dirty="0" smtClean="0"/>
              <a:t>, </a:t>
            </a:r>
            <a:r>
              <a:rPr lang="en-US" sz="2800" dirty="0" smtClean="0"/>
              <a:t>or</a:t>
            </a:r>
            <a:r>
              <a:rPr lang="hu-HU" sz="2800" dirty="0" smtClean="0"/>
              <a:t>, </a:t>
            </a:r>
            <a:r>
              <a:rPr lang="en-US" sz="2800" dirty="0" err="1" smtClean="0"/>
              <a:t>nand</a:t>
            </a:r>
            <a:r>
              <a:rPr lang="hu-HU" sz="2800" dirty="0" smtClean="0"/>
              <a:t>, </a:t>
            </a:r>
            <a:r>
              <a:rPr lang="hu-HU" sz="2800" dirty="0" err="1" smtClean="0"/>
              <a:t>nor</a:t>
            </a:r>
            <a:r>
              <a:rPr lang="hu-HU" sz="2800" dirty="0" smtClean="0"/>
              <a:t>, </a:t>
            </a:r>
            <a:r>
              <a:rPr lang="hu-HU" sz="2800" dirty="0" err="1" smtClean="0"/>
              <a:t>xor</a:t>
            </a:r>
            <a:r>
              <a:rPr lang="hu-HU" sz="2800" dirty="0" smtClean="0"/>
              <a:t>, </a:t>
            </a:r>
            <a:r>
              <a:rPr lang="hu-HU" sz="2800" dirty="0" err="1" smtClean="0"/>
              <a:t>xnor</a:t>
            </a:r>
            <a:endParaRPr lang="en-US" sz="2800" dirty="0"/>
          </a:p>
          <a:p>
            <a:endParaRPr lang="hu-HU" dirty="0" smtClean="0"/>
          </a:p>
          <a:p>
            <a:endParaRPr lang="en-US" dirty="0"/>
          </a:p>
          <a:p>
            <a:endParaRPr lang="hu-HU" dirty="0" smtClean="0"/>
          </a:p>
          <a:p>
            <a:endParaRPr lang="hu-H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Fejezet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célja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fejezetben a hallgató megismerheti 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VHDL program szerkezetét: alkalmazott könyvtárak meghatározása, tervezett modul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portjeleinek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meghatározása valamint  a tervezett hardver strukturális szinten vagy viselkedési szinten való leírása.</a:t>
            </a:r>
          </a:p>
          <a:p>
            <a:pPr marL="0" indent="0">
              <a:buFontTx/>
              <a:buNone/>
              <a:defRPr/>
            </a:pPr>
            <a:endParaRPr lang="hu-H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201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ENTITY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GENERIC v</a:t>
            </a:r>
            <a:r>
              <a:rPr lang="hu-HU" sz="2400" dirty="0" err="1" smtClean="0"/>
              <a:t>áltozók</a:t>
            </a:r>
            <a:endParaRPr lang="ro-RO" sz="2400" dirty="0" smtClean="0"/>
          </a:p>
          <a:p>
            <a:r>
              <a:rPr lang="ro-RO" sz="2400" dirty="0" smtClean="0"/>
              <a:t>PORT </a:t>
            </a:r>
            <a:r>
              <a:rPr lang="ro-RO" sz="2400" dirty="0" err="1" smtClean="0"/>
              <a:t>-egy</a:t>
            </a:r>
            <a:r>
              <a:rPr lang="ro-RO" sz="2400" dirty="0" smtClean="0"/>
              <a:t> </a:t>
            </a:r>
            <a:r>
              <a:rPr lang="ro-RO" sz="2400" dirty="0" err="1" smtClean="0"/>
              <a:t>listát</a:t>
            </a:r>
            <a:r>
              <a:rPr lang="ro-RO" sz="2400" dirty="0" smtClean="0"/>
              <a:t> </a:t>
            </a:r>
            <a:r>
              <a:rPr lang="ro-RO" sz="2400" dirty="0" err="1" smtClean="0"/>
              <a:t>tartalmaz</a:t>
            </a:r>
            <a:r>
              <a:rPr lang="ro-RO" sz="2400" dirty="0" smtClean="0"/>
              <a:t> </a:t>
            </a:r>
            <a:r>
              <a:rPr lang="ro-RO" sz="2400" dirty="0" err="1" smtClean="0"/>
              <a:t>az</a:t>
            </a:r>
            <a:r>
              <a:rPr lang="ro-RO" sz="2400" dirty="0" smtClean="0"/>
              <a:t> </a:t>
            </a:r>
            <a:r>
              <a:rPr lang="ro-RO" sz="2400" dirty="0" err="1" smtClean="0"/>
              <a:t>áramkör</a:t>
            </a:r>
            <a:r>
              <a:rPr lang="ro-RO" sz="2400" dirty="0" smtClean="0"/>
              <a:t> </a:t>
            </a:r>
            <a:r>
              <a:rPr lang="ro-RO" sz="2400" dirty="0" err="1" smtClean="0"/>
              <a:t>összes</a:t>
            </a:r>
            <a:r>
              <a:rPr lang="ro-RO" sz="2400" dirty="0" smtClean="0"/>
              <a:t> </a:t>
            </a:r>
            <a:r>
              <a:rPr lang="ro-RO" sz="2400" dirty="0" err="1" smtClean="0"/>
              <a:t>be-</a:t>
            </a:r>
            <a:r>
              <a:rPr lang="ro-RO" sz="2400" dirty="0" smtClean="0"/>
              <a:t> </a:t>
            </a:r>
            <a:r>
              <a:rPr lang="ro-RO" sz="2400" dirty="0" err="1" smtClean="0"/>
              <a:t>és</a:t>
            </a:r>
            <a:r>
              <a:rPr lang="ro-RO" sz="2400" dirty="0" smtClean="0"/>
              <a:t> </a:t>
            </a:r>
            <a:r>
              <a:rPr lang="ro-RO" sz="2400" dirty="0" err="1" smtClean="0"/>
              <a:t>kimenetével</a:t>
            </a:r>
            <a:r>
              <a:rPr lang="ro-RO" sz="2400" dirty="0" smtClean="0"/>
              <a:t>, </a:t>
            </a:r>
            <a:r>
              <a:rPr lang="ro-RO" sz="2400" dirty="0" err="1" smtClean="0"/>
              <a:t>meghatározva</a:t>
            </a:r>
            <a:r>
              <a:rPr lang="ro-RO" sz="2400" dirty="0" smtClean="0"/>
              <a:t> a </a:t>
            </a:r>
            <a:r>
              <a:rPr lang="ro-RO" sz="2400" dirty="0" err="1" smtClean="0"/>
              <a:t>jel</a:t>
            </a:r>
            <a:r>
              <a:rPr lang="ro-RO" sz="2400" dirty="0" smtClean="0"/>
              <a:t> </a:t>
            </a:r>
            <a:r>
              <a:rPr lang="ro-RO" sz="2400" dirty="0" err="1" smtClean="0"/>
              <a:t>típusát</a:t>
            </a:r>
            <a:r>
              <a:rPr lang="ro-RO" sz="2400" dirty="0" smtClean="0"/>
              <a:t> </a:t>
            </a:r>
            <a:r>
              <a:rPr lang="ro-RO" sz="2400" dirty="0" err="1" smtClean="0"/>
              <a:t>és</a:t>
            </a:r>
            <a:r>
              <a:rPr lang="ro-RO" sz="2400" dirty="0" smtClean="0"/>
              <a:t> </a:t>
            </a:r>
            <a:r>
              <a:rPr lang="ro-RO" sz="2400" dirty="0" err="1" smtClean="0"/>
              <a:t>irányát</a:t>
            </a:r>
            <a:endParaRPr lang="ro-RO" sz="2400" dirty="0" smtClean="0"/>
          </a:p>
          <a:p>
            <a:pPr>
              <a:buNone/>
            </a:pPr>
            <a:r>
              <a:rPr lang="hu-H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ENTITY</a:t>
            </a:r>
            <a:r>
              <a:rPr lang="hu-HU" sz="2200" dirty="0" smtClean="0"/>
              <a:t> entitás_neve </a:t>
            </a:r>
            <a:r>
              <a:rPr lang="hu-H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</a:p>
          <a:p>
            <a:pPr>
              <a:buNone/>
            </a:pPr>
            <a:r>
              <a:rPr lang="hu-H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GENERIC</a:t>
            </a:r>
          </a:p>
          <a:p>
            <a:pPr>
              <a:buNone/>
            </a:pPr>
            <a:r>
              <a:rPr lang="ro-RO" sz="2200" dirty="0" smtClean="0"/>
              <a:t>(GENERIC-us param</a:t>
            </a:r>
            <a:r>
              <a:rPr lang="hu-HU" sz="2200" dirty="0" smtClean="0"/>
              <a:t>é</a:t>
            </a:r>
            <a:r>
              <a:rPr lang="ro-RO" sz="2200" dirty="0" err="1" smtClean="0"/>
              <a:t>terek</a:t>
            </a:r>
            <a:r>
              <a:rPr lang="ro-RO" sz="2200" dirty="0" smtClean="0"/>
              <a:t>)</a:t>
            </a:r>
            <a:r>
              <a:rPr lang="en-US" sz="2200" dirty="0" smtClean="0"/>
              <a:t>;</a:t>
            </a:r>
            <a:endParaRPr lang="ro-RO" sz="2200" dirty="0" smtClean="0"/>
          </a:p>
          <a:p>
            <a:pPr>
              <a:buNone/>
            </a:pPr>
            <a:r>
              <a:rPr lang="hu-H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</a:t>
            </a:r>
            <a:r>
              <a:rPr lang="hu-HU" sz="2200" dirty="0" smtClean="0"/>
              <a:t> (</a:t>
            </a:r>
            <a:endParaRPr lang="ro-RO" sz="2200" dirty="0" smtClean="0"/>
          </a:p>
          <a:p>
            <a:pPr>
              <a:buNone/>
            </a:pPr>
            <a:r>
              <a:rPr lang="hu-HU" sz="2200" dirty="0" smtClean="0"/>
              <a:t>	jel1_neve: jel_modjel1_típus;</a:t>
            </a:r>
            <a:endParaRPr lang="ro-RO" sz="2200" dirty="0" smtClean="0"/>
          </a:p>
          <a:p>
            <a:pPr>
              <a:buNone/>
            </a:pPr>
            <a:r>
              <a:rPr lang="hu-HU" sz="2200" dirty="0" smtClean="0"/>
              <a:t>	jel2_neve:jel2_modjel2_</a:t>
            </a:r>
            <a:r>
              <a:rPr lang="hu-HU" sz="2200" dirty="0" err="1" smtClean="0"/>
              <a:t>tipus</a:t>
            </a:r>
            <a:r>
              <a:rPr lang="hu-HU" sz="2200" dirty="0" smtClean="0"/>
              <a:t>;</a:t>
            </a:r>
            <a:endParaRPr lang="ro-RO" sz="2200" dirty="0" smtClean="0"/>
          </a:p>
          <a:p>
            <a:pPr>
              <a:buNone/>
            </a:pPr>
            <a:r>
              <a:rPr lang="hu-HU" sz="2200" dirty="0" smtClean="0"/>
              <a:t>	…);</a:t>
            </a:r>
            <a:endParaRPr lang="ro-RO" sz="2200" dirty="0" smtClean="0"/>
          </a:p>
          <a:p>
            <a:pPr>
              <a:buNone/>
            </a:pPr>
            <a:r>
              <a:rPr lang="hu-HU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hu-HU" sz="2200" dirty="0" smtClean="0"/>
              <a:t> entitás_neve;</a:t>
            </a:r>
            <a:endParaRPr lang="ro-RO" sz="2200" dirty="0" smtClean="0"/>
          </a:p>
          <a:p>
            <a:endParaRPr lang="ro-RO" dirty="0" smtClean="0"/>
          </a:p>
          <a:p>
            <a:endParaRPr lang="ro-RO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500306"/>
            <a:ext cx="291623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/>
          <p:cNvSpPr txBox="1"/>
          <p:nvPr/>
        </p:nvSpPr>
        <p:spPr>
          <a:xfrm>
            <a:off x="4071934" y="4286256"/>
            <a:ext cx="4857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Jel iránya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In, out, </a:t>
            </a:r>
            <a:r>
              <a:rPr lang="en-US" sz="2400" dirty="0" err="1" smtClean="0"/>
              <a:t>Inout</a:t>
            </a:r>
            <a:r>
              <a:rPr lang="en-US" sz="2400" dirty="0" smtClean="0"/>
              <a:t>, buffer</a:t>
            </a:r>
          </a:p>
          <a:p>
            <a:pPr lvl="1"/>
            <a:endParaRPr lang="en-US" sz="2400" dirty="0" smtClean="0"/>
          </a:p>
          <a:p>
            <a:r>
              <a:rPr lang="hu-HU" sz="2400" dirty="0" smtClean="0"/>
              <a:t>Jel típusa lehet :</a:t>
            </a:r>
          </a:p>
          <a:p>
            <a:pPr lvl="1"/>
            <a:r>
              <a:rPr lang="ro-RO" sz="2400" dirty="0" smtClean="0"/>
              <a:t>Bit, STD</a:t>
            </a:r>
            <a:r>
              <a:rPr lang="en-US" sz="2400" dirty="0" smtClean="0"/>
              <a:t>_LOGIC, INTEGER </a:t>
            </a:r>
            <a:r>
              <a:rPr lang="en-US" sz="2400" dirty="0" err="1" smtClean="0"/>
              <a:t>stb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hu-HU" dirty="0" smtClean="0"/>
              <a:t>példa</a:t>
            </a:r>
            <a:endParaRPr lang="ro-RO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ENTITY</a:t>
            </a:r>
            <a:r>
              <a:rPr lang="hu-HU" dirty="0" smtClean="0"/>
              <a:t> es_kapu 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endParaRPr lang="ro-RO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</a:t>
            </a:r>
            <a:r>
              <a:rPr lang="hu-HU" dirty="0" smtClean="0"/>
              <a:t> (</a:t>
            </a:r>
            <a:r>
              <a:rPr lang="en-US" dirty="0" smtClean="0"/>
              <a:t>	</a:t>
            </a:r>
            <a:r>
              <a:rPr lang="hu-HU" dirty="0" smtClean="0"/>
              <a:t>X1: IN bit;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		X2: IN bit;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		Y: OUT bit;)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hu-HU" dirty="0" smtClean="0"/>
              <a:t> es_kapu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ENTITY</a:t>
            </a:r>
            <a:r>
              <a:rPr lang="hu-HU" dirty="0" smtClean="0"/>
              <a:t> es_kapu 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endParaRPr lang="ro-RO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hu-HU" dirty="0" smtClean="0"/>
              <a:t>		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</a:t>
            </a:r>
            <a:endParaRPr lang="ro-RO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hu-HU" dirty="0" smtClean="0"/>
              <a:t>			(X: IN </a:t>
            </a:r>
            <a:r>
              <a:rPr lang="hu-HU" dirty="0" err="1" smtClean="0"/>
              <a:t>std</a:t>
            </a:r>
            <a:r>
              <a:rPr lang="hu-HU" dirty="0" smtClean="0"/>
              <a:t>_</a:t>
            </a:r>
            <a:r>
              <a:rPr lang="hu-HU" dirty="0" err="1" smtClean="0"/>
              <a:t>logic</a:t>
            </a:r>
            <a:r>
              <a:rPr lang="hu-HU" dirty="0" smtClean="0"/>
              <a:t>_</a:t>
            </a:r>
            <a:r>
              <a:rPr lang="hu-HU" dirty="0" err="1" smtClean="0"/>
              <a:t>vector</a:t>
            </a:r>
            <a:r>
              <a:rPr lang="hu-HU" dirty="0" smtClean="0"/>
              <a:t>(1 </a:t>
            </a:r>
            <a:r>
              <a:rPr lang="hu-HU" dirty="0" err="1" smtClean="0"/>
              <a:t>downto</a:t>
            </a:r>
            <a:r>
              <a:rPr lang="hu-HU" dirty="0" smtClean="0"/>
              <a:t> 0);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		  Y: OUT </a:t>
            </a:r>
            <a:r>
              <a:rPr lang="hu-HU" dirty="0" err="1" smtClean="0"/>
              <a:t>std</a:t>
            </a:r>
            <a:r>
              <a:rPr lang="hu-HU" dirty="0" smtClean="0"/>
              <a:t>_</a:t>
            </a:r>
            <a:r>
              <a:rPr lang="hu-HU" dirty="0" err="1" smtClean="0"/>
              <a:t>logic</a:t>
            </a:r>
            <a:r>
              <a:rPr lang="hu-HU" dirty="0" smtClean="0"/>
              <a:t>;</a:t>
            </a:r>
            <a:endParaRPr lang="ro-RO" dirty="0" smtClean="0"/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</a:t>
            </a:r>
            <a:r>
              <a:rPr lang="hu-HU" dirty="0" smtClean="0"/>
              <a:t> es_kapu</a:t>
            </a:r>
            <a:r>
              <a:rPr lang="en-US" dirty="0" smtClean="0"/>
              <a:t>;</a:t>
            </a:r>
            <a:endParaRPr lang="ro-RO" dirty="0" smtClean="0"/>
          </a:p>
          <a:p>
            <a:endParaRPr lang="ro-RO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785926"/>
            <a:ext cx="230318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églalap 6"/>
          <p:cNvSpPr/>
          <p:nvPr/>
        </p:nvSpPr>
        <p:spPr>
          <a:xfrm>
            <a:off x="5500694" y="2143116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X1</a:t>
            </a:r>
            <a:endParaRPr lang="ro-RO" dirty="0"/>
          </a:p>
        </p:txBody>
      </p:sp>
      <p:sp>
        <p:nvSpPr>
          <p:cNvPr id="8" name="Téglalap 7"/>
          <p:cNvSpPr/>
          <p:nvPr/>
        </p:nvSpPr>
        <p:spPr>
          <a:xfrm>
            <a:off x="5500694" y="264318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X</a:t>
            </a:r>
            <a:r>
              <a:rPr lang="en-US" dirty="0" smtClean="0"/>
              <a:t>2</a:t>
            </a:r>
            <a:endParaRPr lang="ro-RO" dirty="0"/>
          </a:p>
        </p:txBody>
      </p:sp>
      <p:sp>
        <p:nvSpPr>
          <p:cNvPr id="9" name="Téglalap 8"/>
          <p:cNvSpPr/>
          <p:nvPr/>
        </p:nvSpPr>
        <p:spPr>
          <a:xfrm>
            <a:off x="7715272" y="2143116"/>
            <a:ext cx="421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hu-HU" dirty="0" smtClean="0"/>
              <a:t>ARCHITECTURE</a:t>
            </a:r>
            <a:endParaRPr lang="ro-RO" dirty="0"/>
          </a:p>
        </p:txBody>
      </p:sp>
      <p:sp>
        <p:nvSpPr>
          <p:cNvPr id="6" name="Szövegdoboz 5"/>
          <p:cNvSpPr txBox="1"/>
          <p:nvPr/>
        </p:nvSpPr>
        <p:spPr>
          <a:xfrm>
            <a:off x="0" y="1357298"/>
            <a:ext cx="8643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ARCHITECTURE az_</a:t>
            </a:r>
            <a:r>
              <a:rPr lang="hu-HU" dirty="0" err="1" smtClean="0"/>
              <a:t>architektura</a:t>
            </a:r>
            <a:r>
              <a:rPr lang="hu-HU" dirty="0" smtClean="0"/>
              <a:t>_neve OF entitás_neve</a:t>
            </a:r>
            <a:endParaRPr lang="ro-RO" dirty="0" smtClean="0"/>
          </a:p>
          <a:p>
            <a:r>
              <a:rPr lang="hu-HU" dirty="0" smtClean="0"/>
              <a:t>	[Deklarációs rész szignálok</a:t>
            </a:r>
            <a:r>
              <a:rPr lang="en-US" dirty="0" smtClean="0"/>
              <a:t>:</a:t>
            </a:r>
            <a:r>
              <a:rPr lang="hu-HU" dirty="0" smtClean="0"/>
              <a:t>, komponensek (COMPONENT)</a:t>
            </a:r>
            <a:r>
              <a:rPr lang="en-US" dirty="0" smtClean="0"/>
              <a:t> </a:t>
            </a:r>
            <a:r>
              <a:rPr lang="hu-HU" dirty="0" smtClean="0"/>
              <a:t>, </a:t>
            </a:r>
            <a:r>
              <a:rPr lang="en-US" dirty="0" smtClean="0"/>
              <a:t>f</a:t>
            </a:r>
            <a:r>
              <a:rPr lang="hu-HU" dirty="0" err="1" smtClean="0"/>
              <a:t>üggvény</a:t>
            </a:r>
            <a:r>
              <a:rPr lang="hu-HU" dirty="0" smtClean="0"/>
              <a:t> </a:t>
            </a:r>
            <a:r>
              <a:rPr lang="en-US" dirty="0" smtClean="0"/>
              <a:t>F</a:t>
            </a:r>
            <a:r>
              <a:rPr lang="fr-FR" dirty="0" smtClean="0"/>
              <a:t>UNCTION</a:t>
            </a:r>
            <a:r>
              <a:rPr lang="hu-HU" dirty="0" smtClean="0"/>
              <a:t>, jelek (SIGNAL), </a:t>
            </a:r>
            <a:r>
              <a:rPr lang="hu-HU" dirty="0" err="1" smtClean="0"/>
              <a:t>konsta</a:t>
            </a:r>
            <a:r>
              <a:rPr lang="en-US" dirty="0" smtClean="0"/>
              <a:t>n</a:t>
            </a:r>
            <a:r>
              <a:rPr lang="hu-HU" dirty="0" smtClean="0"/>
              <a:t>sok (CONSTANT), változok (VARIABLE), típusok (TYPE)]</a:t>
            </a:r>
            <a:endParaRPr lang="ro-RO" dirty="0" smtClean="0"/>
          </a:p>
          <a:p>
            <a:r>
              <a:rPr lang="hu-HU" dirty="0" smtClean="0"/>
              <a:t>BEGIN</a:t>
            </a:r>
            <a:endParaRPr lang="ro-RO" dirty="0" smtClean="0"/>
          </a:p>
          <a:p>
            <a:r>
              <a:rPr lang="hu-HU" dirty="0" smtClean="0"/>
              <a:t>	Programkód rész</a:t>
            </a:r>
            <a:r>
              <a:rPr lang="en-US" dirty="0" smtClean="0"/>
              <a:t>;</a:t>
            </a:r>
            <a:endParaRPr lang="ro-RO" dirty="0" smtClean="0"/>
          </a:p>
          <a:p>
            <a:r>
              <a:rPr lang="hu-HU" dirty="0" smtClean="0"/>
              <a:t>END az_</a:t>
            </a:r>
            <a:r>
              <a:rPr lang="hu-HU" dirty="0" err="1" smtClean="0"/>
              <a:t>architektura</a:t>
            </a:r>
            <a:r>
              <a:rPr lang="hu-HU" dirty="0" smtClean="0"/>
              <a:t>_neve;</a:t>
            </a:r>
            <a:endParaRPr lang="ro-RO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8649" y="2428868"/>
            <a:ext cx="4815351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zövegdoboz 8"/>
          <p:cNvSpPr txBox="1"/>
          <p:nvPr/>
        </p:nvSpPr>
        <p:spPr>
          <a:xfrm>
            <a:off x="142844" y="3143248"/>
            <a:ext cx="40719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--</a:t>
            </a:r>
            <a:r>
              <a:rPr lang="hu-HU" sz="2800" dirty="0" smtClean="0">
                <a:solidFill>
                  <a:schemeClr val="accent1"/>
                </a:solidFill>
              </a:rPr>
              <a:t>O=S</a:t>
            </a:r>
            <a:r>
              <a:rPr lang="en-US" sz="2800" dirty="0" smtClean="0">
                <a:solidFill>
                  <a:schemeClr val="accent1"/>
                </a:solidFill>
              </a:rPr>
              <a:t>0&amp;</a:t>
            </a:r>
            <a:r>
              <a:rPr lang="hu-HU" sz="2800" dirty="0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0+</a:t>
            </a:r>
            <a:r>
              <a:rPr lang="hu-HU" sz="2800" dirty="0" smtClean="0">
                <a:solidFill>
                  <a:schemeClr val="accent1"/>
                </a:solidFill>
              </a:rPr>
              <a:t>S</a:t>
            </a:r>
            <a:r>
              <a:rPr lang="en-US" sz="2800" dirty="0" smtClean="0">
                <a:solidFill>
                  <a:schemeClr val="accent1"/>
                </a:solidFill>
              </a:rPr>
              <a:t>0&amp;</a:t>
            </a:r>
            <a:r>
              <a:rPr lang="hu-HU" sz="2800" dirty="0" smtClean="0">
                <a:solidFill>
                  <a:schemeClr val="accent1"/>
                </a:solidFill>
              </a:rPr>
              <a:t>I1</a:t>
            </a:r>
            <a:endParaRPr lang="ro-RO" sz="2800" dirty="0" smtClean="0">
              <a:solidFill>
                <a:schemeClr val="accent1"/>
              </a:solidFill>
            </a:endParaRPr>
          </a:p>
          <a:p>
            <a:r>
              <a:rPr lang="hu-HU" dirty="0" smtClean="0"/>
              <a:t>ENTITY </a:t>
            </a:r>
            <a:r>
              <a:rPr lang="hu-HU" dirty="0" err="1" smtClean="0"/>
              <a:t>mux</a:t>
            </a:r>
            <a:endParaRPr lang="ro-RO" dirty="0" smtClean="0"/>
          </a:p>
          <a:p>
            <a:r>
              <a:rPr lang="hu-HU" dirty="0" smtClean="0"/>
              <a:t>	Port(I0: IN bit;</a:t>
            </a:r>
            <a:endParaRPr lang="ro-RO" dirty="0" smtClean="0"/>
          </a:p>
          <a:p>
            <a:r>
              <a:rPr lang="en-US" dirty="0" smtClean="0"/>
              <a:t>		</a:t>
            </a:r>
            <a:r>
              <a:rPr lang="hu-HU" dirty="0" smtClean="0"/>
              <a:t>I1: </a:t>
            </a:r>
            <a:r>
              <a:rPr lang="en-US" dirty="0" smtClean="0"/>
              <a:t>IN</a:t>
            </a:r>
            <a:r>
              <a:rPr lang="hu-HU" dirty="0" smtClean="0"/>
              <a:t> bit;</a:t>
            </a:r>
            <a:endParaRPr lang="ro-RO" dirty="0" smtClean="0"/>
          </a:p>
          <a:p>
            <a:r>
              <a:rPr lang="en-US" dirty="0" smtClean="0"/>
              <a:t>		</a:t>
            </a:r>
            <a:r>
              <a:rPr lang="hu-HU" dirty="0" smtClean="0"/>
              <a:t>S0: </a:t>
            </a:r>
            <a:r>
              <a:rPr lang="en-US" dirty="0" smtClean="0"/>
              <a:t>IN</a:t>
            </a:r>
            <a:r>
              <a:rPr lang="hu-HU" dirty="0" smtClean="0"/>
              <a:t> bit;</a:t>
            </a:r>
            <a:endParaRPr lang="ro-RO" dirty="0" smtClean="0"/>
          </a:p>
          <a:p>
            <a:r>
              <a:rPr lang="en-US" dirty="0" smtClean="0"/>
              <a:t>		</a:t>
            </a:r>
            <a:r>
              <a:rPr lang="hu-HU" dirty="0" smtClean="0"/>
              <a:t>O: OUT bit);</a:t>
            </a:r>
            <a:endParaRPr lang="ro-RO" dirty="0" smtClean="0"/>
          </a:p>
          <a:p>
            <a:r>
              <a:rPr lang="hu-HU" dirty="0" smtClean="0"/>
              <a:t>END </a:t>
            </a:r>
            <a:r>
              <a:rPr lang="hu-HU" dirty="0" err="1" smtClean="0"/>
              <a:t>mux</a:t>
            </a:r>
            <a:r>
              <a:rPr lang="hu-HU" dirty="0" smtClean="0"/>
              <a:t>;</a:t>
            </a:r>
            <a:endParaRPr lang="en-US" dirty="0" smtClean="0"/>
          </a:p>
          <a:p>
            <a:r>
              <a:rPr lang="hu-HU" dirty="0" smtClean="0"/>
              <a:t>ARCHITECTURE arch1 OF </a:t>
            </a:r>
            <a:r>
              <a:rPr lang="hu-HU" dirty="0" err="1" smtClean="0"/>
              <a:t>mux</a:t>
            </a:r>
            <a:r>
              <a:rPr lang="hu-HU" dirty="0" smtClean="0"/>
              <a:t> IS</a:t>
            </a:r>
            <a:endParaRPr lang="ro-RO" dirty="0" smtClean="0"/>
          </a:p>
          <a:p>
            <a:r>
              <a:rPr lang="hu-HU" dirty="0" smtClean="0"/>
              <a:t> </a:t>
            </a:r>
            <a:endParaRPr lang="ro-RO" dirty="0" smtClean="0"/>
          </a:p>
          <a:p>
            <a:r>
              <a:rPr lang="hu-HU" dirty="0" smtClean="0"/>
              <a:t>BEGIN</a:t>
            </a:r>
            <a:endParaRPr lang="ro-RO" dirty="0" smtClean="0"/>
          </a:p>
          <a:p>
            <a:r>
              <a:rPr lang="hu-HU" dirty="0" smtClean="0"/>
              <a:t>	</a:t>
            </a:r>
            <a:r>
              <a:rPr lang="en-US" dirty="0" smtClean="0"/>
              <a:t>O</a:t>
            </a:r>
            <a:r>
              <a:rPr lang="hu-HU" dirty="0" smtClean="0"/>
              <a:t>&lt;= ((</a:t>
            </a:r>
            <a:r>
              <a:rPr lang="hu-HU" dirty="0" err="1" smtClean="0"/>
              <a:t>not</a:t>
            </a:r>
            <a:r>
              <a:rPr lang="hu-HU" dirty="0" smtClean="0"/>
              <a:t> S0) and I0) </a:t>
            </a:r>
            <a:r>
              <a:rPr lang="hu-HU" dirty="0" err="1" smtClean="0"/>
              <a:t>or</a:t>
            </a:r>
            <a:r>
              <a:rPr lang="hu-HU" dirty="0" smtClean="0"/>
              <a:t> (S0 and I1);</a:t>
            </a:r>
            <a:endParaRPr lang="ro-RO" dirty="0" smtClean="0"/>
          </a:p>
          <a:p>
            <a:r>
              <a:rPr lang="hu-HU" dirty="0" smtClean="0"/>
              <a:t>END arch1</a:t>
            </a:r>
            <a:endParaRPr lang="ro-RO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724128" y="4528964"/>
            <a:ext cx="31720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ARCHITECTURE arch2 OF </a:t>
            </a:r>
            <a:r>
              <a:rPr lang="hu-HU" dirty="0" err="1" smtClean="0"/>
              <a:t>mux</a:t>
            </a:r>
            <a:r>
              <a:rPr lang="hu-HU" dirty="0" smtClean="0"/>
              <a:t> IS</a:t>
            </a:r>
            <a:endParaRPr lang="ro-RO" dirty="0" smtClean="0"/>
          </a:p>
          <a:p>
            <a:pPr lvl="1"/>
            <a:r>
              <a:rPr lang="hu-HU" dirty="0" err="1" smtClean="0"/>
              <a:t>Signal</a:t>
            </a:r>
            <a:r>
              <a:rPr lang="hu-HU" dirty="0" smtClean="0"/>
              <a:t> p1:bit;</a:t>
            </a:r>
            <a:endParaRPr lang="ro-RO" dirty="0" smtClean="0"/>
          </a:p>
          <a:p>
            <a:pPr lvl="1"/>
            <a:r>
              <a:rPr lang="hu-HU" dirty="0" err="1" smtClean="0"/>
              <a:t>Signal</a:t>
            </a:r>
            <a:r>
              <a:rPr lang="hu-HU" dirty="0" smtClean="0"/>
              <a:t> p2:bit;</a:t>
            </a:r>
            <a:endParaRPr lang="ro-RO" dirty="0" smtClean="0"/>
          </a:p>
          <a:p>
            <a:r>
              <a:rPr lang="hu-HU" dirty="0" smtClean="0"/>
              <a:t>BEGIN</a:t>
            </a:r>
            <a:endParaRPr lang="ro-RO" dirty="0" smtClean="0"/>
          </a:p>
          <a:p>
            <a:pPr lvl="1"/>
            <a:r>
              <a:rPr lang="hu-HU" dirty="0" smtClean="0"/>
              <a:t>p1</a:t>
            </a:r>
            <a:r>
              <a:rPr lang="en-US" dirty="0"/>
              <a:t>&lt;</a:t>
            </a:r>
            <a:r>
              <a:rPr lang="hu-HU" dirty="0" smtClean="0"/>
              <a:t>=(</a:t>
            </a:r>
            <a:r>
              <a:rPr lang="hu-HU" dirty="0" err="1" smtClean="0"/>
              <a:t>not</a:t>
            </a:r>
            <a:r>
              <a:rPr lang="hu-HU" dirty="0" smtClean="0"/>
              <a:t> S0)and I0;</a:t>
            </a:r>
            <a:endParaRPr lang="ro-RO" dirty="0" smtClean="0"/>
          </a:p>
          <a:p>
            <a:pPr lvl="1"/>
            <a:r>
              <a:rPr lang="hu-HU" dirty="0" smtClean="0"/>
              <a:t>P2</a:t>
            </a:r>
            <a:r>
              <a:rPr lang="en-US" dirty="0" smtClean="0"/>
              <a:t>&lt;</a:t>
            </a:r>
            <a:r>
              <a:rPr lang="hu-HU" dirty="0" smtClean="0"/>
              <a:t>= S0 and I1;</a:t>
            </a:r>
            <a:endParaRPr lang="ro-RO" dirty="0" smtClean="0"/>
          </a:p>
          <a:p>
            <a:pPr lvl="1"/>
            <a:r>
              <a:rPr lang="hu-HU" dirty="0" smtClean="0"/>
              <a:t>0 &lt;= p1+p0;</a:t>
            </a:r>
            <a:endParaRPr lang="ro-RO" dirty="0" smtClean="0"/>
          </a:p>
          <a:p>
            <a:r>
              <a:rPr lang="hu-HU" dirty="0" smtClean="0"/>
              <a:t>END arch2;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Szabv</a:t>
            </a:r>
            <a:r>
              <a:rPr lang="hu-HU" dirty="0" err="1" smtClean="0"/>
              <a:t>ányos</a:t>
            </a:r>
            <a:r>
              <a:rPr lang="hu-HU" dirty="0" smtClean="0"/>
              <a:t> VHDL adattípusok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Integer </a:t>
            </a:r>
            <a:r>
              <a:rPr lang="ro-RO" dirty="0" smtClean="0"/>
              <a:t>–</a:t>
            </a:r>
            <a:r>
              <a:rPr lang="ro-RO" dirty="0" err="1" smtClean="0"/>
              <a:t>eg</a:t>
            </a:r>
            <a:r>
              <a:rPr lang="hu-HU" dirty="0" smtClean="0"/>
              <a:t>ész típus </a:t>
            </a:r>
            <a:r>
              <a:rPr lang="en-US" dirty="0"/>
              <a:t>[-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-1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/>
              <a:t>31</a:t>
            </a:r>
            <a:r>
              <a:rPr lang="en-US" dirty="0" smtClean="0"/>
              <a:t>-1]</a:t>
            </a:r>
            <a:endParaRPr lang="hu-HU" dirty="0" smtClean="0"/>
          </a:p>
          <a:p>
            <a:r>
              <a:rPr lang="hu-HU" dirty="0" err="1" smtClean="0"/>
              <a:t>Boolean</a:t>
            </a:r>
            <a:r>
              <a:rPr lang="hu-HU" dirty="0" smtClean="0"/>
              <a:t> </a:t>
            </a:r>
            <a:r>
              <a:rPr lang="ro-RO" dirty="0" smtClean="0"/>
              <a:t>–Boole t</a:t>
            </a:r>
            <a:r>
              <a:rPr lang="hu-HU" dirty="0" err="1" smtClean="0"/>
              <a:t>ípus</a:t>
            </a:r>
            <a:r>
              <a:rPr lang="hu-HU" dirty="0" smtClean="0"/>
              <a:t> </a:t>
            </a:r>
            <a:r>
              <a:rPr lang="en-US" dirty="0" smtClean="0"/>
              <a:t>{true, false}</a:t>
            </a:r>
          </a:p>
          <a:p>
            <a:r>
              <a:rPr lang="en-US" dirty="0"/>
              <a:t>bit </a:t>
            </a:r>
            <a:r>
              <a:rPr lang="en-US" dirty="0" err="1"/>
              <a:t>típus</a:t>
            </a:r>
            <a:r>
              <a:rPr lang="en-US" dirty="0"/>
              <a:t>: </a:t>
            </a:r>
            <a:r>
              <a:rPr lang="en-US" dirty="0" smtClean="0"/>
              <a:t>{</a:t>
            </a:r>
            <a:r>
              <a:rPr lang="en-US" dirty="0"/>
              <a:t>’0’, ’1’} </a:t>
            </a:r>
            <a:endParaRPr lang="en-US" dirty="0" smtClean="0"/>
          </a:p>
          <a:p>
            <a:r>
              <a:rPr lang="en-US" dirty="0" err="1"/>
              <a:t>bit_vector</a:t>
            </a:r>
            <a:r>
              <a:rPr lang="en-US" dirty="0"/>
              <a:t> </a:t>
            </a:r>
            <a:r>
              <a:rPr lang="en-US" dirty="0" err="1" smtClean="0"/>
              <a:t>típus</a:t>
            </a:r>
            <a:r>
              <a:rPr lang="en-US" dirty="0" smtClean="0"/>
              <a:t> –bit </a:t>
            </a:r>
            <a:r>
              <a:rPr lang="hu-HU" dirty="0" smtClean="0"/>
              <a:t>típusú </a:t>
            </a:r>
            <a:r>
              <a:rPr lang="hu-HU" dirty="0" err="1" smtClean="0"/>
              <a:t>elemekbő</a:t>
            </a:r>
            <a:r>
              <a:rPr lang="ro-RO" dirty="0" smtClean="0"/>
              <a:t>l </a:t>
            </a:r>
            <a:r>
              <a:rPr lang="hu-HU" dirty="0" smtClean="0"/>
              <a:t>álló tömb</a:t>
            </a:r>
          </a:p>
          <a:p>
            <a:r>
              <a:rPr lang="hu-HU" dirty="0" err="1" smtClean="0"/>
              <a:t>real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bit, bit</a:t>
            </a:r>
            <a:r>
              <a:rPr lang="en-US" dirty="0" smtClean="0"/>
              <a:t>_vector</a:t>
            </a:r>
            <a:r>
              <a:rPr lang="hu-HU" dirty="0" smtClean="0"/>
              <a:t>:hátrány: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jelhez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csupán</a:t>
            </a:r>
            <a:r>
              <a:rPr lang="en-US" dirty="0"/>
              <a:t> </a:t>
            </a:r>
            <a:r>
              <a:rPr lang="en-US" dirty="0" err="1"/>
              <a:t>kétállapotú</a:t>
            </a:r>
            <a:r>
              <a:rPr lang="en-US" dirty="0"/>
              <a:t> </a:t>
            </a:r>
            <a:r>
              <a:rPr lang="en-US" dirty="0" err="1" smtClean="0"/>
              <a:t>jelszinte</a:t>
            </a:r>
            <a:r>
              <a:rPr lang="hu-HU" dirty="0" err="1" smtClean="0"/>
              <a:t>ket</a:t>
            </a:r>
            <a:r>
              <a:rPr lang="hu-HU" dirty="0" smtClean="0"/>
              <a:t> lehet </a:t>
            </a:r>
            <a:r>
              <a:rPr lang="en-US" dirty="0" err="1" smtClean="0"/>
              <a:t>rendel</a:t>
            </a:r>
            <a:r>
              <a:rPr lang="hu-HU" dirty="0" smtClean="0"/>
              <a:t>ni (</a:t>
            </a:r>
            <a:r>
              <a:rPr lang="en-US" dirty="0" err="1"/>
              <a:t>nagyimpedanciás</a:t>
            </a:r>
            <a:r>
              <a:rPr lang="en-US" dirty="0"/>
              <a:t> </a:t>
            </a:r>
            <a:r>
              <a:rPr lang="en-US" dirty="0" err="1" smtClean="0"/>
              <a:t>állapot</a:t>
            </a:r>
            <a:r>
              <a:rPr lang="hu-HU" dirty="0" smtClean="0"/>
              <a:t>, </a:t>
            </a:r>
            <a:r>
              <a:rPr lang="en-US" dirty="0" err="1" smtClean="0"/>
              <a:t>jelkonfliktus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megoldásra bevezették: ST</a:t>
            </a:r>
            <a:r>
              <a:rPr lang="en-US" dirty="0" smtClean="0"/>
              <a:t>D_LOGIC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STD_LOGIC_VECTOR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4211960" y="5508649"/>
            <a:ext cx="3820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hu-HU" sz="3500" dirty="0"/>
              <a:t>IEEE </a:t>
            </a:r>
            <a:r>
              <a:rPr lang="hu-HU" sz="3500" dirty="0" err="1"/>
              <a:t>Std</a:t>
            </a:r>
            <a:r>
              <a:rPr lang="hu-HU" sz="3500" dirty="0"/>
              <a:t>. 1076-1993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2688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</a:t>
            </a:r>
            <a:r>
              <a:rPr lang="hu-HU" dirty="0" smtClean="0"/>
              <a:t>típusok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Egész típusok</a:t>
            </a:r>
          </a:p>
          <a:p>
            <a:r>
              <a:rPr lang="hu-HU" dirty="0" smtClean="0"/>
              <a:t>Lebegőpontos típusok</a:t>
            </a:r>
          </a:p>
          <a:p>
            <a:r>
              <a:rPr lang="hu-HU" dirty="0" smtClean="0"/>
              <a:t>Fizikai mennyiség</a:t>
            </a:r>
          </a:p>
          <a:p>
            <a:r>
              <a:rPr lang="hu-HU" dirty="0" smtClean="0"/>
              <a:t>Felsorolás (</a:t>
            </a:r>
            <a:r>
              <a:rPr lang="hu-HU" dirty="0" err="1" smtClean="0"/>
              <a:t>enumeration</a:t>
            </a:r>
            <a:r>
              <a:rPr lang="hu-HU" dirty="0" smtClean="0"/>
              <a:t>)</a:t>
            </a:r>
          </a:p>
          <a:p>
            <a:r>
              <a:rPr lang="hu-HU" dirty="0" smtClean="0"/>
              <a:t>Vektorok (</a:t>
            </a:r>
            <a:r>
              <a:rPr lang="hu-HU" dirty="0" err="1" smtClean="0"/>
              <a:t>Arrays</a:t>
            </a:r>
            <a:r>
              <a:rPr lang="ro-RO" dirty="0" smtClean="0"/>
              <a:t>)</a:t>
            </a:r>
          </a:p>
          <a:p>
            <a:r>
              <a:rPr lang="ro-RO" dirty="0" err="1" smtClean="0"/>
              <a:t>Rekordok</a:t>
            </a:r>
            <a:endParaRPr lang="ro-RO" dirty="0" smtClean="0"/>
          </a:p>
          <a:p>
            <a:pPr>
              <a:buNone/>
            </a:pPr>
            <a:endParaRPr lang="hu-HU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</a:t>
            </a:r>
            <a:r>
              <a:rPr lang="hu-HU" dirty="0" err="1" smtClean="0"/>
              <a:t>ípusok-összefoglaló</a:t>
            </a:r>
            <a:endParaRPr lang="ro-RO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28" y="1052736"/>
            <a:ext cx="8215370" cy="5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hu-HU" dirty="0" smtClean="0"/>
              <a:t>ész típus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hu-HU" sz="2000" dirty="0" smtClean="0"/>
              <a:t>Integer</a:t>
            </a:r>
            <a:r>
              <a:rPr lang="ro-RO" sz="2000" dirty="0" smtClean="0"/>
              <a:t>_</a:t>
            </a:r>
            <a:r>
              <a:rPr lang="ro-RO" sz="2000" dirty="0" err="1" smtClean="0"/>
              <a:t>type</a:t>
            </a:r>
            <a:r>
              <a:rPr lang="ro-RO" sz="2000" dirty="0" smtClean="0"/>
              <a:t>_</a:t>
            </a:r>
            <a:r>
              <a:rPr lang="ro-RO" sz="2000" dirty="0" err="1" smtClean="0"/>
              <a:t>definition</a:t>
            </a:r>
            <a:r>
              <a:rPr lang="en-US" sz="2000" dirty="0" smtClean="0"/>
              <a:t>::=r</a:t>
            </a:r>
            <a:r>
              <a:rPr lang="hu-HU" sz="2000" dirty="0" err="1" smtClean="0"/>
              <a:t>ange</a:t>
            </a:r>
            <a:r>
              <a:rPr lang="hu-HU" sz="2000" dirty="0" smtClean="0"/>
              <a:t> </a:t>
            </a:r>
            <a:r>
              <a:rPr lang="hu-HU" sz="2000" dirty="0" err="1" smtClean="0"/>
              <a:t>simple</a:t>
            </a:r>
            <a:r>
              <a:rPr lang="ro-RO" sz="2000" dirty="0" smtClean="0"/>
              <a:t>_</a:t>
            </a:r>
            <a:r>
              <a:rPr lang="ro-RO" sz="2000" dirty="0" err="1" smtClean="0"/>
              <a:t>expresion</a:t>
            </a:r>
            <a:r>
              <a:rPr lang="ro-RO" sz="2000" dirty="0" smtClean="0"/>
              <a:t>  </a:t>
            </a:r>
            <a:r>
              <a:rPr lang="en-US" sz="2000" dirty="0" smtClean="0"/>
              <a:t>[ to | </a:t>
            </a:r>
            <a:r>
              <a:rPr lang="en-US" sz="2000" dirty="0" err="1" smtClean="0"/>
              <a:t>downto</a:t>
            </a:r>
            <a:r>
              <a:rPr lang="en-US" sz="2000" dirty="0" smtClean="0"/>
              <a:t>] </a:t>
            </a:r>
            <a:r>
              <a:rPr lang="hu-HU" sz="2000" dirty="0" err="1" smtClean="0"/>
              <a:t>simple</a:t>
            </a:r>
            <a:r>
              <a:rPr lang="ro-RO" sz="2000" dirty="0" smtClean="0"/>
              <a:t>_</a:t>
            </a:r>
            <a:r>
              <a:rPr lang="ro-RO" sz="2000" dirty="0" err="1" smtClean="0"/>
              <a:t>expresion</a:t>
            </a:r>
            <a:r>
              <a:rPr lang="ro-RO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byte_int</a:t>
            </a:r>
            <a:r>
              <a:rPr lang="en-US" dirty="0" smtClean="0"/>
              <a:t> is range 0 to 255;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signed_word_int</a:t>
            </a:r>
            <a:r>
              <a:rPr lang="en-US" dirty="0" smtClean="0"/>
              <a:t> is range -32768 to 32767;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bit_index</a:t>
            </a:r>
            <a:r>
              <a:rPr lang="en-US" dirty="0" smtClean="0"/>
              <a:t> is range 31 </a:t>
            </a:r>
            <a:r>
              <a:rPr lang="en-US" dirty="0" err="1" smtClean="0"/>
              <a:t>downto</a:t>
            </a:r>
            <a:r>
              <a:rPr lang="en-US" dirty="0" smtClean="0"/>
              <a:t> 0;</a:t>
            </a:r>
          </a:p>
          <a:p>
            <a:pPr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honap_napjai</a:t>
            </a:r>
            <a:r>
              <a:rPr lang="en-US" dirty="0" smtClean="0"/>
              <a:t> is range 0 to 31;</a:t>
            </a:r>
          </a:p>
          <a:p>
            <a:pPr>
              <a:buNone/>
            </a:pPr>
            <a:r>
              <a:rPr lang="en-US" dirty="0" smtClean="0"/>
              <a:t>Variable </a:t>
            </a:r>
            <a:r>
              <a:rPr lang="en-US" dirty="0" err="1" smtClean="0"/>
              <a:t>mai_nap</a:t>
            </a:r>
            <a:r>
              <a:rPr lang="en-US" dirty="0" smtClean="0"/>
              <a:t> : </a:t>
            </a:r>
            <a:r>
              <a:rPr lang="en-US" dirty="0" err="1" smtClean="0"/>
              <a:t>honap_napjai</a:t>
            </a:r>
            <a:r>
              <a:rPr lang="en-US" dirty="0" smtClean="0"/>
              <a:t>:=3;</a:t>
            </a:r>
          </a:p>
          <a:p>
            <a:pPr>
              <a:buNone/>
            </a:pPr>
            <a:r>
              <a:rPr lang="en-US" dirty="0" smtClean="0"/>
              <a:t>Constant </a:t>
            </a:r>
            <a:r>
              <a:rPr lang="en-US" dirty="0" err="1" smtClean="0"/>
              <a:t>konstans_azonosito</a:t>
            </a:r>
            <a:r>
              <a:rPr lang="en-US" dirty="0" smtClean="0"/>
              <a:t> : integer :=32;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hu-HU" dirty="0" smtClean="0"/>
              <a:t>Integer</a:t>
            </a:r>
            <a:r>
              <a:rPr lang="en-US" dirty="0" smtClean="0"/>
              <a:t>”</a:t>
            </a:r>
            <a:r>
              <a:rPr lang="hu-HU" dirty="0" smtClean="0"/>
              <a:t> típuson végrehajtható műveletek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+ </a:t>
            </a:r>
            <a:r>
              <a:rPr lang="hu-HU" dirty="0" err="1" smtClean="0"/>
              <a:t>-összeadás</a:t>
            </a:r>
            <a:endParaRPr lang="hu-HU" dirty="0" smtClean="0"/>
          </a:p>
          <a:p>
            <a:r>
              <a:rPr lang="hu-HU" dirty="0" smtClean="0"/>
              <a:t>- kivonás</a:t>
            </a:r>
          </a:p>
          <a:p>
            <a:r>
              <a:rPr lang="hu-HU" dirty="0" smtClean="0"/>
              <a:t>* szorzás</a:t>
            </a:r>
          </a:p>
          <a:p>
            <a:r>
              <a:rPr lang="hu-HU" dirty="0" smtClean="0"/>
              <a:t>/  osztás</a:t>
            </a:r>
          </a:p>
          <a:p>
            <a:r>
              <a:rPr lang="hu-HU" dirty="0" err="1" smtClean="0"/>
              <a:t>mod</a:t>
            </a:r>
            <a:r>
              <a:rPr lang="hu-HU" dirty="0" smtClean="0"/>
              <a:t>	</a:t>
            </a:r>
            <a:r>
              <a:rPr lang="hu-HU" dirty="0" err="1" smtClean="0"/>
              <a:t>-modulo</a:t>
            </a:r>
            <a:endParaRPr lang="hu-HU" dirty="0" smtClean="0"/>
          </a:p>
          <a:p>
            <a:r>
              <a:rPr lang="hu-HU" dirty="0" err="1" smtClean="0"/>
              <a:t>rem</a:t>
            </a:r>
            <a:r>
              <a:rPr lang="hu-HU" dirty="0" smtClean="0"/>
              <a:t> 	</a:t>
            </a:r>
            <a:r>
              <a:rPr lang="hu-HU" dirty="0" err="1" smtClean="0"/>
              <a:t>-egésszel</a:t>
            </a:r>
            <a:r>
              <a:rPr lang="hu-HU" dirty="0" smtClean="0"/>
              <a:t> való osztás maradéka</a:t>
            </a:r>
          </a:p>
          <a:p>
            <a:r>
              <a:rPr lang="hu-HU" dirty="0" err="1" smtClean="0"/>
              <a:t>abs</a:t>
            </a:r>
            <a:r>
              <a:rPr lang="hu-HU" dirty="0" smtClean="0"/>
              <a:t>		</a:t>
            </a:r>
            <a:r>
              <a:rPr lang="hu-HU" dirty="0" err="1" smtClean="0"/>
              <a:t>-abszolútérték</a:t>
            </a:r>
            <a:endParaRPr lang="hu-HU" dirty="0" smtClean="0"/>
          </a:p>
          <a:p>
            <a:r>
              <a:rPr lang="ro-RO" dirty="0" smtClean="0"/>
              <a:t>**		</a:t>
            </a:r>
            <a:r>
              <a:rPr lang="ro-RO" dirty="0" err="1" smtClean="0"/>
              <a:t>-hatv</a:t>
            </a:r>
            <a:r>
              <a:rPr lang="hu-HU" dirty="0" smtClean="0"/>
              <a:t>á</a:t>
            </a:r>
            <a:r>
              <a:rPr lang="ro-RO" dirty="0" err="1" smtClean="0"/>
              <a:t>nyozás</a:t>
            </a:r>
            <a:endParaRPr lang="ro-RO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mennyiségek</a:t>
            </a:r>
            <a:endParaRPr lang="ro-RO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o-RO" sz="2000" b="1" dirty="0" err="1" smtClean="0"/>
              <a:t>type</a:t>
            </a:r>
            <a:r>
              <a:rPr lang="ro-RO" sz="2000" dirty="0" smtClean="0"/>
              <a:t> </a:t>
            </a:r>
            <a:r>
              <a:rPr lang="ro-RO" sz="2000" dirty="0" err="1" smtClean="0"/>
              <a:t>distance</a:t>
            </a:r>
            <a:r>
              <a:rPr lang="ro-RO" sz="2000" dirty="0" smtClean="0"/>
              <a:t> </a:t>
            </a:r>
            <a:r>
              <a:rPr lang="ro-RO" sz="2000" b="1" dirty="0" err="1" smtClean="0"/>
              <a:t>is</a:t>
            </a:r>
            <a:r>
              <a:rPr lang="ro-RO" sz="2000" dirty="0" smtClean="0"/>
              <a:t> </a:t>
            </a:r>
            <a:r>
              <a:rPr lang="ro-RO" sz="2000" b="1" dirty="0" err="1" smtClean="0"/>
              <a:t>range</a:t>
            </a:r>
            <a:r>
              <a:rPr lang="ro-RO" sz="2000" dirty="0" smtClean="0"/>
              <a:t> 0 </a:t>
            </a:r>
            <a:r>
              <a:rPr lang="ro-RO" sz="2000" b="1" dirty="0" err="1" smtClean="0"/>
              <a:t>to</a:t>
            </a:r>
            <a:r>
              <a:rPr lang="ro-RO" sz="2000" dirty="0" smtClean="0"/>
              <a:t> 1E16 </a:t>
            </a:r>
          </a:p>
          <a:p>
            <a:pPr>
              <a:spcBef>
                <a:spcPts val="0"/>
              </a:spcBef>
              <a:buNone/>
            </a:pPr>
            <a:r>
              <a:rPr lang="ro-RO" sz="2000" b="1" dirty="0" err="1" smtClean="0"/>
              <a:t>units</a:t>
            </a:r>
            <a:r>
              <a:rPr lang="ro-RO" sz="2000" dirty="0" smtClean="0"/>
              <a:t> </a:t>
            </a:r>
            <a:r>
              <a:rPr lang="ro-RO" sz="2000" dirty="0" err="1" smtClean="0"/>
              <a:t>Ang</a:t>
            </a:r>
            <a:r>
              <a:rPr lang="ro-RO" sz="2000" dirty="0" smtClean="0"/>
              <a:t>; -- angstrom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nm = 10 </a:t>
            </a:r>
            <a:r>
              <a:rPr lang="ro-RO" sz="1800" dirty="0" err="1" smtClean="0"/>
              <a:t>Ang</a:t>
            </a:r>
            <a:r>
              <a:rPr lang="ro-RO" sz="1800" dirty="0" smtClean="0"/>
              <a:t>; -- </a:t>
            </a:r>
            <a:r>
              <a:rPr lang="ro-RO" sz="1800" dirty="0" err="1" smtClean="0"/>
              <a:t>nanometer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err="1" smtClean="0"/>
              <a:t>um</a:t>
            </a:r>
            <a:r>
              <a:rPr lang="ro-RO" sz="1800" dirty="0" smtClean="0"/>
              <a:t> = 1000 nm; -- </a:t>
            </a:r>
            <a:r>
              <a:rPr lang="ro-RO" sz="1800" dirty="0" err="1" smtClean="0"/>
              <a:t>micrometer</a:t>
            </a:r>
            <a:r>
              <a:rPr lang="ro-RO" sz="1800" dirty="0" smtClean="0"/>
              <a:t> (micron)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mm = 1000 </a:t>
            </a:r>
            <a:r>
              <a:rPr lang="ro-RO" sz="1800" dirty="0" err="1" smtClean="0"/>
              <a:t>um</a:t>
            </a:r>
            <a:r>
              <a:rPr lang="ro-RO" sz="1800" dirty="0" smtClean="0"/>
              <a:t>; -- </a:t>
            </a:r>
            <a:r>
              <a:rPr lang="ro-RO" sz="1800" dirty="0" err="1" smtClean="0"/>
              <a:t>millimeter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cm = 10 mm; -- </a:t>
            </a:r>
            <a:r>
              <a:rPr lang="ro-RO" sz="1800" dirty="0" err="1" smtClean="0"/>
              <a:t>centimeter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dm = 100 mm; -- </a:t>
            </a:r>
            <a:r>
              <a:rPr lang="ro-RO" sz="1800" dirty="0" err="1" smtClean="0"/>
              <a:t>decameter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m = 1000 mm; -- </a:t>
            </a:r>
            <a:r>
              <a:rPr lang="ro-RO" sz="1800" dirty="0" err="1" smtClean="0"/>
              <a:t>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km = 1000 m; -- </a:t>
            </a:r>
            <a:r>
              <a:rPr lang="ro-RO" sz="1800" dirty="0" err="1" smtClean="0"/>
              <a:t>kilometer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mil = 254000 </a:t>
            </a:r>
            <a:r>
              <a:rPr lang="ro-RO" sz="1800" dirty="0" err="1" smtClean="0"/>
              <a:t>Ang</a:t>
            </a:r>
            <a:r>
              <a:rPr lang="ro-RO" sz="1800" dirty="0" smtClean="0"/>
              <a:t>; -- mil (1/1000 inch)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inch = 1000 mil; -- inch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err="1" smtClean="0"/>
              <a:t>ft</a:t>
            </a:r>
            <a:r>
              <a:rPr lang="ro-RO" sz="1800" dirty="0" smtClean="0"/>
              <a:t> = 12 inch; -- </a:t>
            </a:r>
            <a:r>
              <a:rPr lang="ro-RO" sz="1800" dirty="0" err="1" smtClean="0"/>
              <a:t>foot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err="1" smtClean="0"/>
              <a:t>yd</a:t>
            </a:r>
            <a:r>
              <a:rPr lang="ro-RO" sz="1800" dirty="0" smtClean="0"/>
              <a:t> = 3 </a:t>
            </a:r>
            <a:r>
              <a:rPr lang="ro-RO" sz="1800" dirty="0" err="1" smtClean="0"/>
              <a:t>ft</a:t>
            </a:r>
            <a:r>
              <a:rPr lang="ro-RO" sz="1800" dirty="0" smtClean="0"/>
              <a:t>; -- yard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err="1" smtClean="0"/>
              <a:t>fthn</a:t>
            </a:r>
            <a:r>
              <a:rPr lang="ro-RO" sz="1800" dirty="0" smtClean="0"/>
              <a:t> = 6 </a:t>
            </a:r>
            <a:r>
              <a:rPr lang="ro-RO" sz="1800" dirty="0" err="1" smtClean="0"/>
              <a:t>ft</a:t>
            </a:r>
            <a:r>
              <a:rPr lang="ro-RO" sz="1800" dirty="0" smtClean="0"/>
              <a:t>; -- </a:t>
            </a:r>
            <a:r>
              <a:rPr lang="ro-RO" sz="1800" dirty="0" err="1" smtClean="0"/>
              <a:t>fathom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err="1" smtClean="0"/>
              <a:t>frlg</a:t>
            </a:r>
            <a:r>
              <a:rPr lang="ro-RO" sz="1800" dirty="0" smtClean="0"/>
              <a:t> = 660 </a:t>
            </a:r>
            <a:r>
              <a:rPr lang="ro-RO" sz="1800" dirty="0" err="1" smtClean="0"/>
              <a:t>ft</a:t>
            </a:r>
            <a:r>
              <a:rPr lang="ro-RO" sz="1800" dirty="0" smtClean="0"/>
              <a:t>; -- </a:t>
            </a:r>
            <a:r>
              <a:rPr lang="ro-RO" sz="1800" dirty="0" err="1" smtClean="0"/>
              <a:t>furlong</a:t>
            </a:r>
            <a:r>
              <a:rPr lang="ro-RO" sz="18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mi = 5280 </a:t>
            </a:r>
            <a:r>
              <a:rPr lang="ro-RO" sz="1800" dirty="0" err="1" smtClean="0"/>
              <a:t>ft</a:t>
            </a:r>
            <a:r>
              <a:rPr lang="ro-RO" sz="1800" dirty="0" smtClean="0"/>
              <a:t>; -- mile </a:t>
            </a:r>
          </a:p>
          <a:p>
            <a:pPr lvl="1">
              <a:spcBef>
                <a:spcPts val="0"/>
              </a:spcBef>
              <a:buNone/>
            </a:pPr>
            <a:r>
              <a:rPr lang="ro-RO" sz="1800" dirty="0" smtClean="0"/>
              <a:t>lg = 3 mi; -- </a:t>
            </a:r>
            <a:r>
              <a:rPr lang="ro-RO" sz="1800" dirty="0" err="1" smtClean="0"/>
              <a:t>league</a:t>
            </a:r>
            <a:r>
              <a:rPr lang="ro-RO" sz="18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o-RO" sz="2000" b="1" dirty="0" smtClean="0"/>
              <a:t>end</a:t>
            </a:r>
            <a:r>
              <a:rPr lang="ro-RO" sz="2000" dirty="0" smtClean="0"/>
              <a:t> </a:t>
            </a:r>
            <a:r>
              <a:rPr lang="ro-RO" sz="2000" b="1" dirty="0" err="1" smtClean="0"/>
              <a:t>units</a:t>
            </a:r>
            <a:r>
              <a:rPr lang="ro-RO" sz="2000" dirty="0" smtClean="0"/>
              <a:t>; </a:t>
            </a:r>
            <a:endParaRPr lang="ro-R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Fizikai</a:t>
            </a:r>
            <a:r>
              <a:rPr lang="en-US" dirty="0" smtClean="0"/>
              <a:t> </a:t>
            </a:r>
            <a:r>
              <a:rPr lang="en-US" dirty="0" err="1" smtClean="0"/>
              <a:t>mennyis</a:t>
            </a:r>
            <a:r>
              <a:rPr lang="hu-HU" dirty="0" smtClean="0"/>
              <a:t>é</a:t>
            </a:r>
            <a:r>
              <a:rPr lang="en-US" dirty="0" err="1" smtClean="0"/>
              <a:t>ge</a:t>
            </a:r>
            <a:r>
              <a:rPr lang="hu-HU" dirty="0" smtClean="0"/>
              <a:t>k </a:t>
            </a:r>
            <a:r>
              <a:rPr lang="hu-HU" dirty="0" err="1" smtClean="0"/>
              <a:t>-példák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o-RO" sz="2900" b="1" dirty="0" err="1" smtClean="0"/>
              <a:t>type</a:t>
            </a:r>
            <a:r>
              <a:rPr lang="ro-RO" sz="2900" dirty="0" smtClean="0"/>
              <a:t> Time </a:t>
            </a:r>
            <a:r>
              <a:rPr lang="ro-RO" sz="2900" b="1" dirty="0" err="1" smtClean="0"/>
              <a:t>is</a:t>
            </a:r>
            <a:r>
              <a:rPr lang="ro-RO" sz="2900" dirty="0" smtClean="0"/>
              <a:t> </a:t>
            </a:r>
            <a:r>
              <a:rPr lang="ro-RO" sz="2900" b="1" dirty="0" err="1" smtClean="0"/>
              <a:t>range</a:t>
            </a:r>
            <a:r>
              <a:rPr lang="ro-RO" sz="2900" dirty="0" smtClean="0"/>
              <a:t> </a:t>
            </a:r>
            <a:r>
              <a:rPr lang="ro-RO" sz="2900" dirty="0" err="1" smtClean="0"/>
              <a:t>--im</a:t>
            </a:r>
            <a:r>
              <a:rPr lang="ro-RO" sz="2900" dirty="0" smtClean="0"/>
              <a:t> </a:t>
            </a:r>
            <a:r>
              <a:rPr lang="ro-RO" sz="2900" dirty="0" err="1" smtClean="0"/>
              <a:t>plementation</a:t>
            </a:r>
            <a:r>
              <a:rPr lang="ro-RO" sz="2900" dirty="0" smtClean="0"/>
              <a:t> </a:t>
            </a:r>
            <a:r>
              <a:rPr lang="ro-RO" sz="2900" dirty="0" err="1" smtClean="0"/>
              <a:t>defined--</a:t>
            </a:r>
            <a:r>
              <a:rPr lang="ro-RO" sz="2900" dirty="0" smtClean="0"/>
              <a:t> ;</a:t>
            </a:r>
          </a:p>
          <a:p>
            <a:pPr lvl="1">
              <a:buNone/>
            </a:pPr>
            <a:r>
              <a:rPr lang="ro-RO" sz="2300" dirty="0" smtClean="0"/>
              <a:t> </a:t>
            </a:r>
            <a:r>
              <a:rPr lang="ro-RO" sz="2300" b="1" dirty="0" err="1" smtClean="0"/>
              <a:t>units</a:t>
            </a:r>
            <a:r>
              <a:rPr lang="ro-RO" sz="2300" dirty="0" smtClean="0"/>
              <a:t> </a:t>
            </a:r>
            <a:r>
              <a:rPr lang="ro-RO" sz="2300" dirty="0" err="1" smtClean="0"/>
              <a:t>fs</a:t>
            </a:r>
            <a:r>
              <a:rPr lang="ro-RO" sz="2300" dirty="0" smtClean="0"/>
              <a:t>; -- </a:t>
            </a:r>
            <a:r>
              <a:rPr lang="ro-RO" sz="2300" dirty="0" err="1" smtClean="0"/>
              <a:t>femtosecond</a:t>
            </a:r>
            <a:r>
              <a:rPr lang="ro-RO" sz="2300" dirty="0" smtClean="0"/>
              <a:t> </a:t>
            </a:r>
          </a:p>
          <a:p>
            <a:pPr lvl="1">
              <a:buNone/>
            </a:pPr>
            <a:r>
              <a:rPr lang="ro-RO" sz="2300" dirty="0" err="1" smtClean="0"/>
              <a:t>ps</a:t>
            </a:r>
            <a:r>
              <a:rPr lang="ro-RO" sz="2300" dirty="0" smtClean="0"/>
              <a:t> = 1000 </a:t>
            </a:r>
            <a:r>
              <a:rPr lang="ro-RO" sz="2300" dirty="0" err="1" smtClean="0"/>
              <a:t>fs</a:t>
            </a:r>
            <a:r>
              <a:rPr lang="ro-RO" sz="2300" dirty="0" smtClean="0"/>
              <a:t>; -- </a:t>
            </a:r>
            <a:r>
              <a:rPr lang="ro-RO" sz="2300" dirty="0" err="1" smtClean="0"/>
              <a:t>picosecond</a:t>
            </a:r>
            <a:r>
              <a:rPr lang="ro-RO" sz="2300" dirty="0" smtClean="0"/>
              <a:t> </a:t>
            </a:r>
          </a:p>
          <a:p>
            <a:pPr lvl="1">
              <a:buNone/>
            </a:pPr>
            <a:r>
              <a:rPr lang="ro-RO" sz="2300" dirty="0" smtClean="0"/>
              <a:t>ns = 1000 </a:t>
            </a:r>
            <a:r>
              <a:rPr lang="ro-RO" sz="2300" dirty="0" err="1" smtClean="0"/>
              <a:t>ps</a:t>
            </a:r>
            <a:r>
              <a:rPr lang="ro-RO" sz="2300" dirty="0" smtClean="0"/>
              <a:t>; -- </a:t>
            </a:r>
            <a:r>
              <a:rPr lang="ro-RO" sz="2300" dirty="0" err="1" smtClean="0"/>
              <a:t>nanosecond</a:t>
            </a:r>
            <a:r>
              <a:rPr lang="ro-RO" sz="2300" dirty="0" smtClean="0"/>
              <a:t> </a:t>
            </a:r>
          </a:p>
          <a:p>
            <a:pPr lvl="1">
              <a:buNone/>
            </a:pPr>
            <a:r>
              <a:rPr lang="ro-RO" sz="2300" dirty="0" err="1" smtClean="0"/>
              <a:t>us</a:t>
            </a:r>
            <a:r>
              <a:rPr lang="ro-RO" sz="2300" dirty="0" smtClean="0"/>
              <a:t> = 1000 ns; -- </a:t>
            </a:r>
            <a:r>
              <a:rPr lang="ro-RO" sz="2300" dirty="0" err="1" smtClean="0"/>
              <a:t>microsecond</a:t>
            </a:r>
            <a:r>
              <a:rPr lang="ro-RO" sz="23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2300" dirty="0" smtClean="0"/>
              <a:t>ms = 1000 </a:t>
            </a:r>
            <a:r>
              <a:rPr lang="ro-RO" sz="2300" dirty="0" err="1" smtClean="0"/>
              <a:t>us</a:t>
            </a:r>
            <a:r>
              <a:rPr lang="ro-RO" sz="2300" dirty="0" smtClean="0"/>
              <a:t>; -- </a:t>
            </a:r>
            <a:r>
              <a:rPr lang="ro-RO" sz="2300" dirty="0" err="1" smtClean="0"/>
              <a:t>millisecond</a:t>
            </a:r>
            <a:r>
              <a:rPr lang="ro-RO" sz="2300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ro-RO" sz="2300" dirty="0" smtClean="0"/>
              <a:t>sec = 1000 ms; -- second</a:t>
            </a:r>
          </a:p>
          <a:p>
            <a:pPr lvl="1">
              <a:spcBef>
                <a:spcPts val="0"/>
              </a:spcBef>
              <a:buNone/>
            </a:pPr>
            <a:r>
              <a:rPr lang="ro-RO" sz="2300" dirty="0" smtClean="0"/>
              <a:t>min = 60 sec; -- minute </a:t>
            </a:r>
          </a:p>
          <a:p>
            <a:pPr lvl="1">
              <a:spcBef>
                <a:spcPts val="0"/>
              </a:spcBef>
              <a:buNone/>
            </a:pPr>
            <a:r>
              <a:rPr lang="ro-RO" sz="2300" dirty="0" err="1" smtClean="0"/>
              <a:t>hr</a:t>
            </a:r>
            <a:r>
              <a:rPr lang="ro-RO" sz="2300" dirty="0" smtClean="0"/>
              <a:t> = 60 min; -- </a:t>
            </a:r>
            <a:r>
              <a:rPr lang="ro-RO" sz="2300" dirty="0" err="1" smtClean="0"/>
              <a:t>hour</a:t>
            </a:r>
            <a:r>
              <a:rPr lang="ro-RO" sz="23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o-RO" sz="2900" b="1" dirty="0" smtClean="0"/>
              <a:t>end</a:t>
            </a:r>
            <a:r>
              <a:rPr lang="ro-RO" sz="2900" dirty="0" smtClean="0"/>
              <a:t> </a:t>
            </a:r>
            <a:r>
              <a:rPr lang="ro-RO" sz="2900" b="1" dirty="0" err="1" smtClean="0"/>
              <a:t>units</a:t>
            </a:r>
            <a:r>
              <a:rPr lang="ro-RO" sz="29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ro-RO" sz="4000" dirty="0" smtClean="0"/>
          </a:p>
          <a:p>
            <a:pPr>
              <a:spcBef>
                <a:spcPts val="0"/>
              </a:spcBef>
              <a:buNone/>
            </a:pPr>
            <a:r>
              <a:rPr lang="ro-RO" sz="2900" dirty="0" err="1" smtClean="0"/>
              <a:t>type</a:t>
            </a:r>
            <a:r>
              <a:rPr lang="ro-RO" sz="2900" dirty="0" smtClean="0"/>
              <a:t> CAPACITANCE </a:t>
            </a:r>
            <a:r>
              <a:rPr lang="ro-RO" sz="2900" dirty="0" err="1" smtClean="0"/>
              <a:t>is</a:t>
            </a:r>
            <a:r>
              <a:rPr lang="ro-RO" sz="2900" dirty="0" smtClean="0"/>
              <a:t> </a:t>
            </a:r>
            <a:r>
              <a:rPr lang="ro-RO" sz="2900" dirty="0" err="1" smtClean="0"/>
              <a:t>range</a:t>
            </a:r>
            <a:r>
              <a:rPr lang="ro-RO" sz="2900" dirty="0" smtClean="0"/>
              <a:t> 0 </a:t>
            </a:r>
            <a:r>
              <a:rPr lang="ro-RO" sz="2900" dirty="0" err="1" smtClean="0"/>
              <a:t>to</a:t>
            </a:r>
            <a:r>
              <a:rPr lang="ro-RO" sz="2900" dirty="0" smtClean="0"/>
              <a:t> 1000000000 -- set </a:t>
            </a:r>
            <a:r>
              <a:rPr lang="ro-RO" sz="2900" dirty="0" err="1" smtClean="0"/>
              <a:t>up</a:t>
            </a:r>
            <a:r>
              <a:rPr lang="ro-RO" sz="2900" dirty="0" smtClean="0"/>
              <a:t> </a:t>
            </a:r>
            <a:r>
              <a:rPr lang="ro-RO" sz="2900" dirty="0" err="1" smtClean="0"/>
              <a:t>system</a:t>
            </a:r>
            <a:r>
              <a:rPr lang="ro-RO" sz="2900" dirty="0" smtClean="0"/>
              <a:t> for </a:t>
            </a:r>
            <a:r>
              <a:rPr lang="ro-RO" sz="2900" dirty="0" err="1" smtClean="0"/>
              <a:t>capacitance</a:t>
            </a:r>
            <a:endParaRPr lang="ro-RO" sz="2900" dirty="0" smtClean="0"/>
          </a:p>
          <a:p>
            <a:pPr>
              <a:spcBef>
                <a:spcPts val="0"/>
              </a:spcBef>
              <a:buNone/>
            </a:pPr>
            <a:r>
              <a:rPr lang="ro-RO" sz="2900" dirty="0" smtClean="0"/>
              <a:t> </a:t>
            </a:r>
            <a:r>
              <a:rPr lang="ro-RO" sz="2900" dirty="0" err="1" smtClean="0"/>
              <a:t>units</a:t>
            </a:r>
            <a:r>
              <a:rPr lang="ro-RO" sz="2900" dirty="0" smtClean="0"/>
              <a:t> pf ; -- </a:t>
            </a:r>
            <a:r>
              <a:rPr lang="ro-RO" sz="2900" dirty="0" err="1" smtClean="0"/>
              <a:t>smallest</a:t>
            </a:r>
            <a:r>
              <a:rPr lang="ro-RO" sz="2900" dirty="0" smtClean="0"/>
              <a:t> </a:t>
            </a:r>
            <a:r>
              <a:rPr lang="ro-RO" sz="2900" dirty="0" err="1" smtClean="0"/>
              <a:t>allowable</a:t>
            </a:r>
            <a:r>
              <a:rPr lang="ro-RO" sz="2900" dirty="0" smtClean="0"/>
              <a:t> unit </a:t>
            </a:r>
            <a:r>
              <a:rPr lang="ro-RO" sz="2900" dirty="0" err="1" smtClean="0"/>
              <a:t>is</a:t>
            </a:r>
            <a:r>
              <a:rPr lang="ro-RO" sz="29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o-RO" sz="2900" dirty="0" err="1" smtClean="0"/>
              <a:t>nf</a:t>
            </a:r>
            <a:r>
              <a:rPr lang="ro-RO" sz="2900" dirty="0" smtClean="0"/>
              <a:t> = 1000 pf; -- nanofarad, </a:t>
            </a:r>
          </a:p>
          <a:p>
            <a:pPr>
              <a:spcBef>
                <a:spcPts val="0"/>
              </a:spcBef>
              <a:buNone/>
            </a:pPr>
            <a:r>
              <a:rPr lang="ro-RO" sz="2900" dirty="0" smtClean="0"/>
              <a:t>uf = 1000 pf; -- microfarad mf = 1000 </a:t>
            </a:r>
          </a:p>
          <a:p>
            <a:pPr>
              <a:spcBef>
                <a:spcPts val="0"/>
              </a:spcBef>
              <a:buNone/>
            </a:pPr>
            <a:r>
              <a:rPr lang="ro-RO" sz="2900" dirty="0" smtClean="0"/>
              <a:t>uf; -- </a:t>
            </a:r>
            <a:r>
              <a:rPr lang="ro-RO" sz="2900" dirty="0" err="1" smtClean="0"/>
              <a:t>millifarad</a:t>
            </a:r>
            <a:r>
              <a:rPr lang="ro-RO" sz="29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o-RO" sz="2900" dirty="0" smtClean="0"/>
              <a:t>f = 1000 mf; -- farad </a:t>
            </a:r>
          </a:p>
          <a:p>
            <a:pPr>
              <a:spcBef>
                <a:spcPts val="0"/>
              </a:spcBef>
              <a:buNone/>
            </a:pPr>
            <a:r>
              <a:rPr lang="ro-RO" sz="2900" dirty="0" smtClean="0"/>
              <a:t>end </a:t>
            </a:r>
            <a:r>
              <a:rPr lang="ro-RO" sz="2900" dirty="0" err="1" smtClean="0"/>
              <a:t>units</a:t>
            </a:r>
            <a:r>
              <a:rPr lang="ro-RO" sz="2900" dirty="0" smtClean="0"/>
              <a:t> CAPACITANCE ; </a:t>
            </a:r>
            <a:r>
              <a:rPr lang="ro-RO" sz="20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író nyelvek kiemelkedő szerepet kapnak a hardver tervezés során. 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 leíró nyelvek (HDL) egy speciális számítógépes programozási 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nyelv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amelyet elektronikus áramkörök, a leggyakrabban digitális áramkörök,  struktúrájának és viselkedésének a leírására alkalmaznak. Egy hardver leíró nyelv lehetővé teszi pontos, formális leírását egy elektronikus áramkörnek, 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biztosítva 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elektronikus áramkör automatizált elemzését és szimulációját.  Továbbá egy tervezőeszköz alkalmazásával lehetővé teszi a </a:t>
            </a:r>
            <a:r>
              <a:rPr lang="hu-H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HDL-leírás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szintetizálását </a:t>
            </a:r>
            <a:r>
              <a:rPr lang="hu-H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netlist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formátumba. A </a:t>
            </a:r>
            <a:r>
              <a:rPr lang="hu-H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netlist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formátum tartalmazza az elektronikai komponensek specifikációját és  azok összekapcsolását. A </a:t>
            </a:r>
            <a:r>
              <a:rPr lang="hu-HU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netlis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állományban meghatározott komponensek elhelyezhetőek és huzalozhatóak az FPGA áramkörben a céláramkör 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létrehozására </a:t>
            </a: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vagy alkalmazható maszkok létrehozására és az integrált  áramkör legyártására. Összehasonlítva programozási nyelvekkel, a HDL nyelvek magukba foglalják az idő fogalmát.</a:t>
            </a:r>
          </a:p>
          <a:p>
            <a:pPr marL="0" indent="0" algn="just">
              <a:buNone/>
            </a:pPr>
            <a:r>
              <a:rPr lang="hu-H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HDL programozási nyelvek szerves részét képezik az EDA (Automatizált Elektronikus Tervezés) </a:t>
            </a:r>
            <a:r>
              <a:rPr lang="hu-H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rendszereknek, főleg a komplex áramkörök esetében, mint például a programozható logikai rendszerek.</a:t>
            </a:r>
            <a:r>
              <a:rPr lang="hu-H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hu-H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7504" y="64886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https://en.wikipedia.org/wiki/Hardware_description_language</a:t>
            </a:r>
          </a:p>
        </p:txBody>
      </p:sp>
    </p:spTree>
    <p:extLst>
      <p:ext uri="{BB962C8B-B14F-4D97-AF65-F5344CB8AC3E}">
        <p14:creationId xmlns:p14="http://schemas.microsoft.com/office/powerpoint/2010/main" val="177684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Lebeg</a:t>
            </a:r>
            <a:r>
              <a:rPr lang="hu-HU" dirty="0" err="1" smtClean="0"/>
              <a:t>őpontos</a:t>
            </a:r>
            <a:r>
              <a:rPr lang="hu-HU" dirty="0" smtClean="0"/>
              <a:t> számábrázolás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Type</a:t>
            </a:r>
            <a:r>
              <a:rPr lang="hu-HU" dirty="0" smtClean="0"/>
              <a:t> jelszint is </a:t>
            </a:r>
            <a:r>
              <a:rPr lang="hu-HU" dirty="0" err="1" smtClean="0"/>
              <a:t>range</a:t>
            </a:r>
            <a:r>
              <a:rPr lang="hu-HU" dirty="0" smtClean="0"/>
              <a:t> -10.00 </a:t>
            </a:r>
            <a:r>
              <a:rPr lang="hu-HU" dirty="0" err="1" smtClean="0"/>
              <a:t>to</a:t>
            </a:r>
            <a:r>
              <a:rPr lang="hu-HU" dirty="0" smtClean="0"/>
              <a:t> 10.00</a:t>
            </a:r>
            <a:r>
              <a:rPr lang="en-US" dirty="0" smtClean="0"/>
              <a:t>;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valoszinuseg</a:t>
            </a:r>
            <a:r>
              <a:rPr lang="en-US" dirty="0" smtClean="0"/>
              <a:t> is range 0.0 to 1.0;</a:t>
            </a:r>
          </a:p>
          <a:p>
            <a:r>
              <a:rPr lang="en-US" dirty="0" smtClean="0"/>
              <a:t>El</a:t>
            </a:r>
            <a:r>
              <a:rPr lang="hu-HU" dirty="0" smtClean="0"/>
              <a:t>őre definiált valós számtípus</a:t>
            </a:r>
            <a:endParaRPr lang="en-US" dirty="0" smtClean="0"/>
          </a:p>
          <a:p>
            <a:pPr lvl="1"/>
            <a:r>
              <a:rPr lang="hu-HU" dirty="0" smtClean="0"/>
              <a:t>Real -1E38	</a:t>
            </a:r>
            <a:r>
              <a:rPr lang="hu-HU" dirty="0" err="1" smtClean="0"/>
              <a:t>tól</a:t>
            </a:r>
            <a:r>
              <a:rPr lang="hu-HU" dirty="0" smtClean="0"/>
              <a:t> 1E38 –</a:t>
            </a:r>
            <a:r>
              <a:rPr lang="hu-HU" dirty="0" err="1" smtClean="0"/>
              <a:t>ig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pPr lvl="1">
              <a:buNone/>
            </a:pPr>
            <a:r>
              <a:rPr lang="hu-HU" dirty="0" smtClean="0"/>
              <a:t>Lebegőpontos és fixpontos csomagok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Felsorolás típus</a:t>
            </a:r>
            <a:endParaRPr lang="ro-RO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5004" y="1052736"/>
            <a:ext cx="82539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Type</a:t>
            </a:r>
            <a:r>
              <a:rPr lang="hu-HU" sz="2800" dirty="0" smtClean="0"/>
              <a:t> logikai</a:t>
            </a:r>
            <a:r>
              <a:rPr lang="ro-RO" sz="2800" dirty="0" smtClean="0"/>
              <a:t>_</a:t>
            </a:r>
            <a:r>
              <a:rPr lang="ro-RO" sz="2800" dirty="0" err="1" smtClean="0"/>
              <a:t>szintek</a:t>
            </a:r>
            <a:r>
              <a:rPr lang="ro-RO" sz="2800" dirty="0" smtClean="0"/>
              <a:t>  </a:t>
            </a:r>
            <a:r>
              <a:rPr lang="ro-RO" sz="2800" dirty="0" err="1" smtClean="0"/>
              <a:t>is</a:t>
            </a:r>
            <a:r>
              <a:rPr lang="ro-RO" sz="2800" dirty="0" smtClean="0"/>
              <a:t> (</a:t>
            </a:r>
            <a:r>
              <a:rPr lang="ro-RO" sz="2800" dirty="0" err="1" smtClean="0"/>
              <a:t>unknown</a:t>
            </a:r>
            <a:r>
              <a:rPr lang="ro-RO" sz="2800" dirty="0" smtClean="0"/>
              <a:t>, </a:t>
            </a:r>
            <a:r>
              <a:rPr lang="ro-RO" sz="2800" dirty="0" err="1" smtClean="0"/>
              <a:t>low</a:t>
            </a:r>
            <a:r>
              <a:rPr lang="ro-RO" sz="2800" dirty="0" smtClean="0"/>
              <a:t>, </a:t>
            </a:r>
            <a:r>
              <a:rPr lang="ro-RO" sz="2800" dirty="0" err="1" smtClean="0"/>
              <a:t>undriven</a:t>
            </a:r>
            <a:r>
              <a:rPr lang="ro-RO" sz="2800" dirty="0" smtClean="0"/>
              <a:t>, </a:t>
            </a:r>
            <a:r>
              <a:rPr lang="ro-RO" sz="2800" dirty="0" err="1" smtClean="0"/>
              <a:t>high</a:t>
            </a:r>
            <a:r>
              <a:rPr lang="ro-RO" sz="2800" dirty="0" smtClean="0"/>
              <a:t>)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Type </a:t>
            </a:r>
            <a:r>
              <a:rPr lang="en-US" sz="2800" dirty="0" err="1" smtClean="0"/>
              <a:t>alu_muveletek</a:t>
            </a:r>
            <a:r>
              <a:rPr lang="en-US" sz="2800" dirty="0" smtClean="0"/>
              <a:t> is (add, </a:t>
            </a:r>
            <a:r>
              <a:rPr lang="en-US" sz="2800" dirty="0" err="1" smtClean="0"/>
              <a:t>substract</a:t>
            </a:r>
            <a:r>
              <a:rPr lang="en-US" sz="2800" dirty="0" smtClean="0"/>
              <a:t>, multiply, divide);</a:t>
            </a:r>
          </a:p>
          <a:p>
            <a:r>
              <a:rPr lang="en-US" sz="2800" dirty="0" smtClean="0"/>
              <a:t>Type </a:t>
            </a:r>
            <a:r>
              <a:rPr lang="en-US" sz="2800" dirty="0" err="1" smtClean="0"/>
              <a:t>octal_digit</a:t>
            </a:r>
            <a:r>
              <a:rPr lang="en-US" sz="2800" dirty="0" smtClean="0"/>
              <a:t> is (‘0’, ‘1’, ‘2’, ‘3’,’4’, ‘5’, ‘6’, ‘7’);</a:t>
            </a:r>
          </a:p>
          <a:p>
            <a:endParaRPr lang="en-US" sz="2800" dirty="0" smtClean="0"/>
          </a:p>
          <a:p>
            <a:r>
              <a:rPr lang="en-US" sz="2800" dirty="0" smtClean="0"/>
              <a:t>V</a:t>
            </a:r>
            <a:r>
              <a:rPr lang="hu-HU" sz="2800" dirty="0" smtClean="0"/>
              <a:t>ÉGES ÁLLAPOTU AUTOMATA TERVEZÉS</a:t>
            </a:r>
            <a:r>
              <a:rPr lang="ro-RO" sz="2800" dirty="0" smtClean="0"/>
              <a:t> !!!!!</a:t>
            </a:r>
            <a:endParaRPr lang="ro-RO" sz="2800" dirty="0"/>
          </a:p>
        </p:txBody>
      </p:sp>
      <p:sp>
        <p:nvSpPr>
          <p:cNvPr id="6" name="Tartalom helye 3"/>
          <p:cNvSpPr>
            <a:spLocks noGrp="1"/>
          </p:cNvSpPr>
          <p:nvPr>
            <p:ph idx="1"/>
          </p:nvPr>
        </p:nvSpPr>
        <p:spPr>
          <a:xfrm>
            <a:off x="179512" y="3861048"/>
            <a:ext cx="8519483" cy="20448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type CHARACTER is ( {full ISO 8859-1: 1987(3) </a:t>
            </a:r>
            <a:r>
              <a:rPr lang="hu-HU" sz="2400" dirty="0" smtClean="0"/>
              <a:t>karakter szett</a:t>
            </a:r>
            <a:r>
              <a:rPr lang="en-US" sz="2400" dirty="0" smtClean="0"/>
              <a:t>} );</a:t>
            </a:r>
            <a:endParaRPr lang="hu-HU" sz="2400" dirty="0" smtClean="0"/>
          </a:p>
          <a:p>
            <a:pPr>
              <a:buNone/>
            </a:pPr>
            <a:r>
              <a:rPr lang="hu-HU" sz="2400" dirty="0" err="1" smtClean="0"/>
              <a:t>type</a:t>
            </a:r>
            <a:r>
              <a:rPr lang="hu-HU" sz="2400" dirty="0" smtClean="0"/>
              <a:t> </a:t>
            </a:r>
            <a:r>
              <a:rPr lang="en-US" sz="2400" dirty="0" smtClean="0"/>
              <a:t>BIT is ( '0', '1' ); </a:t>
            </a:r>
            <a:endParaRPr lang="hu-HU" sz="2400" dirty="0" smtClean="0"/>
          </a:p>
          <a:p>
            <a:pPr>
              <a:buNone/>
            </a:pPr>
            <a:r>
              <a:rPr lang="en-US" sz="2400" dirty="0" smtClean="0"/>
              <a:t>type BOOLEAN is (FALSE, TRUE); enumeration type in VHDL type</a:t>
            </a:r>
            <a:r>
              <a:rPr lang="hu-HU" sz="2400" dirty="0" smtClean="0"/>
              <a:t> </a:t>
            </a:r>
          </a:p>
          <a:p>
            <a:pPr>
              <a:buNone/>
            </a:pPr>
            <a:r>
              <a:rPr lang="hu-HU" sz="2400" dirty="0" err="1" smtClean="0"/>
              <a:t>Type</a:t>
            </a:r>
            <a:r>
              <a:rPr lang="hu-HU" sz="2400" dirty="0" smtClean="0"/>
              <a:t> S</a:t>
            </a:r>
            <a:r>
              <a:rPr lang="en-US" sz="2400" dirty="0" smtClean="0"/>
              <a:t>EVERITY_LEVEL is ( NOTE, WARNING, ERROR, FAILURE ); 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Vektorok, Mátrixok</a:t>
            </a:r>
            <a:endParaRPr lang="ro-RO" dirty="0"/>
          </a:p>
        </p:txBody>
      </p:sp>
      <p:sp>
        <p:nvSpPr>
          <p:cNvPr id="4" name="Szövegdoboz 3"/>
          <p:cNvSpPr txBox="1"/>
          <p:nvPr/>
        </p:nvSpPr>
        <p:spPr>
          <a:xfrm>
            <a:off x="0" y="1428736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Constrained type array type declaration</a:t>
            </a:r>
          </a:p>
          <a:p>
            <a:r>
              <a:rPr lang="en-US" dirty="0" smtClean="0"/>
              <a:t>	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is </a:t>
            </a:r>
            <a:r>
              <a:rPr lang="hu-HU" dirty="0" err="1" smtClean="0"/>
              <a:t>array</a:t>
            </a:r>
            <a:r>
              <a:rPr lang="hu-HU" dirty="0" smtClean="0"/>
              <a:t>(31 </a:t>
            </a:r>
            <a:r>
              <a:rPr lang="hu-HU" dirty="0" err="1" smtClean="0"/>
              <a:t>downto</a:t>
            </a:r>
            <a:r>
              <a:rPr lang="hu-HU" dirty="0" smtClean="0"/>
              <a:t> 0</a:t>
            </a:r>
            <a:r>
              <a:rPr lang="ro-RO" dirty="0" smtClean="0"/>
              <a:t>)  of bit</a:t>
            </a:r>
            <a:r>
              <a:rPr lang="en-US" dirty="0" smtClean="0"/>
              <a:t>;</a:t>
            </a:r>
          </a:p>
          <a:p>
            <a:r>
              <a:rPr lang="en-US" dirty="0" smtClean="0"/>
              <a:t>	Type memory is array(address) of word;</a:t>
            </a:r>
          </a:p>
          <a:p>
            <a:r>
              <a:rPr lang="en-US" dirty="0" smtClean="0"/>
              <a:t>	Type transform is array(1 to 4, 1 to 4) of real;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en-US" dirty="0" smtClean="0"/>
              <a:t>type WORD_32 is array 31 </a:t>
            </a:r>
            <a:r>
              <a:rPr lang="en-US" dirty="0" err="1" smtClean="0"/>
              <a:t>downto</a:t>
            </a:r>
            <a:r>
              <a:rPr lang="en-US" dirty="0" smtClean="0"/>
              <a:t> 0 of BIT;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register_bank</a:t>
            </a:r>
            <a:r>
              <a:rPr lang="en-US" dirty="0" smtClean="0"/>
              <a:t> is array(byte range 0 to 127) of integer;</a:t>
            </a:r>
          </a:p>
          <a:p>
            <a:endParaRPr lang="en-US" dirty="0" smtClean="0"/>
          </a:p>
          <a:p>
            <a:r>
              <a:rPr lang="en-US" dirty="0" smtClean="0"/>
              <a:t>Unconstrained array </a:t>
            </a:r>
            <a:r>
              <a:rPr lang="en-US" dirty="0" err="1" smtClean="0"/>
              <a:t>tipe</a:t>
            </a:r>
            <a:r>
              <a:rPr lang="en-US" dirty="0" smtClean="0"/>
              <a:t> declaration 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vektor</a:t>
            </a:r>
            <a:r>
              <a:rPr lang="en-US" dirty="0" smtClean="0"/>
              <a:t> is array(integer range &lt;&gt;) of real;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bit_vector</a:t>
            </a:r>
            <a:r>
              <a:rPr lang="en-US" dirty="0" smtClean="0"/>
              <a:t> is array(natural range &lt;&gt;) of bit;</a:t>
            </a:r>
          </a:p>
          <a:p>
            <a:r>
              <a:rPr lang="en-US" dirty="0" smtClean="0"/>
              <a:t>A(1)=‘1’  </a:t>
            </a:r>
            <a:r>
              <a:rPr lang="en-US" dirty="0" err="1" smtClean="0"/>
              <a:t>vagy</a:t>
            </a:r>
            <a:r>
              <a:rPr lang="en-US" dirty="0" smtClean="0"/>
              <a:t>  b(1,1)=‘1’;</a:t>
            </a:r>
          </a:p>
          <a:p>
            <a:r>
              <a:rPr lang="en-US" dirty="0" smtClean="0"/>
              <a:t>A(8 to 15) =x –</a:t>
            </a:r>
            <a:r>
              <a:rPr lang="en-US" dirty="0" err="1" smtClean="0"/>
              <a:t>ahol</a:t>
            </a:r>
            <a:r>
              <a:rPr lang="en-US" dirty="0" smtClean="0"/>
              <a:t> x </a:t>
            </a:r>
            <a:r>
              <a:rPr lang="en-US" dirty="0" err="1" smtClean="0"/>
              <a:t>egy</a:t>
            </a:r>
            <a:r>
              <a:rPr lang="en-US" dirty="0" smtClean="0"/>
              <a:t> 8 </a:t>
            </a:r>
            <a:r>
              <a:rPr lang="en-US" dirty="0" err="1" smtClean="0"/>
              <a:t>bitet</a:t>
            </a:r>
            <a:r>
              <a:rPr lang="en-US" dirty="0" smtClean="0"/>
              <a:t> </a:t>
            </a:r>
            <a:r>
              <a:rPr lang="en-US" dirty="0" err="1" smtClean="0"/>
              <a:t>tartalmaz</a:t>
            </a:r>
            <a:r>
              <a:rPr lang="hu-HU" dirty="0" smtClean="0"/>
              <a:t>ó vektor</a:t>
            </a:r>
          </a:p>
          <a:p>
            <a:r>
              <a:rPr lang="hu-HU" dirty="0" err="1" smtClean="0"/>
              <a:t>Type</a:t>
            </a:r>
            <a:r>
              <a:rPr lang="hu-HU" dirty="0" smtClean="0"/>
              <a:t> a is </a:t>
            </a:r>
            <a:r>
              <a:rPr lang="hu-HU" dirty="0" err="1" smtClean="0"/>
              <a:t>array</a:t>
            </a:r>
            <a:r>
              <a:rPr lang="ro-RO" dirty="0" smtClean="0"/>
              <a:t>(1 </a:t>
            </a:r>
            <a:r>
              <a:rPr lang="ro-RO" dirty="0" err="1" smtClean="0"/>
              <a:t>to</a:t>
            </a:r>
            <a:r>
              <a:rPr lang="ro-RO" dirty="0" smtClean="0"/>
              <a:t> 4)</a:t>
            </a:r>
            <a:r>
              <a:rPr lang="hu-HU" dirty="0" smtClean="0"/>
              <a:t> of </a:t>
            </a:r>
            <a:r>
              <a:rPr lang="hu-HU" dirty="0" err="1" smtClean="0"/>
              <a:t>character</a:t>
            </a:r>
            <a:r>
              <a:rPr lang="hu-HU" dirty="0" smtClean="0"/>
              <a:t> ș</a:t>
            </a:r>
          </a:p>
          <a:p>
            <a:r>
              <a:rPr lang="hu-HU" dirty="0" smtClean="0"/>
              <a:t>A=(</a:t>
            </a:r>
            <a:r>
              <a:rPr lang="en-US" dirty="0" smtClean="0"/>
              <a:t>‘</a:t>
            </a:r>
            <a:r>
              <a:rPr lang="en-US" dirty="0" err="1" smtClean="0"/>
              <a:t>f’,’b’,’o’,’d</a:t>
            </a:r>
            <a:r>
              <a:rPr lang="en-US" dirty="0" smtClean="0"/>
              <a:t>’</a:t>
            </a:r>
            <a:r>
              <a:rPr lang="hu-HU" dirty="0" smtClean="0"/>
              <a:t>)</a:t>
            </a:r>
            <a:r>
              <a:rPr lang="en-US" dirty="0" smtClean="0"/>
              <a:t> ;–</a:t>
            </a:r>
            <a:r>
              <a:rPr lang="en-US" dirty="0" err="1" smtClean="0"/>
              <a:t>sorrendi</a:t>
            </a:r>
            <a:r>
              <a:rPr lang="en-US" dirty="0" smtClean="0"/>
              <a:t> </a:t>
            </a:r>
            <a:r>
              <a:rPr lang="hu-HU" dirty="0" smtClean="0"/>
              <a:t>értékadás (</a:t>
            </a:r>
            <a:r>
              <a:rPr lang="hu-HU" dirty="0" err="1" smtClean="0"/>
              <a:t>positional</a:t>
            </a:r>
            <a:r>
              <a:rPr lang="hu-HU" dirty="0" smtClean="0"/>
              <a:t> </a:t>
            </a:r>
            <a:r>
              <a:rPr lang="hu-HU" dirty="0" err="1" smtClean="0"/>
              <a:t>association</a:t>
            </a:r>
            <a:r>
              <a:rPr lang="hu-HU" dirty="0" smtClean="0"/>
              <a:t>)</a:t>
            </a:r>
          </a:p>
          <a:p>
            <a:r>
              <a:rPr lang="hu-HU" dirty="0" smtClean="0"/>
              <a:t>A</a:t>
            </a:r>
            <a:r>
              <a:rPr lang="ro-RO" dirty="0" smtClean="0"/>
              <a:t>=</a:t>
            </a:r>
            <a:r>
              <a:rPr lang="hu-HU" dirty="0" smtClean="0"/>
              <a:t>(1=</a:t>
            </a:r>
            <a:r>
              <a:rPr lang="en-US" dirty="0" smtClean="0"/>
              <a:t>&gt;’f’, 3=&gt;’o’, 4=&gt;’d’,2=&gt;’b’) ; n</a:t>
            </a:r>
            <a:r>
              <a:rPr lang="hu-HU" dirty="0" smtClean="0"/>
              <a:t>év szerinti értékadás (</a:t>
            </a:r>
            <a:r>
              <a:rPr lang="hu-HU" dirty="0" err="1" smtClean="0"/>
              <a:t>named</a:t>
            </a:r>
            <a:r>
              <a:rPr lang="hu-HU" dirty="0" smtClean="0"/>
              <a:t> </a:t>
            </a:r>
            <a:r>
              <a:rPr lang="hu-HU" dirty="0" err="1" smtClean="0"/>
              <a:t>association</a:t>
            </a:r>
            <a:r>
              <a:rPr lang="hu-HU" dirty="0" smtClean="0"/>
              <a:t>)</a:t>
            </a:r>
          </a:p>
          <a:p>
            <a:r>
              <a:rPr lang="hu-HU" dirty="0" smtClean="0"/>
              <a:t>A</a:t>
            </a:r>
            <a:r>
              <a:rPr lang="ro-RO" dirty="0" smtClean="0"/>
              <a:t>=(</a:t>
            </a:r>
            <a:r>
              <a:rPr lang="en-US" dirty="0" smtClean="0"/>
              <a:t>‘f’, 4=&gt;’d’, others=&gt;’0’);</a:t>
            </a:r>
          </a:p>
          <a:p>
            <a:r>
              <a:rPr lang="en-US" dirty="0" smtClean="0"/>
              <a:t> 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Rekordok</a:t>
            </a:r>
            <a:endParaRPr lang="ro-RO" dirty="0"/>
          </a:p>
        </p:txBody>
      </p:sp>
      <p:sp>
        <p:nvSpPr>
          <p:cNvPr id="5" name="Szövegdoboz 4"/>
          <p:cNvSpPr txBox="1"/>
          <p:nvPr/>
        </p:nvSpPr>
        <p:spPr>
          <a:xfrm>
            <a:off x="346328" y="696179"/>
            <a:ext cx="457200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hu-HU"/>
            </a:defPPr>
            <a:lvl2pPr lvl="1"/>
          </a:lstStyle>
          <a:p>
            <a:r>
              <a:rPr lang="en-US" dirty="0"/>
              <a:t>Type </a:t>
            </a:r>
            <a:r>
              <a:rPr lang="en-US" dirty="0" err="1"/>
              <a:t>utasitas</a:t>
            </a:r>
            <a:r>
              <a:rPr lang="en-US" dirty="0"/>
              <a:t> is </a:t>
            </a:r>
          </a:p>
          <a:p>
            <a:r>
              <a:rPr lang="en-US" dirty="0"/>
              <a:t>Record	</a:t>
            </a:r>
          </a:p>
          <a:p>
            <a:r>
              <a:rPr lang="en-US" dirty="0"/>
              <a:t>	</a:t>
            </a:r>
            <a:r>
              <a:rPr lang="en-US" dirty="0" err="1"/>
              <a:t>utasitas_kod</a:t>
            </a:r>
            <a:r>
              <a:rPr lang="en-US" dirty="0"/>
              <a:t> : </a:t>
            </a:r>
            <a:r>
              <a:rPr lang="en-US" dirty="0" err="1"/>
              <a:t>processzor_utasitas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cimzesi_mod</a:t>
            </a:r>
            <a:r>
              <a:rPr lang="en-US" dirty="0"/>
              <a:t>: </a:t>
            </a:r>
            <a:r>
              <a:rPr lang="en-US" dirty="0" err="1"/>
              <a:t>cimzesi_mod_tipus</a:t>
            </a:r>
            <a:r>
              <a:rPr lang="en-US" dirty="0"/>
              <a:t>;</a:t>
            </a:r>
          </a:p>
          <a:p>
            <a:r>
              <a:rPr lang="en-US" dirty="0"/>
              <a:t>	operandus_1 : integer range 0 to 15;</a:t>
            </a:r>
          </a:p>
          <a:p>
            <a:r>
              <a:rPr lang="en-US" dirty="0"/>
              <a:t>	operandus_2: integer range 0 to 31;</a:t>
            </a:r>
          </a:p>
          <a:p>
            <a:r>
              <a:rPr lang="en-US" dirty="0"/>
              <a:t>End record </a:t>
            </a:r>
            <a:r>
              <a:rPr lang="en-US" dirty="0" err="1"/>
              <a:t>utasitas</a:t>
            </a:r>
            <a:r>
              <a:rPr lang="en-US" dirty="0" smtClean="0"/>
              <a:t>;</a:t>
            </a:r>
            <a:endParaRPr lang="ro-RO" dirty="0"/>
          </a:p>
        </p:txBody>
      </p:sp>
      <p:sp>
        <p:nvSpPr>
          <p:cNvPr id="3" name="Téglalap 2"/>
          <p:cNvSpPr/>
          <p:nvPr/>
        </p:nvSpPr>
        <p:spPr>
          <a:xfrm>
            <a:off x="346328" y="2996952"/>
            <a:ext cx="4572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ro-RO" dirty="0" err="1"/>
              <a:t>type</a:t>
            </a:r>
            <a:r>
              <a:rPr lang="ro-RO" dirty="0"/>
              <a:t> DATUM </a:t>
            </a:r>
            <a:r>
              <a:rPr lang="ro-RO" dirty="0" err="1"/>
              <a:t>is</a:t>
            </a:r>
            <a:r>
              <a:rPr lang="ro-RO" dirty="0"/>
              <a:t> record</a:t>
            </a:r>
          </a:p>
          <a:p>
            <a:pPr lvl="1"/>
            <a:r>
              <a:rPr lang="ro-RO" dirty="0"/>
              <a:t>HONAP : STRING (0 </a:t>
            </a:r>
            <a:r>
              <a:rPr lang="ro-RO" dirty="0" err="1"/>
              <a:t>to</a:t>
            </a:r>
            <a:r>
              <a:rPr lang="ro-RO" dirty="0"/>
              <a:t> 20);</a:t>
            </a:r>
          </a:p>
          <a:p>
            <a:pPr lvl="1"/>
            <a:r>
              <a:rPr lang="ro-RO" dirty="0"/>
              <a:t>NAP : INTEGER </a:t>
            </a:r>
            <a:r>
              <a:rPr lang="ro-RO" dirty="0" err="1"/>
              <a:t>range</a:t>
            </a:r>
            <a:r>
              <a:rPr lang="ro-RO" dirty="0"/>
              <a:t> 1 </a:t>
            </a:r>
            <a:r>
              <a:rPr lang="ro-RO" dirty="0" err="1"/>
              <a:t>to</a:t>
            </a:r>
            <a:r>
              <a:rPr lang="ro-RO" dirty="0"/>
              <a:t> 31;  </a:t>
            </a:r>
          </a:p>
          <a:p>
            <a:pPr lvl="1"/>
            <a:r>
              <a:rPr lang="ro-RO" dirty="0"/>
              <a:t>EV : INTEGER </a:t>
            </a:r>
            <a:r>
              <a:rPr lang="ro-RO" dirty="0" err="1"/>
              <a:t>range</a:t>
            </a:r>
            <a:r>
              <a:rPr lang="ro-RO" dirty="0"/>
              <a:t> 1800 </a:t>
            </a:r>
            <a:r>
              <a:rPr lang="ro-RO" dirty="0" err="1"/>
              <a:t>to</a:t>
            </a:r>
            <a:r>
              <a:rPr lang="ro-RO" dirty="0"/>
              <a:t> 2050; </a:t>
            </a:r>
          </a:p>
          <a:p>
            <a:r>
              <a:rPr lang="ro-RO" dirty="0" err="1"/>
              <a:t>end</a:t>
            </a:r>
            <a:r>
              <a:rPr lang="ro-RO" dirty="0"/>
              <a:t> record DATUM; </a:t>
            </a:r>
          </a:p>
        </p:txBody>
      </p:sp>
      <p:sp>
        <p:nvSpPr>
          <p:cNvPr id="4" name="Téglalap 3"/>
          <p:cNvSpPr/>
          <p:nvPr/>
        </p:nvSpPr>
        <p:spPr>
          <a:xfrm>
            <a:off x="346328" y="4743728"/>
            <a:ext cx="4572000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buNone/>
            </a:pPr>
            <a:r>
              <a:rPr lang="ro-RO" dirty="0" err="1"/>
              <a:t>Type</a:t>
            </a:r>
            <a:r>
              <a:rPr lang="ro-RO" dirty="0"/>
              <a:t> CIM </a:t>
            </a:r>
            <a:r>
              <a:rPr lang="ro-RO" dirty="0" err="1"/>
              <a:t>is</a:t>
            </a:r>
            <a:r>
              <a:rPr lang="ro-RO" dirty="0"/>
              <a:t> record </a:t>
            </a:r>
          </a:p>
          <a:p>
            <a:pPr lvl="1">
              <a:buNone/>
            </a:pPr>
            <a:r>
              <a:rPr lang="ro-RO" dirty="0"/>
              <a:t>UTCA : STRING (0 </a:t>
            </a:r>
            <a:r>
              <a:rPr lang="ro-RO" dirty="0" err="1"/>
              <a:t>to</a:t>
            </a:r>
            <a:r>
              <a:rPr lang="ro-RO" dirty="0"/>
              <a:t> 50); </a:t>
            </a:r>
          </a:p>
          <a:p>
            <a:pPr lvl="1">
              <a:buNone/>
            </a:pPr>
            <a:r>
              <a:rPr lang="ro-RO" dirty="0"/>
              <a:t>IRANYITOSZAM : INTEGER </a:t>
            </a:r>
            <a:r>
              <a:rPr lang="ro-RO" dirty="0" err="1"/>
              <a:t>range</a:t>
            </a:r>
            <a:r>
              <a:rPr lang="ro-RO" dirty="0"/>
              <a:t> 0 </a:t>
            </a:r>
            <a:r>
              <a:rPr lang="ro-RO" dirty="0" err="1"/>
              <a:t>to</a:t>
            </a:r>
            <a:r>
              <a:rPr lang="ro-RO" dirty="0"/>
              <a:t> 99999;</a:t>
            </a:r>
          </a:p>
          <a:p>
            <a:pPr lvl="1">
              <a:buNone/>
            </a:pPr>
            <a:r>
              <a:rPr lang="ro-RO" dirty="0"/>
              <a:t>HELYSÉG : STRING (0 </a:t>
            </a:r>
            <a:r>
              <a:rPr lang="ro-RO" dirty="0" err="1"/>
              <a:t>to</a:t>
            </a:r>
            <a:r>
              <a:rPr lang="ro-RO" dirty="0"/>
              <a:t> 50); </a:t>
            </a:r>
          </a:p>
          <a:p>
            <a:pPr lvl="1">
              <a:buNone/>
            </a:pPr>
            <a:r>
              <a:rPr lang="ro-RO" dirty="0"/>
              <a:t>ORSZÁG : STRING (0 </a:t>
            </a:r>
            <a:r>
              <a:rPr lang="ro-RO" dirty="0" err="1"/>
              <a:t>to</a:t>
            </a:r>
            <a:r>
              <a:rPr lang="ro-RO" dirty="0"/>
              <a:t> 40); </a:t>
            </a:r>
          </a:p>
          <a:p>
            <a:pPr>
              <a:buNone/>
            </a:pPr>
            <a:r>
              <a:rPr lang="ro-RO" dirty="0" err="1"/>
              <a:t>end</a:t>
            </a:r>
            <a:r>
              <a:rPr lang="ro-RO" dirty="0"/>
              <a:t> record ADDRESS;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Altípusok</a:t>
            </a:r>
            <a:endParaRPr lang="ro-RO" dirty="0"/>
          </a:p>
        </p:txBody>
      </p:sp>
      <p:sp>
        <p:nvSpPr>
          <p:cNvPr id="5" name="Szövegdoboz 4"/>
          <p:cNvSpPr txBox="1"/>
          <p:nvPr/>
        </p:nvSpPr>
        <p:spPr>
          <a:xfrm>
            <a:off x="285721" y="250030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altípus (</a:t>
            </a:r>
            <a:r>
              <a:rPr lang="hu-HU" dirty="0" err="1" smtClean="0"/>
              <a:t>subtype</a:t>
            </a:r>
            <a:r>
              <a:rPr lang="hu-HU" dirty="0" smtClean="0"/>
              <a:t>) lehetővé teszi, hogy az objektum által felvehető értékeket korlátozzuk  az alaptípus  csak egy bizonyos részére (intervallumára)</a:t>
            </a:r>
          </a:p>
          <a:p>
            <a:endParaRPr lang="hu-HU" dirty="0" smtClean="0"/>
          </a:p>
          <a:p>
            <a:r>
              <a:rPr lang="hu-HU" dirty="0" err="1" smtClean="0"/>
              <a:t>Subtype</a:t>
            </a:r>
            <a:r>
              <a:rPr lang="hu-HU" dirty="0" smtClean="0"/>
              <a:t> kimenetek</a:t>
            </a:r>
            <a:r>
              <a:rPr lang="ro-RO" dirty="0" smtClean="0"/>
              <a:t>_</a:t>
            </a:r>
            <a:r>
              <a:rPr lang="hu-HU" dirty="0" err="1" smtClean="0"/>
              <a:t>szama</a:t>
            </a:r>
            <a:r>
              <a:rPr lang="hu-HU" dirty="0" smtClean="0"/>
              <a:t> is integer </a:t>
            </a:r>
            <a:r>
              <a:rPr lang="hu-HU" dirty="0" err="1" smtClean="0"/>
              <a:t>range</a:t>
            </a:r>
            <a:r>
              <a:rPr lang="hu-HU" dirty="0" smtClean="0"/>
              <a:t>  0 t0 400</a:t>
            </a:r>
            <a:r>
              <a:rPr lang="en-US" dirty="0" smtClean="0"/>
              <a:t>;</a:t>
            </a:r>
            <a:endParaRPr lang="hu-HU" dirty="0" smtClean="0"/>
          </a:p>
          <a:p>
            <a:r>
              <a:rPr lang="hu-HU" dirty="0" err="1" smtClean="0"/>
              <a:t>Subtype</a:t>
            </a:r>
            <a:r>
              <a:rPr lang="hu-HU" dirty="0" smtClean="0"/>
              <a:t> </a:t>
            </a:r>
            <a:r>
              <a:rPr lang="hu-HU" dirty="0" err="1" smtClean="0"/>
              <a:t>digits</a:t>
            </a:r>
            <a:r>
              <a:rPr lang="hu-HU" dirty="0" smtClean="0"/>
              <a:t> is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</a:t>
            </a:r>
            <a:r>
              <a:rPr lang="en-US" dirty="0" smtClean="0"/>
              <a:t>‘0’ to ‘9’;</a:t>
            </a:r>
          </a:p>
          <a:p>
            <a:r>
              <a:rPr lang="en-US" dirty="0" smtClean="0"/>
              <a:t>subtype MEM_ADR is INTEGER range 0 to 1023;</a:t>
            </a:r>
          </a:p>
          <a:p>
            <a:r>
              <a:rPr lang="en-US" dirty="0" smtClean="0"/>
              <a:t>subtype BUS_VAL is INTEGER range 0 to 65535;</a:t>
            </a:r>
            <a:endParaRPr lang="hu-HU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Konstansok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44" y="1600200"/>
            <a:ext cx="9001156" cy="4525963"/>
          </a:xfrm>
        </p:spPr>
        <p:txBody>
          <a:bodyPr/>
          <a:lstStyle/>
          <a:p>
            <a:r>
              <a:rPr lang="en-US" sz="2400" dirty="0" err="1" smtClean="0"/>
              <a:t>Konstansok</a:t>
            </a:r>
            <a:r>
              <a:rPr lang="en-US" sz="2400" dirty="0" smtClean="0"/>
              <a:t> -</a:t>
            </a:r>
            <a:r>
              <a:rPr lang="hu-HU" sz="2400" dirty="0" smtClean="0"/>
              <a:t>létrehozáskor kap egy kezdeti értéket és végig megmarad a kezdeti értéke</a:t>
            </a:r>
            <a:endParaRPr lang="en-US" sz="2400" dirty="0" smtClean="0"/>
          </a:p>
          <a:p>
            <a:r>
              <a:rPr lang="hu-HU" sz="2400" dirty="0" err="1" smtClean="0"/>
              <a:t>constant</a:t>
            </a:r>
            <a:r>
              <a:rPr lang="hu-HU" sz="2400" dirty="0" smtClean="0"/>
              <a:t>  e</a:t>
            </a:r>
            <a:r>
              <a:rPr lang="en-US" sz="2400" dirty="0" smtClean="0"/>
              <a:t>: real :=2.71828;</a:t>
            </a:r>
          </a:p>
          <a:p>
            <a:r>
              <a:rPr lang="en-US" sz="2400" dirty="0" smtClean="0"/>
              <a:t>constant delay: Time :=5ns;</a:t>
            </a:r>
          </a:p>
          <a:p>
            <a:r>
              <a:rPr lang="en-US" sz="2400" dirty="0" smtClean="0"/>
              <a:t>constant </a:t>
            </a:r>
            <a:r>
              <a:rPr lang="en-US" sz="2400" dirty="0" err="1" smtClean="0"/>
              <a:t>max_size</a:t>
            </a:r>
            <a:r>
              <a:rPr lang="en-US" sz="2400" dirty="0" smtClean="0"/>
              <a:t> : natural;</a:t>
            </a:r>
          </a:p>
          <a:p>
            <a:r>
              <a:rPr lang="en-US" sz="2400" dirty="0" smtClean="0"/>
              <a:t>variable  </a:t>
            </a:r>
            <a:r>
              <a:rPr lang="en-US" sz="2400" dirty="0" err="1" smtClean="0"/>
              <a:t>intr</a:t>
            </a:r>
            <a:r>
              <a:rPr lang="en-US" sz="2400" dirty="0" smtClean="0"/>
              <a:t>: </a:t>
            </a:r>
            <a:r>
              <a:rPr lang="en-US" sz="2400" dirty="0" err="1" smtClean="0"/>
              <a:t>bit_vector</a:t>
            </a:r>
            <a:r>
              <a:rPr lang="en-US" sz="2400" dirty="0" smtClean="0"/>
              <a:t>(31 </a:t>
            </a:r>
            <a:r>
              <a:rPr lang="en-US" sz="2400" dirty="0" err="1" smtClean="0"/>
              <a:t>downto</a:t>
            </a:r>
            <a:r>
              <a:rPr lang="en-US" sz="2400" dirty="0" smtClean="0"/>
              <a:t> 0);</a:t>
            </a:r>
          </a:p>
          <a:p>
            <a:r>
              <a:rPr lang="en-US" sz="2400" dirty="0" smtClean="0"/>
              <a:t>alias </a:t>
            </a:r>
            <a:r>
              <a:rPr lang="en-US" sz="2400" dirty="0" err="1" smtClean="0"/>
              <a:t>op_code</a:t>
            </a:r>
            <a:r>
              <a:rPr lang="en-US" sz="2400" dirty="0" smtClean="0"/>
              <a:t> : </a:t>
            </a:r>
            <a:r>
              <a:rPr lang="en-US" sz="2400" dirty="0" err="1" smtClean="0"/>
              <a:t>bit_vector</a:t>
            </a:r>
            <a:r>
              <a:rPr lang="en-US" sz="2400" dirty="0" smtClean="0"/>
              <a:t>(7 </a:t>
            </a:r>
            <a:r>
              <a:rPr lang="en-US" sz="2400" dirty="0" err="1" smtClean="0"/>
              <a:t>downto</a:t>
            </a:r>
            <a:r>
              <a:rPr lang="en-US" sz="2400" dirty="0" smtClean="0"/>
              <a:t> 0) is </a:t>
            </a:r>
            <a:r>
              <a:rPr lang="en-US" sz="2400" dirty="0" err="1" smtClean="0"/>
              <a:t>intr</a:t>
            </a:r>
            <a:r>
              <a:rPr lang="en-US" sz="2400" dirty="0" smtClean="0"/>
              <a:t>(31 </a:t>
            </a:r>
            <a:r>
              <a:rPr lang="en-US" sz="2400" dirty="0" err="1" smtClean="0"/>
              <a:t>downto</a:t>
            </a:r>
            <a:r>
              <a:rPr lang="en-US" sz="2400" dirty="0" smtClean="0"/>
              <a:t> 24);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Attribútumok</a:t>
            </a:r>
            <a:endParaRPr lang="ro-RO" dirty="0"/>
          </a:p>
        </p:txBody>
      </p:sp>
      <p:sp>
        <p:nvSpPr>
          <p:cNvPr id="4" name="Szövegdoboz 3"/>
          <p:cNvSpPr txBox="1"/>
          <p:nvPr/>
        </p:nvSpPr>
        <p:spPr>
          <a:xfrm>
            <a:off x="539552" y="1700808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attribútumok típusai:</a:t>
            </a:r>
          </a:p>
          <a:p>
            <a:r>
              <a:rPr lang="hu-HU" dirty="0" smtClean="0"/>
              <a:t>	típushoz kapcsolódó attribútumok</a:t>
            </a:r>
            <a:r>
              <a:rPr lang="en-US" dirty="0" smtClean="0"/>
              <a:t> (scalar attribute)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signal-hoz</a:t>
            </a:r>
            <a:r>
              <a:rPr lang="hu-HU" dirty="0" smtClean="0"/>
              <a:t> kapcsolódó attribútumok</a:t>
            </a:r>
            <a:r>
              <a:rPr lang="en-US" dirty="0" smtClean="0"/>
              <a:t> (signal </a:t>
            </a:r>
            <a:r>
              <a:rPr lang="en-US" dirty="0" err="1" smtClean="0"/>
              <a:t>atribute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vektor-hoz</a:t>
            </a:r>
            <a:r>
              <a:rPr lang="en-US" dirty="0" smtClean="0"/>
              <a:t> </a:t>
            </a:r>
            <a:r>
              <a:rPr lang="en-US" dirty="0" err="1" smtClean="0"/>
              <a:t>kapcsol</a:t>
            </a:r>
            <a:r>
              <a:rPr lang="hu-HU" dirty="0" smtClean="0"/>
              <a:t>ó</a:t>
            </a:r>
            <a:r>
              <a:rPr lang="en-US" dirty="0" smtClean="0"/>
              <a:t>d</a:t>
            </a:r>
            <a:r>
              <a:rPr lang="hu-HU" dirty="0" smtClean="0"/>
              <a:t>ó</a:t>
            </a:r>
            <a:r>
              <a:rPr lang="en-US" dirty="0" smtClean="0"/>
              <a:t> at</a:t>
            </a:r>
            <a:r>
              <a:rPr lang="hu-HU" dirty="0" smtClean="0"/>
              <a:t>t</a:t>
            </a:r>
            <a:r>
              <a:rPr lang="en-US" dirty="0" smtClean="0"/>
              <a:t>rib</a:t>
            </a:r>
            <a:r>
              <a:rPr lang="hu-HU" dirty="0" smtClean="0"/>
              <a:t>ú</a:t>
            </a:r>
            <a:r>
              <a:rPr lang="en-US" dirty="0" err="1" smtClean="0"/>
              <a:t>tumok</a:t>
            </a:r>
            <a:r>
              <a:rPr lang="en-US" dirty="0" smtClean="0"/>
              <a:t> (array </a:t>
            </a:r>
            <a:r>
              <a:rPr lang="en-US" dirty="0" err="1" smtClean="0"/>
              <a:t>atributes</a:t>
            </a:r>
            <a:r>
              <a:rPr lang="en-US" dirty="0" smtClean="0"/>
              <a:t>)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5" name="Szövegdoboz 4"/>
          <p:cNvSpPr txBox="1"/>
          <p:nvPr/>
        </p:nvSpPr>
        <p:spPr>
          <a:xfrm>
            <a:off x="1115616" y="3857566"/>
            <a:ext cx="26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</a:t>
            </a:r>
            <a:r>
              <a:rPr lang="hu-HU" dirty="0" smtClean="0"/>
              <a:t>bjektum</a:t>
            </a:r>
            <a:r>
              <a:rPr lang="en-US" dirty="0" smtClean="0"/>
              <a:t>_</a:t>
            </a:r>
            <a:r>
              <a:rPr lang="en-US" dirty="0" err="1" smtClean="0"/>
              <a:t>nev</a:t>
            </a:r>
            <a:r>
              <a:rPr lang="en-US" dirty="0" smtClean="0"/>
              <a:t>’</a:t>
            </a:r>
            <a:r>
              <a:rPr lang="ro-RO" dirty="0" err="1" smtClean="0"/>
              <a:t>attributum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T'BASE       is the base type of the type T</a:t>
            </a:r>
          </a:p>
          <a:p>
            <a:r>
              <a:rPr lang="en-US" dirty="0"/>
              <a:t>T'LEFT       is the leftmost value of type T. (Largest if </a:t>
            </a:r>
            <a:r>
              <a:rPr lang="en-US" dirty="0" err="1"/>
              <a:t>downto</a:t>
            </a:r>
            <a:r>
              <a:rPr lang="en-US" dirty="0"/>
              <a:t>)</a:t>
            </a:r>
          </a:p>
          <a:p>
            <a:r>
              <a:rPr lang="en-US" dirty="0"/>
              <a:t>T'RIGHT      is the rightmost value of type T. (Smallest if </a:t>
            </a:r>
            <a:r>
              <a:rPr lang="en-US" dirty="0" err="1"/>
              <a:t>downto</a:t>
            </a:r>
            <a:r>
              <a:rPr lang="en-US" dirty="0"/>
              <a:t>)</a:t>
            </a:r>
          </a:p>
          <a:p>
            <a:r>
              <a:rPr lang="en-US" dirty="0"/>
              <a:t>T'HIGH       is the highest value of type T.</a:t>
            </a:r>
          </a:p>
          <a:p>
            <a:r>
              <a:rPr lang="en-US" dirty="0"/>
              <a:t>T'LOW        is the lowest value of type T.</a:t>
            </a:r>
          </a:p>
          <a:p>
            <a:r>
              <a:rPr lang="en-US" dirty="0"/>
              <a:t>T'ASCENDING  is </a:t>
            </a:r>
            <a:r>
              <a:rPr lang="en-US" dirty="0" err="1"/>
              <a:t>boolean</a:t>
            </a:r>
            <a:r>
              <a:rPr lang="en-US" dirty="0"/>
              <a:t> true if range of T defined with to .</a:t>
            </a:r>
          </a:p>
          <a:p>
            <a:r>
              <a:rPr lang="en-US" dirty="0"/>
              <a:t>T'IMAGE(X)   is a string representation of X that is of type T.</a:t>
            </a:r>
          </a:p>
          <a:p>
            <a:r>
              <a:rPr lang="en-US" dirty="0"/>
              <a:t>T'VALUE(X)   is a value of type T converted from the string X.</a:t>
            </a:r>
          </a:p>
          <a:p>
            <a:r>
              <a:rPr lang="en-US" dirty="0"/>
              <a:t>T'POS(X)     is the integer position of X in the discrete type T.</a:t>
            </a:r>
          </a:p>
          <a:p>
            <a:r>
              <a:rPr lang="en-US" dirty="0"/>
              <a:t>T'VAL(X)     is the value of discrete type T at integer position X.</a:t>
            </a:r>
          </a:p>
          <a:p>
            <a:r>
              <a:rPr lang="en-US" dirty="0"/>
              <a:t>T'SUCC(X)    is the value of discrete type T that is the successor of X.</a:t>
            </a:r>
          </a:p>
          <a:p>
            <a:r>
              <a:rPr lang="en-US" dirty="0"/>
              <a:t>T'PRED(X)    is the value of discrete type T that is the predecessor of X.</a:t>
            </a:r>
          </a:p>
          <a:p>
            <a:r>
              <a:rPr lang="en-US" dirty="0"/>
              <a:t>T'LEFTOF(X)  is the value of discrete type T that is left of X.</a:t>
            </a:r>
          </a:p>
          <a:p>
            <a:r>
              <a:rPr lang="en-US" dirty="0"/>
              <a:t>T'RIGHTOF(X) is the value of discrete type T that is right of X.</a:t>
            </a:r>
          </a:p>
          <a:p>
            <a:r>
              <a:rPr lang="en-US" dirty="0"/>
              <a:t>A'LEFT       is the leftmost subscript of array A or constrained array type.</a:t>
            </a:r>
          </a:p>
          <a:p>
            <a:r>
              <a:rPr lang="en-US" dirty="0"/>
              <a:t>A'LEFT(N)    is the leftmost subscript of dimension N of array A.</a:t>
            </a:r>
            <a:endParaRPr lang="ro-RO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837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A'RIGHT      is the rightmost subscript of array A or constrained array type.</a:t>
            </a:r>
          </a:p>
          <a:p>
            <a:pPr>
              <a:buNone/>
            </a:pPr>
            <a:r>
              <a:rPr lang="en-US" dirty="0" smtClean="0"/>
              <a:t>A'RIGHT(N)   is the rightmost subscript of dimension N of array A.</a:t>
            </a:r>
          </a:p>
          <a:p>
            <a:pPr>
              <a:buNone/>
            </a:pPr>
            <a:r>
              <a:rPr lang="en-US" dirty="0" smtClean="0"/>
              <a:t>A'HIGH       is the highest subscript of array A or constrained array type.</a:t>
            </a:r>
          </a:p>
          <a:p>
            <a:pPr>
              <a:buNone/>
            </a:pPr>
            <a:r>
              <a:rPr lang="en-US" dirty="0" smtClean="0"/>
              <a:t>A'HIGH(N)    is the highest subscript of dimension N of array A.</a:t>
            </a:r>
          </a:p>
          <a:p>
            <a:pPr>
              <a:buNone/>
            </a:pPr>
            <a:r>
              <a:rPr lang="en-US" dirty="0" smtClean="0"/>
              <a:t>A'LOW        is the lowest subscript of array A or constrained array type.</a:t>
            </a:r>
          </a:p>
          <a:p>
            <a:pPr>
              <a:buNone/>
            </a:pPr>
            <a:r>
              <a:rPr lang="en-US" dirty="0" smtClean="0"/>
              <a:t>A'LOW(N)     is the lowest subscript of dimension N of array A.</a:t>
            </a:r>
          </a:p>
          <a:p>
            <a:pPr>
              <a:buNone/>
            </a:pPr>
            <a:r>
              <a:rPr lang="en-US" dirty="0" smtClean="0"/>
              <a:t>A'RANGE      is the range  A'LEFT to A'RIGHT  or  A'LEFT </a:t>
            </a:r>
            <a:r>
              <a:rPr lang="en-US" dirty="0" err="1" smtClean="0"/>
              <a:t>downto</a:t>
            </a:r>
            <a:r>
              <a:rPr lang="en-US" dirty="0" smtClean="0"/>
              <a:t> A'RIGHT .</a:t>
            </a:r>
          </a:p>
          <a:p>
            <a:pPr>
              <a:buNone/>
            </a:pPr>
            <a:r>
              <a:rPr lang="en-US" dirty="0" smtClean="0"/>
              <a:t>A'RANGE(N)   is the range of dimension N of A.</a:t>
            </a:r>
          </a:p>
          <a:p>
            <a:pPr>
              <a:buNone/>
            </a:pPr>
            <a:r>
              <a:rPr lang="en-US" dirty="0" smtClean="0"/>
              <a:t>A'REVERSE_RANGE  is the range of A with to and </a:t>
            </a:r>
            <a:r>
              <a:rPr lang="en-US" dirty="0" err="1" smtClean="0"/>
              <a:t>downto</a:t>
            </a:r>
            <a:r>
              <a:rPr lang="en-US" dirty="0" smtClean="0"/>
              <a:t> reversed.</a:t>
            </a:r>
          </a:p>
          <a:p>
            <a:pPr>
              <a:buNone/>
            </a:pPr>
            <a:r>
              <a:rPr lang="en-US" dirty="0" smtClean="0"/>
              <a:t>A'REVERSE_RANGE(N)  is the REVERSE_RANGE of dimension N of array A.</a:t>
            </a:r>
          </a:p>
          <a:p>
            <a:pPr>
              <a:buNone/>
            </a:pPr>
            <a:r>
              <a:rPr lang="en-US" dirty="0" smtClean="0"/>
              <a:t>A'LENGTH     is the integer value of the number of elements in array A.</a:t>
            </a:r>
          </a:p>
          <a:p>
            <a:pPr>
              <a:buNone/>
            </a:pPr>
            <a:r>
              <a:rPr lang="en-US" dirty="0" smtClean="0"/>
              <a:t>A'LENGTH(N)  is the number of elements of dimension N of array A.</a:t>
            </a:r>
          </a:p>
          <a:p>
            <a:pPr>
              <a:buNone/>
            </a:pPr>
            <a:r>
              <a:rPr lang="en-US" dirty="0" smtClean="0"/>
              <a:t>A'ASCENDING  is </a:t>
            </a:r>
            <a:r>
              <a:rPr lang="en-US" dirty="0" err="1" smtClean="0"/>
              <a:t>boolean</a:t>
            </a:r>
            <a:r>
              <a:rPr lang="en-US" dirty="0" smtClean="0"/>
              <a:t> true if range of A defined with to .</a:t>
            </a:r>
          </a:p>
          <a:p>
            <a:pPr>
              <a:buNone/>
            </a:pPr>
            <a:r>
              <a:rPr lang="en-US" dirty="0" smtClean="0"/>
              <a:t>A'ASCENDING(N)  is </a:t>
            </a:r>
            <a:r>
              <a:rPr lang="en-US" dirty="0" err="1" smtClean="0"/>
              <a:t>boolean</a:t>
            </a:r>
            <a:r>
              <a:rPr lang="en-US" dirty="0" smtClean="0"/>
              <a:t> true if dimension N of array A defined with to .</a:t>
            </a:r>
            <a:endParaRPr lang="ro-RO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Signal</a:t>
            </a:r>
            <a:r>
              <a:rPr lang="hu-HU" dirty="0"/>
              <a:t> </a:t>
            </a:r>
            <a:r>
              <a:rPr lang="hu-HU" dirty="0" smtClean="0"/>
              <a:t>attribútumok</a:t>
            </a:r>
            <a:endParaRPr lang="ro-RO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ro-RO" dirty="0" smtClean="0"/>
          </a:p>
          <a:p>
            <a:pPr>
              <a:buNone/>
            </a:pPr>
            <a:r>
              <a:rPr lang="en-US" dirty="0" smtClean="0"/>
              <a:t>S'DELAYED(t) is the signal value of S at time now - t .</a:t>
            </a:r>
          </a:p>
          <a:p>
            <a:pPr>
              <a:buNone/>
            </a:pPr>
            <a:r>
              <a:rPr lang="en-US" dirty="0" smtClean="0"/>
              <a:t>S'STABLE     is true if no event is occurring on signal S.</a:t>
            </a:r>
          </a:p>
          <a:p>
            <a:pPr>
              <a:buNone/>
            </a:pPr>
            <a:r>
              <a:rPr lang="en-US" dirty="0" smtClean="0"/>
              <a:t>S'STABLE(t)  is true if no even has occurred on signal S for t units of time.</a:t>
            </a:r>
          </a:p>
          <a:p>
            <a:pPr>
              <a:buNone/>
            </a:pPr>
            <a:r>
              <a:rPr lang="en-US" dirty="0" smtClean="0"/>
              <a:t>S'QUIET      is true if signal S is quiet. (no event this simulation cycle)</a:t>
            </a:r>
          </a:p>
          <a:p>
            <a:pPr>
              <a:buNone/>
            </a:pPr>
            <a:r>
              <a:rPr lang="en-US" dirty="0" smtClean="0"/>
              <a:t>S'QUIET(t)   is true if signal S has been quiet for t units of time.</a:t>
            </a:r>
          </a:p>
          <a:p>
            <a:pPr>
              <a:buNone/>
            </a:pPr>
            <a:r>
              <a:rPr lang="en-US" dirty="0" smtClean="0"/>
              <a:t>S'TRANSACTION  is a bit signal, the inverse of previous value each cycle S is active.</a:t>
            </a:r>
          </a:p>
          <a:p>
            <a:pPr>
              <a:buNone/>
            </a:pPr>
            <a:r>
              <a:rPr lang="en-US" dirty="0" smtClean="0"/>
              <a:t>S'EVENT      is true if signal S has had an event this simulation cycle.</a:t>
            </a:r>
          </a:p>
          <a:p>
            <a:pPr>
              <a:buNone/>
            </a:pPr>
            <a:r>
              <a:rPr lang="en-US" dirty="0" smtClean="0"/>
              <a:t>S'ACTIVE     is true if signal S is active during current simulation cycle.</a:t>
            </a:r>
          </a:p>
          <a:p>
            <a:pPr>
              <a:buNone/>
            </a:pPr>
            <a:r>
              <a:rPr lang="en-US" dirty="0" smtClean="0"/>
              <a:t>S'LAST_EVENT is the time since the last event on signal S.</a:t>
            </a:r>
          </a:p>
          <a:p>
            <a:pPr>
              <a:buNone/>
            </a:pPr>
            <a:r>
              <a:rPr lang="en-US" dirty="0" smtClean="0"/>
              <a:t>S'LAST_ACTIVE  is the time since signal S was last active.</a:t>
            </a:r>
          </a:p>
          <a:p>
            <a:pPr>
              <a:buNone/>
            </a:pPr>
            <a:r>
              <a:rPr lang="en-US" dirty="0" smtClean="0"/>
              <a:t>S'LAST_VALUE is the previous value of signal S.</a:t>
            </a:r>
          </a:p>
          <a:p>
            <a:pPr>
              <a:buNone/>
            </a:pPr>
            <a:r>
              <a:rPr lang="en-US" dirty="0" smtClean="0"/>
              <a:t>S'DRIVING    is false only if the current driver of S is a null transaction.</a:t>
            </a:r>
          </a:p>
          <a:p>
            <a:pPr>
              <a:buNone/>
            </a:pPr>
            <a:r>
              <a:rPr lang="en-US" dirty="0" smtClean="0"/>
              <a:t>S'DRIVING_VALUE  is the current driving value of signal S.</a:t>
            </a:r>
          </a:p>
          <a:p>
            <a:pPr>
              <a:buNone/>
            </a:pPr>
            <a:r>
              <a:rPr lang="en-US" dirty="0" smtClean="0"/>
              <a:t>E'SIMPLE_NAME  is a string containing the name of entity E.</a:t>
            </a:r>
          </a:p>
          <a:p>
            <a:pPr>
              <a:buNone/>
            </a:pPr>
            <a:r>
              <a:rPr lang="en-US" dirty="0" smtClean="0"/>
              <a:t>E'INSTANCE_NAME  is a string containing the design hierarchy including E.</a:t>
            </a:r>
          </a:p>
          <a:p>
            <a:pPr>
              <a:buNone/>
            </a:pPr>
            <a:r>
              <a:rPr lang="en-US" dirty="0" smtClean="0"/>
              <a:t>E'PATH_NAME  is a string containing the design hierarchy of E to design root.</a:t>
            </a:r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VHDL és a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leggyakrabban alkalmazott, digitális rendszerek tervezésére használt hardver leíró nyelv. A kurzus során a rendszerek tervezésére a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VHDL-t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alkalmazzuk. A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VHDL-ből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könnyen át lehet térni a </a:t>
            </a:r>
            <a:r>
              <a:rPr lang="hu-H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alapú tervezésre.</a:t>
            </a:r>
          </a:p>
          <a:p>
            <a:pPr marL="0" indent="0" algn="just">
              <a:buNone/>
            </a:pPr>
            <a:r>
              <a:rPr lang="hu-HU" sz="1800" dirty="0" smtClean="0"/>
              <a:t>A VHDL hardver leíró nyelv alkalmazásával, </a:t>
            </a:r>
            <a:r>
              <a:rPr lang="hu-HU" sz="1800" dirty="0" smtClean="0">
                <a:hlinkClick r:id="rId2" tooltip="CPLD (a lap nem létezik)"/>
              </a:rPr>
              <a:t>CPLD</a:t>
            </a:r>
            <a:r>
              <a:rPr lang="hu-HU" sz="1800" dirty="0" smtClean="0"/>
              <a:t> makro </a:t>
            </a:r>
            <a:r>
              <a:rPr lang="hu-HU" sz="1800" dirty="0" err="1" smtClean="0"/>
              <a:t>cellá</a:t>
            </a:r>
            <a:r>
              <a:rPr lang="en-US" sz="1800" dirty="0" smtClean="0"/>
              <a:t>k</a:t>
            </a:r>
            <a:r>
              <a:rPr lang="hu-HU" sz="1800" dirty="0" err="1" smtClean="0"/>
              <a:t>ból</a:t>
            </a:r>
            <a:r>
              <a:rPr lang="hu-HU" sz="1800" dirty="0" smtClean="0"/>
              <a:t> </a:t>
            </a:r>
            <a:r>
              <a:rPr lang="hu-HU" sz="1800" dirty="0" smtClean="0"/>
              <a:t>és </a:t>
            </a:r>
            <a:r>
              <a:rPr lang="hu-HU" sz="1800" dirty="0" smtClean="0">
                <a:hlinkClick r:id="rId3" tooltip="Field-programmable gate array"/>
              </a:rPr>
              <a:t>FPGA</a:t>
            </a:r>
            <a:r>
              <a:rPr lang="hu-HU" sz="1800" dirty="0" smtClean="0"/>
              <a:t> áramkörök konfigurálható logikai tömbjeiből igen bonyolult működésű áramköröket lehet létrehozni/tervezni.</a:t>
            </a:r>
          </a:p>
          <a:p>
            <a:pPr marL="0" indent="0" algn="just">
              <a:buNone/>
            </a:pP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VHSIC -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V</a:t>
            </a:r>
            <a:r>
              <a:rPr lang="en-US" sz="1800" b="1" dirty="0"/>
              <a:t>ery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/>
              <a:t>igh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/>
              <a:t>peed </a:t>
            </a:r>
            <a:r>
              <a:rPr lang="en-US" sz="1800" b="1" dirty="0">
                <a:solidFill>
                  <a:srgbClr val="FF0000"/>
                </a:solidFill>
              </a:rPr>
              <a:t>I</a:t>
            </a:r>
            <a:r>
              <a:rPr lang="en-US" sz="1800" b="1" dirty="0"/>
              <a:t>ntegrated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dirty="0"/>
              <a:t>ircuit 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VHDL- </a:t>
            </a:r>
            <a:r>
              <a:rPr lang="hu-HU" sz="1800" b="1" dirty="0">
                <a:solidFill>
                  <a:srgbClr val="FF0000"/>
                </a:solidFill>
              </a:rPr>
              <a:t>V</a:t>
            </a:r>
            <a:r>
              <a:rPr lang="hu-HU" sz="1800" b="1" dirty="0"/>
              <a:t>HSIC </a:t>
            </a:r>
            <a:r>
              <a:rPr lang="en-US" sz="1800" b="1" dirty="0">
                <a:solidFill>
                  <a:srgbClr val="FF0000"/>
                </a:solidFill>
              </a:rPr>
              <a:t>H</a:t>
            </a:r>
            <a:r>
              <a:rPr lang="en-US" sz="1800" b="1" dirty="0" smtClean="0"/>
              <a:t>ardware </a:t>
            </a:r>
            <a:r>
              <a:rPr lang="en-US" sz="1800" b="1" dirty="0">
                <a:solidFill>
                  <a:srgbClr val="FF0000"/>
                </a:solidFill>
              </a:rPr>
              <a:t>D</a:t>
            </a:r>
            <a:r>
              <a:rPr lang="en-US" sz="1800" b="1" dirty="0"/>
              <a:t>escription </a:t>
            </a:r>
            <a:r>
              <a:rPr lang="en-US" sz="1800" b="1" dirty="0" smtClean="0">
                <a:solidFill>
                  <a:srgbClr val="FF0000"/>
                </a:solidFill>
              </a:rPr>
              <a:t>L</a:t>
            </a:r>
            <a:r>
              <a:rPr lang="en-US" sz="1800" b="1" dirty="0" smtClean="0"/>
              <a:t>anguage</a:t>
            </a:r>
            <a:endParaRPr lang="hu-HU" sz="1800" b="1" dirty="0" smtClean="0"/>
          </a:p>
          <a:p>
            <a:pPr marL="0" indent="0" algn="just">
              <a:buNone/>
            </a:pP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 és PASCAL nyelvekből származik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54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T'length</a:t>
            </a:r>
            <a:r>
              <a:rPr lang="en-US" dirty="0" smtClean="0"/>
              <a:t> -</a:t>
            </a:r>
            <a:r>
              <a:rPr lang="en-US" dirty="0" err="1" smtClean="0"/>
              <a:t>vektor</a:t>
            </a:r>
            <a:r>
              <a:rPr lang="en-US" dirty="0" smtClean="0"/>
              <a:t> m</a:t>
            </a:r>
            <a:r>
              <a:rPr lang="hu-HU" dirty="0" smtClean="0"/>
              <a:t>é</a:t>
            </a:r>
            <a:r>
              <a:rPr lang="en-US" dirty="0" err="1" smtClean="0"/>
              <a:t>rete</a:t>
            </a:r>
            <a:endParaRPr lang="en-US" dirty="0" smtClean="0"/>
          </a:p>
          <a:p>
            <a:r>
              <a:rPr lang="hu-HU" dirty="0" smtClean="0"/>
              <a:t>T</a:t>
            </a:r>
            <a:r>
              <a:rPr lang="en-US" dirty="0" smtClean="0"/>
              <a:t>'range- </a:t>
            </a:r>
            <a:r>
              <a:rPr lang="en-US" dirty="0" err="1" smtClean="0"/>
              <a:t>visszat</a:t>
            </a:r>
            <a:r>
              <a:rPr lang="hu-HU" dirty="0" err="1" smtClean="0"/>
              <a:t>éríti</a:t>
            </a:r>
            <a:r>
              <a:rPr lang="hu-HU" dirty="0" smtClean="0"/>
              <a:t> a vektor intervallumát</a:t>
            </a:r>
            <a:endParaRPr lang="en-US" dirty="0" smtClean="0"/>
          </a:p>
          <a:p>
            <a:r>
              <a:rPr lang="hu-HU" dirty="0" smtClean="0"/>
              <a:t>T</a:t>
            </a:r>
            <a:r>
              <a:rPr lang="en-US" dirty="0" smtClean="0"/>
              <a:t>'</a:t>
            </a:r>
            <a:r>
              <a:rPr lang="en-US" dirty="0" err="1" smtClean="0"/>
              <a:t>reverese_range</a:t>
            </a:r>
            <a:r>
              <a:rPr lang="en-US" dirty="0" smtClean="0"/>
              <a:t> -</a:t>
            </a:r>
            <a:r>
              <a:rPr lang="en-US" dirty="0" err="1" smtClean="0"/>
              <a:t>visszat</a:t>
            </a:r>
            <a:r>
              <a:rPr lang="hu-HU" dirty="0" err="1" smtClean="0"/>
              <a:t>éríti</a:t>
            </a:r>
            <a:r>
              <a:rPr lang="hu-HU" dirty="0" smtClean="0"/>
              <a:t> a vektor intervallumát fordított sorrendbe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hu-HU" dirty="0" err="1" smtClean="0"/>
              <a:t>Signal</a:t>
            </a:r>
            <a:r>
              <a:rPr lang="hu-HU" dirty="0" smtClean="0"/>
              <a:t> </a:t>
            </a:r>
            <a:r>
              <a:rPr lang="hu-HU" dirty="0" err="1" smtClean="0"/>
              <a:t>attributumok</a:t>
            </a:r>
            <a:endParaRPr lang="en-US" dirty="0" smtClean="0"/>
          </a:p>
          <a:p>
            <a:r>
              <a:rPr lang="hu-HU" dirty="0" smtClean="0"/>
              <a:t>T</a:t>
            </a:r>
            <a:r>
              <a:rPr lang="en-US" dirty="0" smtClean="0"/>
              <a:t>'</a:t>
            </a:r>
            <a:r>
              <a:rPr lang="en-US" dirty="0" err="1" smtClean="0"/>
              <a:t>last_value</a:t>
            </a:r>
            <a:r>
              <a:rPr lang="en-US" dirty="0" smtClean="0"/>
              <a:t> -</a:t>
            </a:r>
            <a:r>
              <a:rPr lang="en-US" dirty="0" err="1" smtClean="0"/>
              <a:t>visszat</a:t>
            </a:r>
            <a:r>
              <a:rPr lang="hu-HU" dirty="0" err="1" smtClean="0"/>
              <a:t>éríti</a:t>
            </a:r>
            <a:r>
              <a:rPr lang="hu-HU" dirty="0" smtClean="0"/>
              <a:t> az utolsó esemény előtti értéket</a:t>
            </a:r>
            <a:endParaRPr lang="en-US" dirty="0" smtClean="0"/>
          </a:p>
          <a:p>
            <a:r>
              <a:rPr lang="hu-HU" dirty="0" smtClean="0"/>
              <a:t>T</a:t>
            </a:r>
            <a:r>
              <a:rPr lang="en-US" dirty="0" smtClean="0"/>
              <a:t>'event</a:t>
            </a:r>
          </a:p>
          <a:p>
            <a:r>
              <a:rPr lang="en-US" dirty="0" err="1" smtClean="0"/>
              <a:t>T'stable</a:t>
            </a:r>
            <a:endParaRPr lang="en-US" dirty="0" smtClean="0"/>
          </a:p>
          <a:p>
            <a:r>
              <a:rPr lang="en-US" dirty="0" err="1" smtClean="0"/>
              <a:t>T'active</a:t>
            </a:r>
            <a:endParaRPr lang="en-US" dirty="0" smtClean="0"/>
          </a:p>
          <a:p>
            <a:r>
              <a:rPr lang="en-US" dirty="0" err="1" smtClean="0"/>
              <a:t>T'quiet</a:t>
            </a:r>
            <a:r>
              <a:rPr lang="en-US" dirty="0" smtClean="0"/>
              <a:t>&lt;id</a:t>
            </a:r>
            <a:r>
              <a:rPr lang="hu-HU" dirty="0" smtClean="0"/>
              <a:t>ő</a:t>
            </a:r>
            <a:r>
              <a:rPr lang="en-US" dirty="0" smtClean="0"/>
              <a:t>&gt; - </a:t>
            </a:r>
            <a:r>
              <a:rPr lang="en-US" dirty="0" err="1" smtClean="0"/>
              <a:t>igazat</a:t>
            </a:r>
            <a:r>
              <a:rPr lang="en-US" dirty="0" smtClean="0"/>
              <a:t> t</a:t>
            </a:r>
            <a:r>
              <a:rPr lang="hu-HU" dirty="0" err="1" smtClean="0"/>
              <a:t>érít</a:t>
            </a:r>
            <a:r>
              <a:rPr lang="hu-HU" dirty="0" smtClean="0"/>
              <a:t>, </a:t>
            </a:r>
            <a:r>
              <a:rPr lang="hu-HU" dirty="0" smtClean="0"/>
              <a:t>vissza ha az eltelt idő alatt nem történt esemény</a:t>
            </a:r>
            <a:endParaRPr lang="en-US" dirty="0" smtClean="0"/>
          </a:p>
          <a:p>
            <a:r>
              <a:rPr lang="en-US" dirty="0" err="1" smtClean="0"/>
              <a:t>T'last_event</a:t>
            </a:r>
            <a:r>
              <a:rPr lang="hu-HU" dirty="0" smtClean="0"/>
              <a:t>  </a:t>
            </a:r>
            <a:r>
              <a:rPr lang="hu-HU" dirty="0" err="1" smtClean="0"/>
              <a:t>-az</a:t>
            </a:r>
            <a:r>
              <a:rPr lang="hu-HU" dirty="0" smtClean="0"/>
              <a:t> eltelt idő az utolsó eseménytől</a:t>
            </a:r>
            <a:endParaRPr lang="en-US" dirty="0" smtClean="0"/>
          </a:p>
          <a:p>
            <a:r>
              <a:rPr lang="en-US" dirty="0" err="1" smtClean="0"/>
              <a:t>T'active</a:t>
            </a:r>
            <a:r>
              <a:rPr lang="hu-HU" dirty="0" smtClean="0"/>
              <a:t> </a:t>
            </a:r>
            <a:r>
              <a:rPr lang="hu-HU" dirty="0" err="1" smtClean="0"/>
              <a:t>-az</a:t>
            </a:r>
            <a:r>
              <a:rPr lang="hu-HU" dirty="0" smtClean="0"/>
              <a:t> eltelt </a:t>
            </a:r>
            <a:r>
              <a:rPr lang="hu-HU" dirty="0" smtClean="0"/>
              <a:t>idő, </a:t>
            </a:r>
            <a:r>
              <a:rPr lang="hu-HU" dirty="0" smtClean="0"/>
              <a:t>amióta a T</a:t>
            </a:r>
            <a:r>
              <a:rPr lang="ro-RO" dirty="0" smtClean="0"/>
              <a:t>=</a:t>
            </a:r>
            <a:r>
              <a:rPr lang="en-US" dirty="0" smtClean="0"/>
              <a:t>'1' let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attribútum létrehozása</a:t>
            </a:r>
            <a:endParaRPr lang="ro-RO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107504" y="908720"/>
            <a:ext cx="9144000" cy="5949280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 smtClean="0"/>
              <a:t>Az attribútum létrehozása két lépésben történik</a:t>
            </a:r>
          </a:p>
          <a:p>
            <a:pPr lvl="1"/>
            <a:r>
              <a:rPr lang="hu-HU" sz="1800" dirty="0" smtClean="0"/>
              <a:t>Deklarálni kell az attribútumot</a:t>
            </a:r>
          </a:p>
          <a:p>
            <a:pPr lvl="1"/>
            <a:r>
              <a:rPr lang="hu-HU" sz="1800" dirty="0" smtClean="0"/>
              <a:t>Specifikálni kell az attribútumot</a:t>
            </a:r>
            <a:endParaRPr lang="ro-RO" sz="1800" dirty="0" smtClean="0"/>
          </a:p>
          <a:p>
            <a:r>
              <a:rPr lang="hu-HU" sz="2000" dirty="0"/>
              <a:t>A</a:t>
            </a:r>
            <a:r>
              <a:rPr lang="hu-HU" sz="2000" dirty="0" smtClean="0"/>
              <a:t>ttribútum </a:t>
            </a:r>
            <a:r>
              <a:rPr lang="hu-HU" sz="2000" dirty="0" smtClean="0"/>
              <a:t>deklarálás</a:t>
            </a:r>
          </a:p>
          <a:p>
            <a:pPr lvl="1"/>
            <a:r>
              <a:rPr lang="hu-HU" sz="1800" dirty="0" smtClean="0"/>
              <a:t>ATTRIBUTE attribútum</a:t>
            </a:r>
            <a:r>
              <a:rPr lang="ro-RO" sz="1800" dirty="0" smtClean="0"/>
              <a:t>_neve </a:t>
            </a:r>
            <a:r>
              <a:rPr lang="en-US" sz="1800" dirty="0" smtClean="0"/>
              <a:t>: attrib</a:t>
            </a:r>
            <a:r>
              <a:rPr lang="hu-HU" sz="1800" dirty="0" smtClean="0"/>
              <a:t>u</a:t>
            </a:r>
            <a:r>
              <a:rPr lang="en-US" sz="1800" dirty="0" err="1" smtClean="0"/>
              <a:t>tum</a:t>
            </a:r>
            <a:r>
              <a:rPr lang="ro-RO" sz="1800" dirty="0" smtClean="0"/>
              <a:t>_</a:t>
            </a:r>
            <a:r>
              <a:rPr lang="en-US" sz="1800" dirty="0" smtClean="0"/>
              <a:t>t</a:t>
            </a:r>
            <a:r>
              <a:rPr lang="ro-RO" sz="1800" dirty="0" smtClean="0"/>
              <a:t>i</a:t>
            </a:r>
            <a:r>
              <a:rPr lang="hu-HU" sz="1800" dirty="0" err="1" smtClean="0"/>
              <a:t>pusa</a:t>
            </a:r>
            <a:endParaRPr lang="hu-HU" sz="1800" dirty="0" smtClean="0"/>
          </a:p>
          <a:p>
            <a:r>
              <a:rPr lang="hu-HU" sz="2000" dirty="0" smtClean="0"/>
              <a:t>Attribútum specifikálása</a:t>
            </a:r>
          </a:p>
          <a:p>
            <a:pPr lvl="1"/>
            <a:r>
              <a:rPr lang="hu-HU" sz="1800" dirty="0" smtClean="0"/>
              <a:t>ATTRIBUTE  </a:t>
            </a:r>
            <a:r>
              <a:rPr lang="hu-HU" sz="1800" i="1" dirty="0" err="1" smtClean="0"/>
              <a:t>attributum</a:t>
            </a:r>
            <a:r>
              <a:rPr lang="ro-RO" sz="1800" i="1" dirty="0" smtClean="0"/>
              <a:t>_</a:t>
            </a:r>
            <a:r>
              <a:rPr lang="hu-HU" sz="1800" i="1" dirty="0" smtClean="0"/>
              <a:t>neve</a:t>
            </a:r>
            <a:r>
              <a:rPr lang="hu-HU" sz="1800" dirty="0" smtClean="0"/>
              <a:t>: OF  </a:t>
            </a:r>
            <a:r>
              <a:rPr lang="hu-HU" sz="1800" dirty="0" err="1" smtClean="0"/>
              <a:t>cel</a:t>
            </a:r>
            <a:r>
              <a:rPr lang="hu-HU" sz="1800" dirty="0" smtClean="0"/>
              <a:t>_elem_neve : </a:t>
            </a:r>
            <a:r>
              <a:rPr lang="hu-HU" sz="1800" dirty="0" err="1" smtClean="0"/>
              <a:t>osztaly</a:t>
            </a:r>
            <a:r>
              <a:rPr lang="hu-HU" sz="1800" dirty="0" smtClean="0"/>
              <a:t> IS </a:t>
            </a:r>
            <a:r>
              <a:rPr lang="hu-HU" sz="1800" dirty="0" err="1" smtClean="0"/>
              <a:t>ertek</a:t>
            </a:r>
            <a:r>
              <a:rPr lang="en-US" sz="1800" dirty="0" smtClean="0"/>
              <a:t>;</a:t>
            </a:r>
            <a:r>
              <a:rPr lang="hu-HU" sz="1800" dirty="0" smtClean="0"/>
              <a:t> </a:t>
            </a:r>
          </a:p>
          <a:p>
            <a:pPr lvl="1"/>
            <a:r>
              <a:rPr lang="hu-HU" sz="1800" dirty="0" smtClean="0"/>
              <a:t>attribútum típusa</a:t>
            </a:r>
            <a:r>
              <a:rPr lang="en-US" sz="1800" dirty="0" smtClean="0"/>
              <a:t>: b</a:t>
            </a:r>
            <a:r>
              <a:rPr lang="hu-HU" sz="1800" dirty="0" smtClean="0"/>
              <a:t>á</a:t>
            </a:r>
            <a:r>
              <a:rPr lang="en-US" sz="1800" dirty="0" err="1" smtClean="0"/>
              <a:t>mely</a:t>
            </a:r>
            <a:r>
              <a:rPr lang="en-US" sz="1800" dirty="0" smtClean="0"/>
              <a:t> </a:t>
            </a:r>
            <a:r>
              <a:rPr lang="en-US" sz="1800" dirty="0" err="1" smtClean="0"/>
              <a:t>adatt</a:t>
            </a:r>
            <a:r>
              <a:rPr lang="hu-HU" sz="1800" dirty="0" smtClean="0"/>
              <a:t>í</a:t>
            </a:r>
            <a:r>
              <a:rPr lang="en-US" sz="1800" dirty="0" smtClean="0"/>
              <a:t>pus</a:t>
            </a:r>
            <a:endParaRPr lang="hu-HU" sz="1800" dirty="0" smtClean="0"/>
          </a:p>
          <a:p>
            <a:pPr lvl="2"/>
            <a:r>
              <a:rPr lang="hu-HU" sz="1600" dirty="0" smtClean="0"/>
              <a:t>BIT, INTEGER, STDÜLOGIC</a:t>
            </a:r>
            <a:r>
              <a:rPr lang="ro-RO" sz="1600" dirty="0" smtClean="0"/>
              <a:t>_VECTOR, STRING </a:t>
            </a:r>
            <a:r>
              <a:rPr lang="ro-RO" sz="1600" dirty="0" err="1" smtClean="0"/>
              <a:t>stb</a:t>
            </a:r>
            <a:endParaRPr lang="ro-RO" sz="1600" dirty="0" smtClean="0"/>
          </a:p>
          <a:p>
            <a:pPr lvl="1"/>
            <a:r>
              <a:rPr lang="ro-RO" sz="1800" dirty="0" err="1" smtClean="0"/>
              <a:t>Osztály</a:t>
            </a:r>
            <a:endParaRPr lang="ro-RO" sz="1800" dirty="0" smtClean="0"/>
          </a:p>
          <a:p>
            <a:pPr lvl="2"/>
            <a:r>
              <a:rPr lang="ro-RO" sz="1600" dirty="0" err="1" smtClean="0"/>
              <a:t>Type</a:t>
            </a:r>
            <a:r>
              <a:rPr lang="ro-RO" sz="1600" dirty="0" smtClean="0"/>
              <a:t>, SIGNAL, FUNCTION</a:t>
            </a:r>
          </a:p>
          <a:p>
            <a:pPr lvl="1"/>
            <a:r>
              <a:rPr lang="ro-RO" sz="1800" dirty="0" err="1" smtClean="0"/>
              <a:t>Ertek</a:t>
            </a:r>
            <a:r>
              <a:rPr lang="ro-RO" sz="1800" dirty="0" smtClean="0"/>
              <a:t>: </a:t>
            </a:r>
            <a:r>
              <a:rPr lang="en-US" sz="1800" dirty="0" smtClean="0"/>
              <a:t>“11111”, 27, “WRITE_FIRST”, “READ_FIRST”</a:t>
            </a:r>
            <a:endParaRPr lang="ro-RO" sz="1800" dirty="0" smtClean="0"/>
          </a:p>
          <a:p>
            <a:pPr marL="457200" lvl="1" indent="0">
              <a:buNone/>
            </a:pPr>
            <a:r>
              <a:rPr lang="ro-RO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ATTRIBUTE </a:t>
            </a:r>
            <a:r>
              <a:rPr lang="en-US" sz="2400" dirty="0" err="1" smtClean="0">
                <a:solidFill>
                  <a:srgbClr val="002060"/>
                </a:solidFill>
              </a:rPr>
              <a:t>bemenetek_szama</a:t>
            </a:r>
            <a:r>
              <a:rPr lang="en-US" sz="2400" dirty="0" smtClean="0">
                <a:solidFill>
                  <a:srgbClr val="002060"/>
                </a:solidFill>
              </a:rPr>
              <a:t> : integer;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ATTRIBUTE </a:t>
            </a:r>
            <a:r>
              <a:rPr lang="en-US" sz="2400" dirty="0" err="1" smtClean="0">
                <a:solidFill>
                  <a:srgbClr val="002060"/>
                </a:solidFill>
              </a:rPr>
              <a:t>bemenetek_szama</a:t>
            </a:r>
            <a:r>
              <a:rPr lang="en-US" sz="2400" dirty="0" smtClean="0">
                <a:solidFill>
                  <a:srgbClr val="002060"/>
                </a:solidFill>
              </a:rPr>
              <a:t> of nand3 : SIGNAL is 3;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Inputs &lt;- nand3’bemenetek_szama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ro-RO" dirty="0" smtClean="0"/>
          </a:p>
          <a:p>
            <a:pPr lvl="2"/>
            <a:endParaRPr lang="ro-RO" dirty="0" smtClean="0"/>
          </a:p>
          <a:p>
            <a:pPr lvl="2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Értékadás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&lt;= </a:t>
            </a:r>
            <a:r>
              <a:rPr lang="hu-HU" sz="3800" dirty="0" smtClean="0"/>
              <a:t>értékadás szignálnak</a:t>
            </a:r>
            <a:endParaRPr lang="en-US" sz="3800" dirty="0" smtClean="0"/>
          </a:p>
          <a:p>
            <a:r>
              <a:rPr lang="en-US" sz="3800" dirty="0" smtClean="0"/>
              <a:t>:= </a:t>
            </a:r>
            <a:r>
              <a:rPr lang="hu-HU" sz="3800" dirty="0" smtClean="0"/>
              <a:t>értékadás változók, konstansok, GENERIC </a:t>
            </a:r>
            <a:r>
              <a:rPr lang="hu-HU" sz="3800" dirty="0" smtClean="0"/>
              <a:t>változóknak </a:t>
            </a:r>
            <a:r>
              <a:rPr lang="hu-HU" sz="3800" dirty="0" smtClean="0"/>
              <a:t>(VARIABLE, CONSTANT, GENERIC</a:t>
            </a:r>
            <a:r>
              <a:rPr lang="ro-RO" sz="3800" dirty="0" smtClean="0"/>
              <a:t>)</a:t>
            </a:r>
            <a:endParaRPr lang="en-US" sz="3800" dirty="0" smtClean="0"/>
          </a:p>
          <a:p>
            <a:r>
              <a:rPr lang="ro-RO" sz="3800" dirty="0" smtClean="0"/>
              <a:t>=</a:t>
            </a:r>
            <a:r>
              <a:rPr lang="en-US" sz="3800" dirty="0" smtClean="0"/>
              <a:t>&gt; </a:t>
            </a:r>
            <a:r>
              <a:rPr lang="en-US" sz="3800" dirty="0" err="1" smtClean="0"/>
              <a:t>vekto</a:t>
            </a:r>
            <a:r>
              <a:rPr lang="hu-HU" sz="3800" dirty="0" smtClean="0"/>
              <a:t>r</a:t>
            </a:r>
            <a:r>
              <a:rPr lang="en-US" sz="3800" dirty="0" smtClean="0"/>
              <a:t> </a:t>
            </a:r>
            <a:r>
              <a:rPr lang="en-US" sz="3800" dirty="0" err="1" smtClean="0"/>
              <a:t>elemeinek</a:t>
            </a:r>
            <a:r>
              <a:rPr lang="en-US" sz="3800" dirty="0" smtClean="0"/>
              <a:t> </a:t>
            </a:r>
            <a:r>
              <a:rPr lang="hu-HU" sz="3800" dirty="0" smtClean="0"/>
              <a:t>értékadása </a:t>
            </a:r>
            <a:endParaRPr lang="en-US" sz="3800" dirty="0" smtClean="0"/>
          </a:p>
          <a:p>
            <a:r>
              <a:rPr lang="hu-HU" sz="3800" dirty="0" smtClean="0"/>
              <a:t>SIGNAL x:std</a:t>
            </a:r>
            <a:r>
              <a:rPr lang="ro-RO" sz="3800" dirty="0" smtClean="0"/>
              <a:t>_logic</a:t>
            </a:r>
            <a:r>
              <a:rPr lang="en-US" sz="3800" dirty="0" smtClean="0"/>
              <a:t>;</a:t>
            </a:r>
          </a:p>
          <a:p>
            <a:r>
              <a:rPr lang="en-US" sz="3800" dirty="0" smtClean="0"/>
              <a:t>VARIABLE  y: STD_LOGIC_VECTOR(3 </a:t>
            </a:r>
            <a:r>
              <a:rPr lang="en-US" sz="3800" dirty="0" err="1" smtClean="0"/>
              <a:t>downto</a:t>
            </a:r>
            <a:r>
              <a:rPr lang="en-US" sz="3800" dirty="0" smtClean="0"/>
              <a:t> 0);</a:t>
            </a:r>
          </a:p>
          <a:p>
            <a:r>
              <a:rPr lang="en-US" sz="3800" dirty="0" smtClean="0"/>
              <a:t>SIGNAL w:std_logic_vector(0 to 7);</a:t>
            </a:r>
          </a:p>
          <a:p>
            <a:r>
              <a:rPr lang="en-US" sz="3800" dirty="0" smtClean="0"/>
              <a:t>x&lt;='1';</a:t>
            </a:r>
          </a:p>
          <a:p>
            <a:r>
              <a:rPr lang="en-US" sz="3800" dirty="0" smtClean="0"/>
              <a:t>y:="0000";</a:t>
            </a:r>
          </a:p>
          <a:p>
            <a:r>
              <a:rPr lang="en-US" sz="3800" dirty="0" smtClean="0"/>
              <a:t>w&lt;="10000000"</a:t>
            </a:r>
          </a:p>
          <a:p>
            <a:r>
              <a:rPr lang="en-US" sz="3800" dirty="0" smtClean="0"/>
              <a:t>w&lt;=(0=&gt;'1', others=&gt;'0')</a:t>
            </a:r>
            <a:endParaRPr lang="hu-HU" sz="3800" dirty="0" smtClean="0"/>
          </a:p>
          <a:p>
            <a:pPr>
              <a:buNone/>
            </a:pPr>
            <a:endParaRPr lang="hu-HU" sz="3800" dirty="0" smtClean="0"/>
          </a:p>
          <a:p>
            <a:pPr>
              <a:buNone/>
            </a:pPr>
            <a:endParaRPr lang="hu-HU" sz="3800" dirty="0" smtClean="0"/>
          </a:p>
          <a:p>
            <a:pPr>
              <a:buNone/>
            </a:pPr>
            <a:r>
              <a:rPr lang="hu-HU" sz="3800" b="1" dirty="0" smtClean="0"/>
              <a:t>Összevágás (</a:t>
            </a:r>
            <a:r>
              <a:rPr lang="hu-HU" sz="3800" b="1" dirty="0" err="1" smtClean="0"/>
              <a:t>Concatenation</a:t>
            </a:r>
            <a:r>
              <a:rPr lang="hu-HU" sz="3800" b="1" dirty="0" smtClean="0"/>
              <a:t>)</a:t>
            </a:r>
          </a:p>
          <a:p>
            <a:pPr>
              <a:buNone/>
            </a:pPr>
            <a:r>
              <a:rPr lang="ro-RO" sz="3800" dirty="0" smtClean="0"/>
              <a:t>&amp;</a:t>
            </a:r>
            <a:endParaRPr lang="hu-HU" sz="3800" dirty="0" smtClean="0"/>
          </a:p>
          <a:p>
            <a:pPr>
              <a:buNone/>
            </a:pPr>
            <a:r>
              <a:rPr lang="hu-HU" sz="3800" dirty="0" smtClean="0"/>
              <a:t>( , , , , , , , ,)</a:t>
            </a:r>
          </a:p>
          <a:p>
            <a:pPr>
              <a:buNone/>
            </a:pPr>
            <a:endParaRPr lang="hu-HU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VHDL - leírja egy elektronikus áramkör vagy rendszer viselkedését, struktúráját, amely alapján a fizikai áramkör vagy rendszer megvalósítható</a:t>
            </a:r>
          </a:p>
          <a:p>
            <a:r>
              <a:rPr lang="hu-HU" sz="2400" dirty="0" smtClean="0"/>
              <a:t>VHDL alkalmazható</a:t>
            </a:r>
          </a:p>
          <a:p>
            <a:pPr lvl="1"/>
            <a:r>
              <a:rPr lang="hu-HU" sz="2000" dirty="0" smtClean="0"/>
              <a:t>Szintézisre</a:t>
            </a:r>
          </a:p>
          <a:p>
            <a:pPr lvl="2"/>
            <a:r>
              <a:rPr lang="hu-HU" sz="1600" dirty="0" smtClean="0"/>
              <a:t>VHDL hardver leíró nyelven megadott magasabb absztrakciós szintről egy alacsonyabbra lépve az FPGA áramkörben megtalálható elemekkel valósítjuk meg az áramkört</a:t>
            </a:r>
          </a:p>
          <a:p>
            <a:pPr lvl="2"/>
            <a:r>
              <a:rPr lang="hu-HU" sz="1600" dirty="0" smtClean="0"/>
              <a:t>specifikációból FPGA áramkörre való tervezés során konfigurációs fájl létrehozása</a:t>
            </a:r>
          </a:p>
          <a:p>
            <a:pPr marL="914400" lvl="2" indent="0">
              <a:buNone/>
            </a:pPr>
            <a:endParaRPr lang="hu-HU" sz="1600" dirty="0" smtClean="0"/>
          </a:p>
          <a:p>
            <a:pPr lvl="1"/>
            <a:r>
              <a:rPr lang="hu-HU" sz="2000" dirty="0" smtClean="0"/>
              <a:t>Szimulációra </a:t>
            </a:r>
          </a:p>
          <a:p>
            <a:pPr lvl="2"/>
            <a:r>
              <a:rPr lang="en-US" sz="1600" dirty="0" err="1" smtClean="0"/>
              <a:t>bemeneti</a:t>
            </a:r>
            <a:r>
              <a:rPr lang="en-US" sz="1600" dirty="0" smtClean="0"/>
              <a:t> </a:t>
            </a:r>
            <a:r>
              <a:rPr lang="en-US" sz="1600" dirty="0" err="1" smtClean="0"/>
              <a:t>jelek</a:t>
            </a:r>
            <a:r>
              <a:rPr lang="en-US" sz="1600" dirty="0" smtClean="0"/>
              <a:t> </a:t>
            </a:r>
            <a:r>
              <a:rPr lang="hu-HU" sz="1600" dirty="0" smtClean="0"/>
              <a:t>generálása, amelyeket rávezetve a tervezett modul bemenetére, tesztelhető a tervezett áramkör működése</a:t>
            </a:r>
            <a:endParaRPr lang="hu-H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VHDL nyelv tulajdonságai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Újrahasználható</a:t>
            </a:r>
          </a:p>
          <a:p>
            <a:r>
              <a:rPr lang="hu-HU" dirty="0" smtClean="0"/>
              <a:t>Technológia független</a:t>
            </a:r>
          </a:p>
          <a:p>
            <a:pPr lvl="1"/>
            <a:r>
              <a:rPr lang="hu-HU" dirty="0" smtClean="0"/>
              <a:t>nem kötődik egyetlen szimulátorhoz vagy adatbázisoz</a:t>
            </a:r>
          </a:p>
          <a:p>
            <a:pPr lvl="1"/>
            <a:r>
              <a:rPr lang="hu-HU" dirty="0" smtClean="0"/>
              <a:t>nem erőltet rá a tervezőre egyetlen tervezési módszertant sem</a:t>
            </a:r>
          </a:p>
          <a:p>
            <a:pPr lvl="1"/>
            <a:r>
              <a:rPr lang="hu-HU" dirty="0" smtClean="0"/>
              <a:t>független a berendezési és IC </a:t>
            </a:r>
            <a:r>
              <a:rPr lang="hu-HU" dirty="0" err="1" smtClean="0"/>
              <a:t>-gyártási</a:t>
            </a:r>
            <a:r>
              <a:rPr lang="hu-HU" dirty="0" smtClean="0"/>
              <a:t> eljárástól</a:t>
            </a:r>
          </a:p>
          <a:p>
            <a:r>
              <a:rPr lang="hu-HU" dirty="0" smtClean="0"/>
              <a:t>Létező tervekbe lehetővé teszi új technológiák beépítését</a:t>
            </a:r>
          </a:p>
          <a:p>
            <a:endParaRPr lang="en-US" dirty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VHDL Szabv</a:t>
            </a:r>
            <a:r>
              <a:rPr lang="hu-HU" dirty="0" err="1" smtClean="0"/>
              <a:t>ányok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IEEE</a:t>
            </a:r>
            <a:r>
              <a:rPr lang="ro-RO" sz="2900" dirty="0" smtClean="0"/>
              <a:t> </a:t>
            </a:r>
            <a:r>
              <a:rPr lang="en-US" sz="2900" dirty="0" smtClean="0"/>
              <a:t>(IE</a:t>
            </a:r>
            <a:r>
              <a:rPr lang="en-US" sz="2900" baseline="30000" dirty="0" smtClean="0"/>
              <a:t>3</a:t>
            </a:r>
            <a:r>
              <a:rPr lang="en-US" sz="2900" dirty="0" smtClean="0"/>
              <a:t>–Institute </a:t>
            </a:r>
            <a:r>
              <a:rPr lang="en-US" sz="2900" dirty="0"/>
              <a:t>of </a:t>
            </a:r>
            <a:r>
              <a:rPr lang="en-US" sz="2900" dirty="0" smtClean="0"/>
              <a:t>Electrical and Electronics Engineers)</a:t>
            </a:r>
            <a:r>
              <a:rPr lang="ro-RO" sz="2900" dirty="0"/>
              <a:t>-</a:t>
            </a:r>
            <a:r>
              <a:rPr lang="hu-HU" sz="2900" dirty="0" smtClean="0"/>
              <a:t> a</a:t>
            </a:r>
            <a:r>
              <a:rPr lang="en-US" sz="2900" dirty="0" err="1" smtClean="0"/>
              <a:t>merikai</a:t>
            </a:r>
            <a:r>
              <a:rPr lang="en-US" sz="2900" dirty="0" smtClean="0"/>
              <a:t> </a:t>
            </a:r>
            <a:r>
              <a:rPr lang="en-US" sz="2900" dirty="0" err="1"/>
              <a:t>villamosmérnökök</a:t>
            </a:r>
            <a:r>
              <a:rPr lang="en-US" sz="2900" dirty="0"/>
              <a:t> </a:t>
            </a:r>
            <a:r>
              <a:rPr lang="en-US" sz="2900" dirty="0" err="1" smtClean="0"/>
              <a:t>szervezete</a:t>
            </a:r>
            <a:r>
              <a:rPr lang="ro-RO" sz="2900" dirty="0" smtClean="0"/>
              <a:t> </a:t>
            </a:r>
            <a:r>
              <a:rPr lang="ro-RO" sz="2900" dirty="0" err="1" smtClean="0"/>
              <a:t>szabv</a:t>
            </a:r>
            <a:r>
              <a:rPr lang="hu-HU" sz="2900" dirty="0" err="1" smtClean="0"/>
              <a:t>ányosította</a:t>
            </a:r>
            <a:endParaRPr lang="hu-HU" sz="2900" dirty="0"/>
          </a:p>
          <a:p>
            <a:r>
              <a:rPr lang="hu-HU" sz="2900" dirty="0" smtClean="0"/>
              <a:t>Az </a:t>
            </a:r>
            <a:r>
              <a:rPr lang="en-US" sz="2900" dirty="0" err="1" smtClean="0"/>
              <a:t>amerikai</a:t>
            </a:r>
            <a:r>
              <a:rPr lang="en-US" sz="2900" dirty="0" smtClean="0"/>
              <a:t> </a:t>
            </a:r>
            <a:r>
              <a:rPr lang="en-US" sz="2900" dirty="0" err="1"/>
              <a:t>Védelmi</a:t>
            </a:r>
            <a:r>
              <a:rPr lang="en-US" sz="2900" dirty="0"/>
              <a:t> </a:t>
            </a:r>
            <a:r>
              <a:rPr lang="en-US" sz="2900" dirty="0" err="1"/>
              <a:t>Minisztérium</a:t>
            </a:r>
            <a:r>
              <a:rPr lang="en-US" sz="2900" dirty="0"/>
              <a:t> (DoD – Department of </a:t>
            </a:r>
            <a:r>
              <a:rPr lang="en-US" sz="2900" dirty="0" err="1" smtClean="0"/>
              <a:t>Defence</a:t>
            </a:r>
            <a:r>
              <a:rPr lang="en-US" sz="2900" dirty="0"/>
              <a:t>) </a:t>
            </a:r>
            <a:r>
              <a:rPr lang="en-US" sz="2900" dirty="0" err="1"/>
              <a:t>megbízásából</a:t>
            </a:r>
            <a:r>
              <a:rPr lang="en-US" sz="2900" dirty="0"/>
              <a:t> </a:t>
            </a:r>
            <a:r>
              <a:rPr lang="en-US" sz="2900" dirty="0" err="1"/>
              <a:t>fejlesztették</a:t>
            </a:r>
            <a:r>
              <a:rPr lang="en-US" sz="2900" dirty="0"/>
              <a:t> </a:t>
            </a:r>
            <a:r>
              <a:rPr lang="en-US" sz="2900" dirty="0" err="1"/>
              <a:t>ki</a:t>
            </a:r>
            <a:r>
              <a:rPr lang="en-US" sz="2900" dirty="0"/>
              <a:t>.</a:t>
            </a:r>
          </a:p>
          <a:p>
            <a:r>
              <a:rPr lang="hu-HU" sz="2900" dirty="0" smtClean="0"/>
              <a:t>1987- </a:t>
            </a:r>
            <a:r>
              <a:rPr lang="hu-HU" sz="2900" dirty="0"/>
              <a:t>első szabvány IEEE </a:t>
            </a:r>
            <a:r>
              <a:rPr lang="hu-HU" sz="2900" dirty="0" err="1"/>
              <a:t>Std</a:t>
            </a:r>
            <a:r>
              <a:rPr lang="hu-HU" sz="2900" dirty="0"/>
              <a:t>. 1076-1987 (Első változata a szabványnak)</a:t>
            </a:r>
            <a:endParaRPr lang="hu-HU" sz="2900" b="1" dirty="0"/>
          </a:p>
          <a:p>
            <a:r>
              <a:rPr lang="hu-HU" sz="3300" dirty="0" smtClean="0"/>
              <a:t>VHDL szabvány módosítások</a:t>
            </a:r>
            <a:r>
              <a:rPr lang="ro-RO" sz="3300" dirty="0" smtClean="0"/>
              <a:t>/tov</a:t>
            </a:r>
            <a:r>
              <a:rPr lang="hu-HU" sz="3300" dirty="0" err="1" smtClean="0"/>
              <a:t>ábbfejlesztések</a:t>
            </a:r>
            <a:r>
              <a:rPr lang="hu-HU" sz="3300" dirty="0" smtClean="0"/>
              <a:t>:</a:t>
            </a:r>
            <a:endParaRPr lang="hu-HU" sz="3300" dirty="0"/>
          </a:p>
          <a:p>
            <a:pPr lvl="1"/>
            <a:r>
              <a:rPr lang="hu-HU" sz="3500" dirty="0" smtClean="0"/>
              <a:t>IEEE </a:t>
            </a:r>
            <a:r>
              <a:rPr lang="hu-HU" sz="3500" dirty="0" err="1"/>
              <a:t>Std</a:t>
            </a:r>
            <a:r>
              <a:rPr lang="hu-HU" sz="3500" dirty="0"/>
              <a:t>. </a:t>
            </a:r>
            <a:r>
              <a:rPr lang="hu-HU" sz="3500" dirty="0" smtClean="0"/>
              <a:t>1076-1993</a:t>
            </a:r>
            <a:endParaRPr lang="en-US" sz="3500" dirty="0" smtClean="0"/>
          </a:p>
          <a:p>
            <a:pPr marL="914400" lvl="2" indent="0">
              <a:buNone/>
            </a:pPr>
            <a:r>
              <a:rPr lang="en-US" sz="2000" dirty="0">
                <a:hlinkClick r:id="rId3"/>
              </a:rPr>
              <a:t>IEEE 1076-1993 - IEEE Standard VHDL Language Reference </a:t>
            </a:r>
            <a:r>
              <a:rPr lang="en-US" sz="2000" dirty="0" smtClean="0">
                <a:hlinkClick r:id="rId3"/>
              </a:rPr>
              <a:t>Manual</a:t>
            </a:r>
            <a:endParaRPr lang="en-US" sz="2000" dirty="0"/>
          </a:p>
          <a:p>
            <a:pPr lvl="1"/>
            <a:r>
              <a:rPr lang="hu-HU" sz="3500" dirty="0"/>
              <a:t>IEEE </a:t>
            </a:r>
            <a:r>
              <a:rPr lang="hu-HU" sz="3500" dirty="0" err="1"/>
              <a:t>Std</a:t>
            </a:r>
            <a:r>
              <a:rPr lang="hu-HU" sz="3500" dirty="0"/>
              <a:t>. 1076-1993</a:t>
            </a:r>
            <a:endParaRPr lang="en-US" sz="3500" dirty="0"/>
          </a:p>
          <a:p>
            <a:pPr marL="914400" lvl="2" indent="0">
              <a:buNone/>
            </a:pPr>
            <a:r>
              <a:rPr lang="hu-HU" sz="2000" dirty="0" smtClean="0">
                <a:hlinkClick r:id="rId4"/>
              </a:rPr>
              <a:t>IEEE </a:t>
            </a:r>
            <a:r>
              <a:rPr lang="hu-HU" sz="2000" dirty="0">
                <a:hlinkClick r:id="rId4"/>
              </a:rPr>
              <a:t>1164-1993 - IEEE Standard </a:t>
            </a:r>
            <a:r>
              <a:rPr lang="hu-HU" sz="2000" dirty="0" err="1">
                <a:hlinkClick r:id="rId4"/>
              </a:rPr>
              <a:t>Multivalue</a:t>
            </a:r>
            <a:r>
              <a:rPr lang="hu-HU" sz="2000" dirty="0">
                <a:hlinkClick r:id="rId4"/>
              </a:rPr>
              <a:t> </a:t>
            </a:r>
            <a:r>
              <a:rPr lang="hu-HU" sz="2000" dirty="0" err="1">
                <a:hlinkClick r:id="rId4"/>
              </a:rPr>
              <a:t>Logic</a:t>
            </a:r>
            <a:r>
              <a:rPr lang="hu-HU" sz="2000" dirty="0">
                <a:hlinkClick r:id="rId4"/>
              </a:rPr>
              <a:t> System </a:t>
            </a:r>
            <a:r>
              <a:rPr lang="hu-HU" sz="2000" dirty="0" err="1">
                <a:hlinkClick r:id="rId4"/>
              </a:rPr>
              <a:t>for</a:t>
            </a:r>
            <a:r>
              <a:rPr lang="hu-HU" sz="2000" dirty="0">
                <a:hlinkClick r:id="rId4"/>
              </a:rPr>
              <a:t> VHDL </a:t>
            </a:r>
            <a:r>
              <a:rPr lang="hu-HU" sz="2000" dirty="0" err="1">
                <a:hlinkClick r:id="rId4"/>
              </a:rPr>
              <a:t>Model</a:t>
            </a:r>
            <a:r>
              <a:rPr lang="hu-HU" sz="2000" dirty="0">
                <a:hlinkClick r:id="rId4"/>
              </a:rPr>
              <a:t> </a:t>
            </a:r>
            <a:r>
              <a:rPr lang="hu-HU" sz="2000" dirty="0" err="1">
                <a:hlinkClick r:id="rId4"/>
              </a:rPr>
              <a:t>Interoperability</a:t>
            </a:r>
            <a:r>
              <a:rPr lang="hu-HU" sz="2000" dirty="0">
                <a:hlinkClick r:id="rId4"/>
              </a:rPr>
              <a:t> (</a:t>
            </a:r>
            <a:r>
              <a:rPr lang="hu-HU" sz="2000" dirty="0" err="1" smtClean="0">
                <a:hlinkClick r:id="rId4"/>
              </a:rPr>
              <a:t>Std</a:t>
            </a:r>
            <a:r>
              <a:rPr lang="hu-HU" sz="2000" dirty="0" smtClean="0">
                <a:hlinkClick r:id="rId4"/>
              </a:rPr>
              <a:t>_</a:t>
            </a:r>
            <a:r>
              <a:rPr lang="hu-HU" sz="2000" dirty="0" err="1" smtClean="0">
                <a:hlinkClick r:id="rId4"/>
              </a:rPr>
              <a:t>logic</a:t>
            </a:r>
            <a:r>
              <a:rPr lang="hu-HU" sz="2000" dirty="0" smtClean="0">
                <a:hlinkClick r:id="rId4"/>
              </a:rPr>
              <a:t>_1164)</a:t>
            </a:r>
            <a:endParaRPr lang="en-US" sz="3100" dirty="0"/>
          </a:p>
          <a:p>
            <a:pPr lvl="1"/>
            <a:r>
              <a:rPr lang="hu-HU" sz="3300" dirty="0" smtClean="0"/>
              <a:t>IEEE </a:t>
            </a:r>
            <a:r>
              <a:rPr lang="hu-HU" sz="3300" dirty="0" err="1"/>
              <a:t>Std</a:t>
            </a:r>
            <a:r>
              <a:rPr lang="hu-HU" sz="3300" dirty="0"/>
              <a:t>. 1076-1993</a:t>
            </a:r>
            <a:endParaRPr lang="en-US" sz="4400" dirty="0"/>
          </a:p>
          <a:p>
            <a:pPr marL="914400" lvl="2" indent="0">
              <a:buNone/>
            </a:pPr>
            <a:r>
              <a:rPr lang="hu-HU" sz="2600" b="1" dirty="0" smtClean="0"/>
              <a:t>IEEE </a:t>
            </a:r>
            <a:r>
              <a:rPr lang="hu-HU" sz="2600" b="1" dirty="0"/>
              <a:t>standard 1</a:t>
            </a:r>
            <a:r>
              <a:rPr lang="ro-RO" sz="2600" b="1" dirty="0"/>
              <a:t>076.6 1999 </a:t>
            </a:r>
            <a:r>
              <a:rPr lang="ro-RO" sz="2200" dirty="0"/>
              <a:t>VHDL </a:t>
            </a:r>
            <a:r>
              <a:rPr lang="ro-RO" sz="2200" dirty="0" err="1"/>
              <a:t>Register</a:t>
            </a:r>
            <a:r>
              <a:rPr lang="ro-RO" sz="2200" dirty="0"/>
              <a:t> Transfer </a:t>
            </a:r>
            <a:r>
              <a:rPr lang="ro-RO" sz="2200" dirty="0" err="1"/>
              <a:t>Level</a:t>
            </a:r>
            <a:r>
              <a:rPr lang="ro-RO" sz="2200" dirty="0"/>
              <a:t> (RTL) </a:t>
            </a:r>
            <a:r>
              <a:rPr lang="ro-RO" sz="2200" dirty="0" err="1"/>
              <a:t>Synthesis</a:t>
            </a:r>
            <a:endParaRPr lang="ro-RO" sz="2200" dirty="0"/>
          </a:p>
          <a:p>
            <a:pPr lvl="1"/>
            <a:r>
              <a:rPr lang="hu-HU" sz="3500" dirty="0" smtClean="0"/>
              <a:t>IEEE </a:t>
            </a:r>
            <a:r>
              <a:rPr lang="hu-HU" sz="3500" dirty="0" err="1" smtClean="0"/>
              <a:t>Std</a:t>
            </a:r>
            <a:r>
              <a:rPr lang="hu-HU" sz="3500" dirty="0" smtClean="0"/>
              <a:t>. 1076-2000</a:t>
            </a:r>
            <a:endParaRPr lang="en-US" sz="3500" dirty="0" smtClean="0"/>
          </a:p>
          <a:p>
            <a:pPr marL="914400" lvl="2" indent="0">
              <a:buNone/>
            </a:pPr>
            <a:r>
              <a:rPr lang="en-US" sz="2200" b="1" dirty="0"/>
              <a:t>IEEE Standard VHDL</a:t>
            </a:r>
            <a:r>
              <a:rPr lang="hu-HU" sz="2200" b="1" dirty="0"/>
              <a:t> </a:t>
            </a:r>
            <a:r>
              <a:rPr lang="en-US" sz="2200" b="1" dirty="0"/>
              <a:t>Language Reference Manual</a:t>
            </a:r>
            <a:r>
              <a:rPr lang="hu-HU" sz="2200" b="1" dirty="0"/>
              <a:t> (</a:t>
            </a:r>
            <a:r>
              <a:rPr lang="en-US" sz="2200" b="1" dirty="0"/>
              <a:t>IEEE </a:t>
            </a:r>
            <a:r>
              <a:rPr lang="en-US" sz="2200" b="1" dirty="0" err="1"/>
              <a:t>Std</a:t>
            </a:r>
            <a:r>
              <a:rPr lang="en-US" sz="2200" b="1" dirty="0"/>
              <a:t> 1076, 2000 Edition</a:t>
            </a:r>
            <a:r>
              <a:rPr lang="hu-HU" sz="2200" b="1" dirty="0"/>
              <a:t> </a:t>
            </a:r>
            <a:r>
              <a:rPr lang="en-US" sz="2200" dirty="0"/>
              <a:t>(Incorporates IEEE </a:t>
            </a:r>
            <a:r>
              <a:rPr lang="en-US" sz="2200" dirty="0" err="1"/>
              <a:t>Std</a:t>
            </a:r>
            <a:r>
              <a:rPr lang="en-US" sz="2200" dirty="0"/>
              <a:t> 1076-1993</a:t>
            </a:r>
            <a:r>
              <a:rPr lang="hu-HU" sz="2200" dirty="0"/>
              <a:t> </a:t>
            </a:r>
            <a:r>
              <a:rPr lang="en-US" sz="2200" dirty="0"/>
              <a:t>and IEEE </a:t>
            </a:r>
            <a:r>
              <a:rPr lang="en-US" sz="2200" dirty="0" err="1"/>
              <a:t>Std</a:t>
            </a:r>
            <a:r>
              <a:rPr lang="en-US" sz="2200" dirty="0"/>
              <a:t> 1076a-2000)</a:t>
            </a:r>
            <a:r>
              <a:rPr lang="hu-HU" sz="2200" dirty="0"/>
              <a:t> -</a:t>
            </a:r>
            <a:r>
              <a:rPr lang="en-US" sz="2200" i="1" dirty="0"/>
              <a:t>VHDL 2000 Edition introduced protected types</a:t>
            </a:r>
            <a:endParaRPr lang="hu-HU" sz="2200" b="1" i="1" dirty="0"/>
          </a:p>
          <a:p>
            <a:pPr lvl="1"/>
            <a:r>
              <a:rPr lang="hu-HU" sz="3500" dirty="0" smtClean="0"/>
              <a:t>IEEE </a:t>
            </a:r>
            <a:r>
              <a:rPr lang="hu-HU" sz="3500" dirty="0" err="1"/>
              <a:t>Std</a:t>
            </a:r>
            <a:r>
              <a:rPr lang="hu-HU" sz="3500" dirty="0"/>
              <a:t>. </a:t>
            </a:r>
            <a:r>
              <a:rPr lang="hu-HU" sz="3500" dirty="0" smtClean="0"/>
              <a:t>1076-2002</a:t>
            </a:r>
            <a:endParaRPr lang="en-US" sz="3500" dirty="0" smtClean="0"/>
          </a:p>
          <a:p>
            <a:pPr marL="914400" lvl="2" indent="0">
              <a:buNone/>
            </a:pPr>
            <a:r>
              <a:rPr lang="en-US" sz="1800" b="1" dirty="0"/>
              <a:t>1076TM</a:t>
            </a:r>
            <a:r>
              <a:rPr lang="hu-HU" sz="1800" b="1" dirty="0"/>
              <a:t> </a:t>
            </a:r>
            <a:r>
              <a:rPr lang="en-US" sz="1800" b="1" dirty="0"/>
              <a:t>IEEE Standard VHDL</a:t>
            </a:r>
            <a:r>
              <a:rPr lang="hu-HU" sz="1800" b="1" dirty="0"/>
              <a:t> </a:t>
            </a:r>
            <a:r>
              <a:rPr lang="en-US" sz="1800" b="1" dirty="0"/>
              <a:t>Language Reference Manual</a:t>
            </a:r>
            <a:r>
              <a:rPr lang="hu-HU" sz="1800" b="1" dirty="0"/>
              <a:t> (</a:t>
            </a:r>
            <a:r>
              <a:rPr lang="en-US" sz="1800" b="1" dirty="0"/>
              <a:t>IEEE </a:t>
            </a:r>
            <a:r>
              <a:rPr lang="en-US" sz="1800" b="1" dirty="0" err="1"/>
              <a:t>Std</a:t>
            </a:r>
            <a:r>
              <a:rPr lang="en-US" sz="1800" b="1" dirty="0"/>
              <a:t> 1076™-2002</a:t>
            </a:r>
            <a:r>
              <a:rPr lang="hu-HU" sz="1800" b="1" dirty="0"/>
              <a:t>) </a:t>
            </a:r>
            <a:r>
              <a:rPr lang="en-US" sz="1800" dirty="0"/>
              <a:t>Revision of IEEE </a:t>
            </a:r>
            <a:r>
              <a:rPr lang="en-US" sz="1800" dirty="0" err="1"/>
              <a:t>Std</a:t>
            </a:r>
            <a:r>
              <a:rPr lang="en-US" sz="1800" dirty="0"/>
              <a:t> 1076, 2000 Edition</a:t>
            </a:r>
            <a:r>
              <a:rPr lang="hu-HU" sz="1800" dirty="0"/>
              <a:t>-</a:t>
            </a:r>
          </a:p>
          <a:p>
            <a:pPr lvl="1"/>
            <a:r>
              <a:rPr lang="hu-HU" sz="3500" dirty="0" smtClean="0"/>
              <a:t>IEEE </a:t>
            </a:r>
            <a:r>
              <a:rPr lang="hu-HU" sz="3500" dirty="0" err="1"/>
              <a:t>Std</a:t>
            </a:r>
            <a:r>
              <a:rPr lang="hu-HU" sz="3500" dirty="0"/>
              <a:t>. </a:t>
            </a:r>
            <a:r>
              <a:rPr lang="hu-HU" sz="3500" dirty="0" smtClean="0"/>
              <a:t>1076-2008</a:t>
            </a:r>
            <a:endParaRPr lang="en-US" sz="3500" dirty="0"/>
          </a:p>
          <a:p>
            <a:pPr marL="914400" lvl="2" indent="0">
              <a:buNone/>
            </a:pPr>
            <a:r>
              <a:rPr lang="en-US" sz="1700" b="1" dirty="0" smtClean="0"/>
              <a:t>1076-2008 </a:t>
            </a:r>
            <a:r>
              <a:rPr lang="en-US" sz="1700" b="1" dirty="0"/>
              <a:t>- IEEE Standard VHDL Language Reference Manual</a:t>
            </a:r>
            <a:r>
              <a:rPr lang="hu-HU" sz="1700" b="1" dirty="0"/>
              <a:t>- </a:t>
            </a:r>
            <a:r>
              <a:rPr lang="en-US" sz="1700" b="1" i="1" dirty="0" smtClean="0"/>
              <a:t>VHDL-2008</a:t>
            </a:r>
          </a:p>
          <a:p>
            <a:pPr lvl="1"/>
            <a:r>
              <a:rPr lang="hu-HU" sz="3500" dirty="0"/>
              <a:t>IEEE </a:t>
            </a:r>
            <a:r>
              <a:rPr lang="en-US" sz="3500" dirty="0" smtClean="0"/>
              <a:t>Std.</a:t>
            </a:r>
            <a:r>
              <a:rPr lang="hu-HU" sz="3500" dirty="0" smtClean="0"/>
              <a:t> </a:t>
            </a:r>
            <a:r>
              <a:rPr lang="hu-HU" sz="3500" dirty="0"/>
              <a:t>1</a:t>
            </a:r>
            <a:r>
              <a:rPr lang="ro-RO" sz="3500" dirty="0"/>
              <a:t>029.1- </a:t>
            </a:r>
            <a:r>
              <a:rPr lang="ro-RO" sz="3500" dirty="0" smtClean="0"/>
              <a:t>1998</a:t>
            </a:r>
            <a:endParaRPr lang="en-US" sz="3500" dirty="0" smtClean="0"/>
          </a:p>
          <a:p>
            <a:pPr marL="914400" lvl="2" indent="0">
              <a:buNone/>
            </a:pPr>
            <a:r>
              <a:rPr lang="en-US" sz="1600" b="1" dirty="0"/>
              <a:t>IEEE 1029.1-1998 - IEEE Standard For VHDL Waveform and Vector Exchange (Waves) to Support Design and Test Verification</a:t>
            </a:r>
          </a:p>
          <a:p>
            <a:pPr lvl="1"/>
            <a:endParaRPr lang="en-US" sz="3500" dirty="0"/>
          </a:p>
          <a:p>
            <a:pPr marL="914400" lvl="2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4" name="Téglalap 3"/>
          <p:cNvSpPr/>
          <p:nvPr/>
        </p:nvSpPr>
        <p:spPr>
          <a:xfrm>
            <a:off x="0" y="6834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http://</a:t>
            </a:r>
            <a:r>
              <a:rPr lang="hu-HU" dirty="0" smtClean="0"/>
              <a:t>standards.ieee.org/findstds/standard/</a:t>
            </a:r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IEEE standard 1164-1993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265705" y="809784"/>
            <a:ext cx="480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ST</a:t>
            </a:r>
            <a:r>
              <a:rPr lang="en-US" dirty="0" smtClean="0"/>
              <a:t>D_LOGIC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smtClean="0"/>
              <a:t>STD_LOGIC_VECTOR</a:t>
            </a:r>
            <a:r>
              <a:rPr lang="hu-HU" dirty="0"/>
              <a:t> </a:t>
            </a:r>
            <a:r>
              <a:rPr lang="hu-HU" dirty="0" smtClean="0"/>
              <a:t>ADATTÍPUS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705" y="1206044"/>
            <a:ext cx="331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{’U’, ’X’, ’0’, ’1’, ’Z’, ’W’, ’L’, ’H’, ’-’}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772047"/>
              </p:ext>
            </p:extLst>
          </p:nvPr>
        </p:nvGraphicFramePr>
        <p:xfrm>
          <a:off x="0" y="1628800"/>
          <a:ext cx="8769152" cy="4990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393"/>
                <a:gridCol w="7464759"/>
              </a:tblGrid>
              <a:tr h="2866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Szimbólum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Értelmezés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'U'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 inicializált, a jelhez vagy változóhoz nincsen értéke rendelve (Szimulációban alkalmazott)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3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'X'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Határozatlan logikai állapot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'W'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Gyenge határozatlan logikai állapot, jel,</a:t>
                      </a:r>
                      <a:r>
                        <a:rPr lang="hu-HU" sz="1800" baseline="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egy olyan értéket vesz fel amit nem lehet sem logikai 0-nak sem logikai 1-nek értelmezni. 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'0'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Határozott logikai ‘0’, akkor veszi egy jel ezt az értéket, ha szabványos meghajtó áramkör vezérli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'1'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Határozott logikai ‘1’, akkor veszi egy jel ezt az értéket, ha szabványos meghajtó áramkör vezérli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3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'Z'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Nagy impedanciás érték, háromállapotú meghajtó áramkör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'L'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Gyenge logikai 0, a meghajtó vezérlő áramkör gyenge meghajtó áramot szolgáltat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6263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'H'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Gyenge logikai 1, a meghajtó vezérlő áramkör gyenge meghajtó áramot szolgáltat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3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b="1" noProof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'-'</a:t>
                      </a:r>
                      <a:endParaRPr lang="hu-HU" sz="1800" b="1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u-HU" sz="1800" noProof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Redundáns</a:t>
                      </a:r>
                      <a:r>
                        <a:rPr lang="hu-HU" sz="1800" baseline="0" noProof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érték</a:t>
                      </a:r>
                      <a:endParaRPr lang="hu-HU" sz="1800" noProof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10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STD</a:t>
            </a:r>
            <a:r>
              <a:rPr lang="ro-RO" dirty="0" smtClean="0"/>
              <a:t>_LOGIC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688632" cy="38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3086</Words>
  <Application>Microsoft Office PowerPoint</Application>
  <PresentationFormat>On-screen Show (4:3)</PresentationFormat>
  <Paragraphs>488</Paragraphs>
  <Slides>42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新細明體</vt:lpstr>
      <vt:lpstr>Times New Roman</vt:lpstr>
      <vt:lpstr>Office-téma</vt:lpstr>
      <vt:lpstr>VHDL programozás IV. Előadás</vt:lpstr>
      <vt:lpstr>PowerPoint Presentation</vt:lpstr>
      <vt:lpstr>PowerPoint Presentation</vt:lpstr>
      <vt:lpstr>PowerPoint Presentation</vt:lpstr>
      <vt:lpstr>PowerPoint Presentation</vt:lpstr>
      <vt:lpstr>VHDL nyelv tulajdonságai</vt:lpstr>
      <vt:lpstr>VHDL Szabványok</vt:lpstr>
      <vt:lpstr>IEEE standard 1164-1993 </vt:lpstr>
      <vt:lpstr>STD_LOGIC</vt:lpstr>
      <vt:lpstr>VHDL hardver leíró nyelv</vt:lpstr>
      <vt:lpstr>Lexikális elemek</vt:lpstr>
      <vt:lpstr>Kulcsszavak</vt:lpstr>
      <vt:lpstr>Objektumok a VHDL -ben</vt:lpstr>
      <vt:lpstr>Számok ábrázolása különböző számrendszerekben</vt:lpstr>
      <vt:lpstr>VHDL modell szerkezete</vt:lpstr>
      <vt:lpstr>Könyvtárak bejelentése</vt:lpstr>
      <vt:lpstr>IEEE könyvtár csomagok</vt:lpstr>
      <vt:lpstr>std_logic_arith </vt:lpstr>
      <vt:lpstr>IEEE.numeric_std</vt:lpstr>
      <vt:lpstr>ENTITY</vt:lpstr>
      <vt:lpstr>ENTITY példa</vt:lpstr>
      <vt:lpstr>ARCHITECTURE</vt:lpstr>
      <vt:lpstr>Szabványos VHDL adattípusok</vt:lpstr>
      <vt:lpstr>Adattípusok</vt:lpstr>
      <vt:lpstr>Típusok-összefoglaló</vt:lpstr>
      <vt:lpstr>Egész típus</vt:lpstr>
      <vt:lpstr>“Integer” típuson végrehajtható műveletek</vt:lpstr>
      <vt:lpstr>Fizikai mennyiségek</vt:lpstr>
      <vt:lpstr>Fizikai mennyiségek -példák</vt:lpstr>
      <vt:lpstr>Lebegőpontos számábrázolás</vt:lpstr>
      <vt:lpstr>Felsorolás típus</vt:lpstr>
      <vt:lpstr>Vektorok, Mátrixok</vt:lpstr>
      <vt:lpstr>Rekordok</vt:lpstr>
      <vt:lpstr>Altípusok</vt:lpstr>
      <vt:lpstr>Konstansok</vt:lpstr>
      <vt:lpstr>Attribútumok</vt:lpstr>
      <vt:lpstr>PowerPoint Presentation</vt:lpstr>
      <vt:lpstr>PowerPoint Presentation</vt:lpstr>
      <vt:lpstr>Signal attribútumok</vt:lpstr>
      <vt:lpstr>PowerPoint Presentation</vt:lpstr>
      <vt:lpstr>Saját attribútum létrehozása</vt:lpstr>
      <vt:lpstr>Értékadás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programozás</dc:title>
  <dc:creator>stbrassai</dc:creator>
  <cp:lastModifiedBy>tihamer</cp:lastModifiedBy>
  <cp:revision>173</cp:revision>
  <dcterms:modified xsi:type="dcterms:W3CDTF">2017-11-26T14:19:54Z</dcterms:modified>
</cp:coreProperties>
</file>