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2" r:id="rId2"/>
    <p:sldId id="309" r:id="rId3"/>
    <p:sldId id="269" r:id="rId4"/>
    <p:sldId id="303" r:id="rId5"/>
    <p:sldId id="304" r:id="rId6"/>
    <p:sldId id="279" r:id="rId7"/>
    <p:sldId id="280" r:id="rId8"/>
    <p:sldId id="293" r:id="rId9"/>
    <p:sldId id="305" r:id="rId10"/>
    <p:sldId id="306" r:id="rId11"/>
    <p:sldId id="282" r:id="rId12"/>
    <p:sldId id="307" r:id="rId13"/>
    <p:sldId id="308" r:id="rId14"/>
    <p:sldId id="284" r:id="rId15"/>
    <p:sldId id="278" r:id="rId16"/>
    <p:sldId id="285" r:id="rId17"/>
    <p:sldId id="286" r:id="rId18"/>
    <p:sldId id="294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7" autoAdjust="0"/>
    <p:restoredTop sz="86410" autoAdjust="0"/>
  </p:normalViewPr>
  <p:slideViewPr>
    <p:cSldViewPr snapToGrid="0">
      <p:cViewPr varScale="1">
        <p:scale>
          <a:sx n="68" d="100"/>
          <a:sy n="68" d="100"/>
        </p:scale>
        <p:origin x="288" y="78"/>
      </p:cViewPr>
      <p:guideLst/>
    </p:cSldViewPr>
  </p:slideViewPr>
  <p:outlineViewPr>
    <p:cViewPr>
      <p:scale>
        <a:sx n="33" d="100"/>
        <a:sy n="33" d="100"/>
      </p:scale>
      <p:origin x="0" y="-394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A3F07B-F449-4CEC-80AC-6A8C924A280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</dgm:pt>
    <dgm:pt modelId="{DBFEE3AC-2278-4CB6-84CD-A4F1B3D8F767}">
      <dgm:prSet phldrT="[Szöveg]"/>
      <dgm:spPr/>
      <dgm:t>
        <a:bodyPr/>
        <a:lstStyle/>
        <a:p>
          <a:r>
            <a:rPr lang="hu-HU" dirty="0" smtClean="0"/>
            <a:t>FPGA, SoC </a:t>
          </a:r>
          <a:endParaRPr lang="en-US" dirty="0" smtClean="0"/>
        </a:p>
        <a:p>
          <a:r>
            <a:rPr lang="hu-HU" dirty="0" smtClean="0"/>
            <a:t>fejlesztőlap beállítása</a:t>
          </a:r>
          <a:endParaRPr lang="hu-HU" dirty="0"/>
        </a:p>
      </dgm:t>
    </dgm:pt>
    <dgm:pt modelId="{A458AF3E-6749-4917-9660-25FBC4693158}" type="parTrans" cxnId="{997E4965-ECFC-483C-A740-B433B2625B11}">
      <dgm:prSet/>
      <dgm:spPr/>
      <dgm:t>
        <a:bodyPr/>
        <a:lstStyle/>
        <a:p>
          <a:endParaRPr lang="hu-HU"/>
        </a:p>
      </dgm:t>
    </dgm:pt>
    <dgm:pt modelId="{F5F4001E-9A89-4FB4-91C1-C316F24DA171}" type="sibTrans" cxnId="{997E4965-ECFC-483C-A740-B433B2625B11}">
      <dgm:prSet/>
      <dgm:spPr/>
      <dgm:t>
        <a:bodyPr/>
        <a:lstStyle/>
        <a:p>
          <a:endParaRPr lang="hu-HU"/>
        </a:p>
      </dgm:t>
    </dgm:pt>
    <dgm:pt modelId="{56F0DB15-7FA4-4956-A16E-4FD5660233B3}">
      <dgm:prSet phldrT="[Szöveg]"/>
      <dgm:spPr/>
      <dgm:t>
        <a:bodyPr/>
        <a:lstStyle/>
        <a:p>
          <a:r>
            <a:rPr lang="hu-HU" dirty="0" smtClean="0"/>
            <a:t>A terv tesztelése szimuláció</a:t>
          </a:r>
          <a:r>
            <a:rPr lang="en-US" dirty="0" err="1" smtClean="0"/>
            <a:t>val</a:t>
          </a:r>
          <a:endParaRPr lang="hu-HU" dirty="0"/>
        </a:p>
      </dgm:t>
    </dgm:pt>
    <dgm:pt modelId="{3170D2F2-115B-4622-A4CA-288BB0BBB516}" type="parTrans" cxnId="{39A29075-AAA2-4686-891C-7288B3AE06CE}">
      <dgm:prSet/>
      <dgm:spPr/>
      <dgm:t>
        <a:bodyPr/>
        <a:lstStyle/>
        <a:p>
          <a:endParaRPr lang="hu-HU"/>
        </a:p>
      </dgm:t>
    </dgm:pt>
    <dgm:pt modelId="{9B02B5BB-12D1-4587-B397-A4319AE368C7}" type="sibTrans" cxnId="{39A29075-AAA2-4686-891C-7288B3AE06CE}">
      <dgm:prSet/>
      <dgm:spPr/>
      <dgm:t>
        <a:bodyPr/>
        <a:lstStyle/>
        <a:p>
          <a:endParaRPr lang="hu-HU"/>
        </a:p>
      </dgm:t>
    </dgm:pt>
    <dgm:pt modelId="{171660A6-0A1D-4096-977C-37F40467CC0B}">
      <dgm:prSet phldrT="[Szöveg]" custT="1"/>
      <dgm:spPr/>
      <dgm:t>
        <a:bodyPr/>
        <a:lstStyle/>
        <a:p>
          <a:r>
            <a:rPr lang="hu-HU" sz="2400" dirty="0" smtClean="0"/>
            <a:t>A </a:t>
          </a:r>
          <a:r>
            <a:rPr lang="hu-HU" sz="2400" dirty="0" err="1" smtClean="0"/>
            <a:t>ko-szimulációs</a:t>
          </a:r>
          <a:r>
            <a:rPr lang="hu-HU" sz="2400" dirty="0" smtClean="0"/>
            <a:t> modul létrehozása </a:t>
          </a:r>
          <a:r>
            <a:rPr lang="hu-HU" sz="2200" dirty="0" smtClean="0"/>
            <a:t>(</a:t>
          </a:r>
          <a:r>
            <a:rPr lang="hu-HU" sz="1800" dirty="0" smtClean="0"/>
            <a:t>Simulink könyvtárelem,konfigurációs fájl) </a:t>
          </a:r>
          <a:r>
            <a:rPr lang="en-US" sz="2200" dirty="0" smtClean="0"/>
            <a:t>			</a:t>
          </a:r>
          <a:endParaRPr lang="hu-HU" sz="2200" dirty="0"/>
        </a:p>
      </dgm:t>
    </dgm:pt>
    <dgm:pt modelId="{C0504552-82B4-4B80-9C18-3F9BD972E726}" type="parTrans" cxnId="{5791DD3A-D906-4D72-889C-5520E059340B}">
      <dgm:prSet/>
      <dgm:spPr/>
      <dgm:t>
        <a:bodyPr/>
        <a:lstStyle/>
        <a:p>
          <a:endParaRPr lang="hu-HU"/>
        </a:p>
      </dgm:t>
    </dgm:pt>
    <dgm:pt modelId="{CF59F7A6-4412-4D24-BACC-FD470CAB39AD}" type="sibTrans" cxnId="{5791DD3A-D906-4D72-889C-5520E059340B}">
      <dgm:prSet/>
      <dgm:spPr/>
      <dgm:t>
        <a:bodyPr/>
        <a:lstStyle/>
        <a:p>
          <a:endParaRPr lang="hu-HU"/>
        </a:p>
      </dgm:t>
    </dgm:pt>
    <dgm:pt modelId="{02C5C63A-0F2E-4EF4-BDE7-D3BDE2D01C10}">
      <dgm:prSet/>
      <dgm:spPr/>
      <dgm:t>
        <a:bodyPr/>
        <a:lstStyle/>
        <a:p>
          <a:r>
            <a:rPr lang="hu-HU" dirty="0" smtClean="0"/>
            <a:t>Az új könyvtárelemnek a tervbe való integrálása</a:t>
          </a:r>
          <a:endParaRPr lang="hu-HU" dirty="0"/>
        </a:p>
      </dgm:t>
    </dgm:pt>
    <dgm:pt modelId="{938576E0-6E50-494B-92D8-469D38FCD44A}" type="parTrans" cxnId="{06FE4CB3-F6CE-4BC5-8CB7-08FA881C571E}">
      <dgm:prSet/>
      <dgm:spPr/>
      <dgm:t>
        <a:bodyPr/>
        <a:lstStyle/>
        <a:p>
          <a:endParaRPr lang="hu-HU"/>
        </a:p>
      </dgm:t>
    </dgm:pt>
    <dgm:pt modelId="{3CC3F5C8-0215-4BCA-96C3-B57182BA6CA0}" type="sibTrans" cxnId="{06FE4CB3-F6CE-4BC5-8CB7-08FA881C571E}">
      <dgm:prSet/>
      <dgm:spPr/>
      <dgm:t>
        <a:bodyPr/>
        <a:lstStyle/>
        <a:p>
          <a:endParaRPr lang="hu-HU"/>
        </a:p>
      </dgm:t>
    </dgm:pt>
    <dgm:pt modelId="{5447BB7D-C4AC-4D98-BE5E-0909B8EE6D0B}">
      <dgm:prSet/>
      <dgm:spPr/>
      <dgm:t>
        <a:bodyPr/>
        <a:lstStyle/>
        <a:p>
          <a:r>
            <a:rPr lang="hu-HU" dirty="0" smtClean="0"/>
            <a:t>A </a:t>
          </a:r>
          <a:r>
            <a:rPr lang="hu-HU" dirty="0" err="1" smtClean="0"/>
            <a:t>ko-szimuláció</a:t>
          </a:r>
          <a:r>
            <a:rPr lang="hu-HU" dirty="0" smtClean="0"/>
            <a:t> futatása</a:t>
          </a:r>
        </a:p>
      </dgm:t>
    </dgm:pt>
    <dgm:pt modelId="{56EB7881-FDCB-42FF-81DA-57AE82FB8D11}" type="parTrans" cxnId="{6E7D0BDF-5914-49F8-B2FB-24E83F9A460C}">
      <dgm:prSet/>
      <dgm:spPr/>
      <dgm:t>
        <a:bodyPr/>
        <a:lstStyle/>
        <a:p>
          <a:endParaRPr lang="hu-HU"/>
        </a:p>
      </dgm:t>
    </dgm:pt>
    <dgm:pt modelId="{5744CDE3-3C71-4D37-B1D0-390E0257528D}" type="sibTrans" cxnId="{6E7D0BDF-5914-49F8-B2FB-24E83F9A460C}">
      <dgm:prSet/>
      <dgm:spPr/>
      <dgm:t>
        <a:bodyPr/>
        <a:lstStyle/>
        <a:p>
          <a:endParaRPr lang="hu-HU"/>
        </a:p>
      </dgm:t>
    </dgm:pt>
    <dgm:pt modelId="{F610201B-DE35-45EE-AAC6-27C17D7483E1}" type="pres">
      <dgm:prSet presAssocID="{DBA3F07B-F449-4CEC-80AC-6A8C924A280A}" presName="linear" presStyleCnt="0">
        <dgm:presLayoutVars>
          <dgm:dir/>
          <dgm:resizeHandles val="exact"/>
        </dgm:presLayoutVars>
      </dgm:prSet>
      <dgm:spPr/>
    </dgm:pt>
    <dgm:pt modelId="{D5979DB9-22CA-4F14-B95B-56AA2B9B68EF}" type="pres">
      <dgm:prSet presAssocID="{DBFEE3AC-2278-4CB6-84CD-A4F1B3D8F767}" presName="comp" presStyleCnt="0"/>
      <dgm:spPr/>
    </dgm:pt>
    <dgm:pt modelId="{C2250DA4-40AE-4006-B2B2-0FFD59B95A56}" type="pres">
      <dgm:prSet presAssocID="{DBFEE3AC-2278-4CB6-84CD-A4F1B3D8F767}" presName="box" presStyleLbl="node1" presStyleIdx="0" presStyleCnt="5"/>
      <dgm:spPr/>
      <dgm:t>
        <a:bodyPr/>
        <a:lstStyle/>
        <a:p>
          <a:endParaRPr lang="en-US"/>
        </a:p>
      </dgm:t>
    </dgm:pt>
    <dgm:pt modelId="{CA72D4A6-05D7-43DA-81FD-2F80ABF86B47}" type="pres">
      <dgm:prSet presAssocID="{DBFEE3AC-2278-4CB6-84CD-A4F1B3D8F767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5E4D3B-8E0E-4413-85E7-75B0C89BA2FC}" type="pres">
      <dgm:prSet presAssocID="{DBFEE3AC-2278-4CB6-84CD-A4F1B3D8F76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7C181-B85A-4BE0-B671-4A1169C93B89}" type="pres">
      <dgm:prSet presAssocID="{F5F4001E-9A89-4FB4-91C1-C316F24DA171}" presName="spacer" presStyleCnt="0"/>
      <dgm:spPr/>
    </dgm:pt>
    <dgm:pt modelId="{DE398825-5886-4527-9219-2F1BD4475493}" type="pres">
      <dgm:prSet presAssocID="{56F0DB15-7FA4-4956-A16E-4FD5660233B3}" presName="comp" presStyleCnt="0"/>
      <dgm:spPr/>
    </dgm:pt>
    <dgm:pt modelId="{C198F745-8782-4216-B28E-0018AD244C19}" type="pres">
      <dgm:prSet presAssocID="{56F0DB15-7FA4-4956-A16E-4FD5660233B3}" presName="box" presStyleLbl="node1" presStyleIdx="1" presStyleCnt="5"/>
      <dgm:spPr/>
      <dgm:t>
        <a:bodyPr/>
        <a:lstStyle/>
        <a:p>
          <a:endParaRPr lang="en-US"/>
        </a:p>
      </dgm:t>
    </dgm:pt>
    <dgm:pt modelId="{C60D7838-DEA1-4894-8C89-5D697F39F7E5}" type="pres">
      <dgm:prSet presAssocID="{56F0DB15-7FA4-4956-A16E-4FD5660233B3}" presName="img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hu-HU"/>
        </a:p>
      </dgm:t>
    </dgm:pt>
    <dgm:pt modelId="{806894D5-7CDC-40DC-A0A7-873AA1BCA285}" type="pres">
      <dgm:prSet presAssocID="{56F0DB15-7FA4-4956-A16E-4FD5660233B3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65CE2-DF0F-4A2C-B34C-A4CA2AEDDB9A}" type="pres">
      <dgm:prSet presAssocID="{9B02B5BB-12D1-4587-B397-A4319AE368C7}" presName="spacer" presStyleCnt="0"/>
      <dgm:spPr/>
    </dgm:pt>
    <dgm:pt modelId="{BAAA08C2-A01E-4C9C-A343-65BF5417AF26}" type="pres">
      <dgm:prSet presAssocID="{171660A6-0A1D-4096-977C-37F40467CC0B}" presName="comp" presStyleCnt="0"/>
      <dgm:spPr/>
    </dgm:pt>
    <dgm:pt modelId="{ED0BF47D-2340-48C8-9A9F-53017F91743A}" type="pres">
      <dgm:prSet presAssocID="{171660A6-0A1D-4096-977C-37F40467CC0B}" presName="box" presStyleLbl="node1" presStyleIdx="2" presStyleCnt="5"/>
      <dgm:spPr/>
      <dgm:t>
        <a:bodyPr/>
        <a:lstStyle/>
        <a:p>
          <a:endParaRPr lang="en-US"/>
        </a:p>
      </dgm:t>
    </dgm:pt>
    <dgm:pt modelId="{4C13CAC0-88B3-48AB-85A0-897B745A9C8B}" type="pres">
      <dgm:prSet presAssocID="{171660A6-0A1D-4096-977C-37F40467CC0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hu-HU"/>
        </a:p>
      </dgm:t>
    </dgm:pt>
    <dgm:pt modelId="{6DB01394-90D1-426E-9019-3FB7E95F49E4}" type="pres">
      <dgm:prSet presAssocID="{171660A6-0A1D-4096-977C-37F40467CC0B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C3AF-D94E-44A6-9972-EAD0098F0701}" type="pres">
      <dgm:prSet presAssocID="{CF59F7A6-4412-4D24-BACC-FD470CAB39AD}" presName="spacer" presStyleCnt="0"/>
      <dgm:spPr/>
    </dgm:pt>
    <dgm:pt modelId="{0D76E9E6-6006-4AA8-AF25-C20A96B6F8E9}" type="pres">
      <dgm:prSet presAssocID="{02C5C63A-0F2E-4EF4-BDE7-D3BDE2D01C10}" presName="comp" presStyleCnt="0"/>
      <dgm:spPr/>
    </dgm:pt>
    <dgm:pt modelId="{6CD30D26-0BAD-410B-9BB0-9BBCC445251D}" type="pres">
      <dgm:prSet presAssocID="{02C5C63A-0F2E-4EF4-BDE7-D3BDE2D01C10}" presName="box" presStyleLbl="node1" presStyleIdx="3" presStyleCnt="5"/>
      <dgm:spPr/>
      <dgm:t>
        <a:bodyPr/>
        <a:lstStyle/>
        <a:p>
          <a:endParaRPr lang="en-US"/>
        </a:p>
      </dgm:t>
    </dgm:pt>
    <dgm:pt modelId="{8B9688F5-A89C-47B5-8055-3C26D33D3770}" type="pres">
      <dgm:prSet presAssocID="{02C5C63A-0F2E-4EF4-BDE7-D3BDE2D01C10}" presName="img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3801986-1F53-4D03-AA3F-F5E3F664909D}" type="pres">
      <dgm:prSet presAssocID="{02C5C63A-0F2E-4EF4-BDE7-D3BDE2D01C10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F1AC2-0E68-46D0-945C-178B7B54C942}" type="pres">
      <dgm:prSet presAssocID="{3CC3F5C8-0215-4BCA-96C3-B57182BA6CA0}" presName="spacer" presStyleCnt="0"/>
      <dgm:spPr/>
    </dgm:pt>
    <dgm:pt modelId="{5E5B8775-5A4A-4944-B2D4-BF010485DDBF}" type="pres">
      <dgm:prSet presAssocID="{5447BB7D-C4AC-4D98-BE5E-0909B8EE6D0B}" presName="comp" presStyleCnt="0"/>
      <dgm:spPr/>
    </dgm:pt>
    <dgm:pt modelId="{24AE4FB6-F9B7-4FAC-B2E8-6BA5C54D3870}" type="pres">
      <dgm:prSet presAssocID="{5447BB7D-C4AC-4D98-BE5E-0909B8EE6D0B}" presName="box" presStyleLbl="node1" presStyleIdx="4" presStyleCnt="5"/>
      <dgm:spPr/>
      <dgm:t>
        <a:bodyPr/>
        <a:lstStyle/>
        <a:p>
          <a:endParaRPr lang="en-US"/>
        </a:p>
      </dgm:t>
    </dgm:pt>
    <dgm:pt modelId="{B6BC6748-F99D-4B0B-8951-324FBBF4108B}" type="pres">
      <dgm:prSet presAssocID="{5447BB7D-C4AC-4D98-BE5E-0909B8EE6D0B}" presName="img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hu-HU"/>
        </a:p>
      </dgm:t>
    </dgm:pt>
    <dgm:pt modelId="{CD0AD4F2-707E-41E5-B3E5-0B8C8CFFE2F1}" type="pres">
      <dgm:prSet presAssocID="{5447BB7D-C4AC-4D98-BE5E-0909B8EE6D0B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91DD3A-D906-4D72-889C-5520E059340B}" srcId="{DBA3F07B-F449-4CEC-80AC-6A8C924A280A}" destId="{171660A6-0A1D-4096-977C-37F40467CC0B}" srcOrd="2" destOrd="0" parTransId="{C0504552-82B4-4B80-9C18-3F9BD972E726}" sibTransId="{CF59F7A6-4412-4D24-BACC-FD470CAB39AD}"/>
    <dgm:cxn modelId="{06FE4CB3-F6CE-4BC5-8CB7-08FA881C571E}" srcId="{DBA3F07B-F449-4CEC-80AC-6A8C924A280A}" destId="{02C5C63A-0F2E-4EF4-BDE7-D3BDE2D01C10}" srcOrd="3" destOrd="0" parTransId="{938576E0-6E50-494B-92D8-469D38FCD44A}" sibTransId="{3CC3F5C8-0215-4BCA-96C3-B57182BA6CA0}"/>
    <dgm:cxn modelId="{6E7D0BDF-5914-49F8-B2FB-24E83F9A460C}" srcId="{DBA3F07B-F449-4CEC-80AC-6A8C924A280A}" destId="{5447BB7D-C4AC-4D98-BE5E-0909B8EE6D0B}" srcOrd="4" destOrd="0" parTransId="{56EB7881-FDCB-42FF-81DA-57AE82FB8D11}" sibTransId="{5744CDE3-3C71-4D37-B1D0-390E0257528D}"/>
    <dgm:cxn modelId="{39A29075-AAA2-4686-891C-7288B3AE06CE}" srcId="{DBA3F07B-F449-4CEC-80AC-6A8C924A280A}" destId="{56F0DB15-7FA4-4956-A16E-4FD5660233B3}" srcOrd="1" destOrd="0" parTransId="{3170D2F2-115B-4622-A4CA-288BB0BBB516}" sibTransId="{9B02B5BB-12D1-4587-B397-A4319AE368C7}"/>
    <dgm:cxn modelId="{6B915B95-0749-47B3-9E17-E7503E7F9228}" type="presOf" srcId="{02C5C63A-0F2E-4EF4-BDE7-D3BDE2D01C10}" destId="{6CD30D26-0BAD-410B-9BB0-9BBCC445251D}" srcOrd="0" destOrd="0" presId="urn:microsoft.com/office/officeart/2005/8/layout/vList4"/>
    <dgm:cxn modelId="{C23FD2BD-B196-41A2-BD38-99C05C536675}" type="presOf" srcId="{56F0DB15-7FA4-4956-A16E-4FD5660233B3}" destId="{806894D5-7CDC-40DC-A0A7-873AA1BCA285}" srcOrd="1" destOrd="0" presId="urn:microsoft.com/office/officeart/2005/8/layout/vList4"/>
    <dgm:cxn modelId="{EFBB2391-6C93-4941-A5C9-CE525452FC51}" type="presOf" srcId="{5447BB7D-C4AC-4D98-BE5E-0909B8EE6D0B}" destId="{24AE4FB6-F9B7-4FAC-B2E8-6BA5C54D3870}" srcOrd="0" destOrd="0" presId="urn:microsoft.com/office/officeart/2005/8/layout/vList4"/>
    <dgm:cxn modelId="{956C677F-D184-4F26-8AC2-B29508BAE707}" type="presOf" srcId="{171660A6-0A1D-4096-977C-37F40467CC0B}" destId="{ED0BF47D-2340-48C8-9A9F-53017F91743A}" srcOrd="0" destOrd="0" presId="urn:microsoft.com/office/officeart/2005/8/layout/vList4"/>
    <dgm:cxn modelId="{997E4965-ECFC-483C-A740-B433B2625B11}" srcId="{DBA3F07B-F449-4CEC-80AC-6A8C924A280A}" destId="{DBFEE3AC-2278-4CB6-84CD-A4F1B3D8F767}" srcOrd="0" destOrd="0" parTransId="{A458AF3E-6749-4917-9660-25FBC4693158}" sibTransId="{F5F4001E-9A89-4FB4-91C1-C316F24DA171}"/>
    <dgm:cxn modelId="{F744D608-D18F-4A93-B662-FFC4CA7D49D9}" type="presOf" srcId="{171660A6-0A1D-4096-977C-37F40467CC0B}" destId="{6DB01394-90D1-426E-9019-3FB7E95F49E4}" srcOrd="1" destOrd="0" presId="urn:microsoft.com/office/officeart/2005/8/layout/vList4"/>
    <dgm:cxn modelId="{66CE1E04-3EB8-4147-9D02-8FA1F6F00A10}" type="presOf" srcId="{DBFEE3AC-2278-4CB6-84CD-A4F1B3D8F767}" destId="{C2250DA4-40AE-4006-B2B2-0FFD59B95A56}" srcOrd="0" destOrd="0" presId="urn:microsoft.com/office/officeart/2005/8/layout/vList4"/>
    <dgm:cxn modelId="{E8D4C983-3DE6-4085-A01A-95E056E579B9}" type="presOf" srcId="{02C5C63A-0F2E-4EF4-BDE7-D3BDE2D01C10}" destId="{83801986-1F53-4D03-AA3F-F5E3F664909D}" srcOrd="1" destOrd="0" presId="urn:microsoft.com/office/officeart/2005/8/layout/vList4"/>
    <dgm:cxn modelId="{0E65E9D9-360D-47FD-9A44-85D52C62E848}" type="presOf" srcId="{56F0DB15-7FA4-4956-A16E-4FD5660233B3}" destId="{C198F745-8782-4216-B28E-0018AD244C19}" srcOrd="0" destOrd="0" presId="urn:microsoft.com/office/officeart/2005/8/layout/vList4"/>
    <dgm:cxn modelId="{9FA37C1E-B515-4ADE-A024-2DA5E97C8922}" type="presOf" srcId="{DBFEE3AC-2278-4CB6-84CD-A4F1B3D8F767}" destId="{235E4D3B-8E0E-4413-85E7-75B0C89BA2FC}" srcOrd="1" destOrd="0" presId="urn:microsoft.com/office/officeart/2005/8/layout/vList4"/>
    <dgm:cxn modelId="{ED711A65-BA03-4460-8AA7-A249D43CE307}" type="presOf" srcId="{DBA3F07B-F449-4CEC-80AC-6A8C924A280A}" destId="{F610201B-DE35-45EE-AAC6-27C17D7483E1}" srcOrd="0" destOrd="0" presId="urn:microsoft.com/office/officeart/2005/8/layout/vList4"/>
    <dgm:cxn modelId="{B9AA5398-8D5E-4C49-A510-6C0D9E114A9A}" type="presOf" srcId="{5447BB7D-C4AC-4D98-BE5E-0909B8EE6D0B}" destId="{CD0AD4F2-707E-41E5-B3E5-0B8C8CFFE2F1}" srcOrd="1" destOrd="0" presId="urn:microsoft.com/office/officeart/2005/8/layout/vList4"/>
    <dgm:cxn modelId="{AF86E522-A270-4714-AA52-1FE045699EE8}" type="presParOf" srcId="{F610201B-DE35-45EE-AAC6-27C17D7483E1}" destId="{D5979DB9-22CA-4F14-B95B-56AA2B9B68EF}" srcOrd="0" destOrd="0" presId="urn:microsoft.com/office/officeart/2005/8/layout/vList4"/>
    <dgm:cxn modelId="{B5CDC68C-7CD9-4DB6-8202-DE0632FF08AF}" type="presParOf" srcId="{D5979DB9-22CA-4F14-B95B-56AA2B9B68EF}" destId="{C2250DA4-40AE-4006-B2B2-0FFD59B95A56}" srcOrd="0" destOrd="0" presId="urn:microsoft.com/office/officeart/2005/8/layout/vList4"/>
    <dgm:cxn modelId="{C7671D79-8721-4B03-85F2-AC87332FCA36}" type="presParOf" srcId="{D5979DB9-22CA-4F14-B95B-56AA2B9B68EF}" destId="{CA72D4A6-05D7-43DA-81FD-2F80ABF86B47}" srcOrd="1" destOrd="0" presId="urn:microsoft.com/office/officeart/2005/8/layout/vList4"/>
    <dgm:cxn modelId="{46FE9B8C-32E4-4084-A8D0-933625414854}" type="presParOf" srcId="{D5979DB9-22CA-4F14-B95B-56AA2B9B68EF}" destId="{235E4D3B-8E0E-4413-85E7-75B0C89BA2FC}" srcOrd="2" destOrd="0" presId="urn:microsoft.com/office/officeart/2005/8/layout/vList4"/>
    <dgm:cxn modelId="{C8590241-A973-4F06-9626-F5DC8031CF87}" type="presParOf" srcId="{F610201B-DE35-45EE-AAC6-27C17D7483E1}" destId="{7A57C181-B85A-4BE0-B671-4A1169C93B89}" srcOrd="1" destOrd="0" presId="urn:microsoft.com/office/officeart/2005/8/layout/vList4"/>
    <dgm:cxn modelId="{8C07E1ED-94FB-4CDA-8C2A-5B6BFA51D95F}" type="presParOf" srcId="{F610201B-DE35-45EE-AAC6-27C17D7483E1}" destId="{DE398825-5886-4527-9219-2F1BD4475493}" srcOrd="2" destOrd="0" presId="urn:microsoft.com/office/officeart/2005/8/layout/vList4"/>
    <dgm:cxn modelId="{616BC6B7-0A71-49F7-B972-C68B81E83C82}" type="presParOf" srcId="{DE398825-5886-4527-9219-2F1BD4475493}" destId="{C198F745-8782-4216-B28E-0018AD244C19}" srcOrd="0" destOrd="0" presId="urn:microsoft.com/office/officeart/2005/8/layout/vList4"/>
    <dgm:cxn modelId="{7171D215-8CD8-4015-B8A5-760A3ECCF92E}" type="presParOf" srcId="{DE398825-5886-4527-9219-2F1BD4475493}" destId="{C60D7838-DEA1-4894-8C89-5D697F39F7E5}" srcOrd="1" destOrd="0" presId="urn:microsoft.com/office/officeart/2005/8/layout/vList4"/>
    <dgm:cxn modelId="{E2E5FDCE-0724-421C-ABD3-4C45DF4069C0}" type="presParOf" srcId="{DE398825-5886-4527-9219-2F1BD4475493}" destId="{806894D5-7CDC-40DC-A0A7-873AA1BCA285}" srcOrd="2" destOrd="0" presId="urn:microsoft.com/office/officeart/2005/8/layout/vList4"/>
    <dgm:cxn modelId="{33E6665F-E83D-4B07-94F5-B535A8E10AAF}" type="presParOf" srcId="{F610201B-DE35-45EE-AAC6-27C17D7483E1}" destId="{E1965CE2-DF0F-4A2C-B34C-A4CA2AEDDB9A}" srcOrd="3" destOrd="0" presId="urn:microsoft.com/office/officeart/2005/8/layout/vList4"/>
    <dgm:cxn modelId="{BA338173-A520-49DF-B5DD-D76D4181CCA3}" type="presParOf" srcId="{F610201B-DE35-45EE-AAC6-27C17D7483E1}" destId="{BAAA08C2-A01E-4C9C-A343-65BF5417AF26}" srcOrd="4" destOrd="0" presId="urn:microsoft.com/office/officeart/2005/8/layout/vList4"/>
    <dgm:cxn modelId="{65BD5C82-39B6-4A79-8D9E-8E09A97D0A0D}" type="presParOf" srcId="{BAAA08C2-A01E-4C9C-A343-65BF5417AF26}" destId="{ED0BF47D-2340-48C8-9A9F-53017F91743A}" srcOrd="0" destOrd="0" presId="urn:microsoft.com/office/officeart/2005/8/layout/vList4"/>
    <dgm:cxn modelId="{403B6507-A8B2-4278-9966-78B0E1C609ED}" type="presParOf" srcId="{BAAA08C2-A01E-4C9C-A343-65BF5417AF26}" destId="{4C13CAC0-88B3-48AB-85A0-897B745A9C8B}" srcOrd="1" destOrd="0" presId="urn:microsoft.com/office/officeart/2005/8/layout/vList4"/>
    <dgm:cxn modelId="{D99BEE16-AA5E-4B3E-82AE-A6E66C9AC82F}" type="presParOf" srcId="{BAAA08C2-A01E-4C9C-A343-65BF5417AF26}" destId="{6DB01394-90D1-426E-9019-3FB7E95F49E4}" srcOrd="2" destOrd="0" presId="urn:microsoft.com/office/officeart/2005/8/layout/vList4"/>
    <dgm:cxn modelId="{3F19DC09-0448-4DDD-B447-C38FC098B7BB}" type="presParOf" srcId="{F610201B-DE35-45EE-AAC6-27C17D7483E1}" destId="{A154C3AF-D94E-44A6-9972-EAD0098F0701}" srcOrd="5" destOrd="0" presId="urn:microsoft.com/office/officeart/2005/8/layout/vList4"/>
    <dgm:cxn modelId="{865475AE-CBFE-4CDB-B058-DC92AD310D73}" type="presParOf" srcId="{F610201B-DE35-45EE-AAC6-27C17D7483E1}" destId="{0D76E9E6-6006-4AA8-AF25-C20A96B6F8E9}" srcOrd="6" destOrd="0" presId="urn:microsoft.com/office/officeart/2005/8/layout/vList4"/>
    <dgm:cxn modelId="{1B3826BE-3751-4D5F-AED3-A77AD4D26AAB}" type="presParOf" srcId="{0D76E9E6-6006-4AA8-AF25-C20A96B6F8E9}" destId="{6CD30D26-0BAD-410B-9BB0-9BBCC445251D}" srcOrd="0" destOrd="0" presId="urn:microsoft.com/office/officeart/2005/8/layout/vList4"/>
    <dgm:cxn modelId="{6234367A-94CF-45E1-B676-8A0270ABAA64}" type="presParOf" srcId="{0D76E9E6-6006-4AA8-AF25-C20A96B6F8E9}" destId="{8B9688F5-A89C-47B5-8055-3C26D33D3770}" srcOrd="1" destOrd="0" presId="urn:microsoft.com/office/officeart/2005/8/layout/vList4"/>
    <dgm:cxn modelId="{BCB1B6E9-3DC1-4089-9705-C4091529AAAF}" type="presParOf" srcId="{0D76E9E6-6006-4AA8-AF25-C20A96B6F8E9}" destId="{83801986-1F53-4D03-AA3F-F5E3F664909D}" srcOrd="2" destOrd="0" presId="urn:microsoft.com/office/officeart/2005/8/layout/vList4"/>
    <dgm:cxn modelId="{2249F3E2-EBA8-4697-A72D-7D51C28F4DC7}" type="presParOf" srcId="{F610201B-DE35-45EE-AAC6-27C17D7483E1}" destId="{6C5F1AC2-0E68-46D0-945C-178B7B54C942}" srcOrd="7" destOrd="0" presId="urn:microsoft.com/office/officeart/2005/8/layout/vList4"/>
    <dgm:cxn modelId="{512030BC-E3D6-4D12-8B26-F0D88A593FA4}" type="presParOf" srcId="{F610201B-DE35-45EE-AAC6-27C17D7483E1}" destId="{5E5B8775-5A4A-4944-B2D4-BF010485DDBF}" srcOrd="8" destOrd="0" presId="urn:microsoft.com/office/officeart/2005/8/layout/vList4"/>
    <dgm:cxn modelId="{C872E057-8D77-4809-A6F6-BD39D3C99212}" type="presParOf" srcId="{5E5B8775-5A4A-4944-B2D4-BF010485DDBF}" destId="{24AE4FB6-F9B7-4FAC-B2E8-6BA5C54D3870}" srcOrd="0" destOrd="0" presId="urn:microsoft.com/office/officeart/2005/8/layout/vList4"/>
    <dgm:cxn modelId="{AEE7843E-6500-4BB3-9131-42D179611F01}" type="presParOf" srcId="{5E5B8775-5A4A-4944-B2D4-BF010485DDBF}" destId="{B6BC6748-F99D-4B0B-8951-324FBBF4108B}" srcOrd="1" destOrd="0" presId="urn:microsoft.com/office/officeart/2005/8/layout/vList4"/>
    <dgm:cxn modelId="{1C66C849-9B9E-4AE1-8CF4-6FE72D576643}" type="presParOf" srcId="{5E5B8775-5A4A-4944-B2D4-BF010485DDBF}" destId="{CD0AD4F2-707E-41E5-B3E5-0B8C8CFFE2F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50DA4-40AE-4006-B2B2-0FFD59B95A56}">
      <dsp:nvSpPr>
        <dsp:cNvPr id="0" name=""/>
        <dsp:cNvSpPr/>
      </dsp:nvSpPr>
      <dsp:spPr>
        <a:xfrm>
          <a:off x="0" y="0"/>
          <a:ext cx="8731626" cy="105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FPGA, SoC </a:t>
          </a:r>
          <a:endParaRPr lang="en-US" sz="2500" kern="1200" dirty="0" smtClean="0"/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fejlesztőlap beállítása</a:t>
          </a:r>
          <a:endParaRPr lang="hu-HU" sz="2500" kern="1200" dirty="0"/>
        </a:p>
      </dsp:txBody>
      <dsp:txXfrm>
        <a:off x="1851538" y="0"/>
        <a:ext cx="6880087" cy="1052132"/>
      </dsp:txXfrm>
    </dsp:sp>
    <dsp:sp modelId="{CA72D4A6-05D7-43DA-81FD-2F80ABF86B47}">
      <dsp:nvSpPr>
        <dsp:cNvPr id="0" name=""/>
        <dsp:cNvSpPr/>
      </dsp:nvSpPr>
      <dsp:spPr>
        <a:xfrm>
          <a:off x="105213" y="105213"/>
          <a:ext cx="1746325" cy="84170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8F745-8782-4216-B28E-0018AD244C19}">
      <dsp:nvSpPr>
        <dsp:cNvPr id="0" name=""/>
        <dsp:cNvSpPr/>
      </dsp:nvSpPr>
      <dsp:spPr>
        <a:xfrm>
          <a:off x="0" y="1157345"/>
          <a:ext cx="8731626" cy="105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A terv tesztelése szimuláció</a:t>
          </a:r>
          <a:r>
            <a:rPr lang="en-US" sz="2500" kern="1200" dirty="0" err="1" smtClean="0"/>
            <a:t>val</a:t>
          </a:r>
          <a:endParaRPr lang="hu-HU" sz="2500" kern="1200" dirty="0"/>
        </a:p>
      </dsp:txBody>
      <dsp:txXfrm>
        <a:off x="1851538" y="1157345"/>
        <a:ext cx="6880087" cy="1052132"/>
      </dsp:txXfrm>
    </dsp:sp>
    <dsp:sp modelId="{C60D7838-DEA1-4894-8C89-5D697F39F7E5}">
      <dsp:nvSpPr>
        <dsp:cNvPr id="0" name=""/>
        <dsp:cNvSpPr/>
      </dsp:nvSpPr>
      <dsp:spPr>
        <a:xfrm>
          <a:off x="105213" y="1262558"/>
          <a:ext cx="1746325" cy="8417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BF47D-2340-48C8-9A9F-53017F91743A}">
      <dsp:nvSpPr>
        <dsp:cNvPr id="0" name=""/>
        <dsp:cNvSpPr/>
      </dsp:nvSpPr>
      <dsp:spPr>
        <a:xfrm>
          <a:off x="0" y="2314691"/>
          <a:ext cx="8731626" cy="105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/>
            <a:t>A </a:t>
          </a:r>
          <a:r>
            <a:rPr lang="hu-HU" sz="2400" kern="1200" dirty="0" err="1" smtClean="0"/>
            <a:t>ko-szimulációs</a:t>
          </a:r>
          <a:r>
            <a:rPr lang="hu-HU" sz="2400" kern="1200" dirty="0" smtClean="0"/>
            <a:t> modul létrehozása </a:t>
          </a:r>
          <a:r>
            <a:rPr lang="hu-HU" sz="2200" kern="1200" dirty="0" smtClean="0"/>
            <a:t>(</a:t>
          </a:r>
          <a:r>
            <a:rPr lang="hu-HU" sz="1800" kern="1200" dirty="0" smtClean="0"/>
            <a:t>Simulink könyvtárelem,konfigurációs fájl) </a:t>
          </a:r>
          <a:r>
            <a:rPr lang="en-US" sz="2200" kern="1200" dirty="0" smtClean="0"/>
            <a:t>			</a:t>
          </a:r>
          <a:endParaRPr lang="hu-HU" sz="2200" kern="1200" dirty="0"/>
        </a:p>
      </dsp:txBody>
      <dsp:txXfrm>
        <a:off x="1851538" y="2314691"/>
        <a:ext cx="6880087" cy="1052132"/>
      </dsp:txXfrm>
    </dsp:sp>
    <dsp:sp modelId="{4C13CAC0-88B3-48AB-85A0-897B745A9C8B}">
      <dsp:nvSpPr>
        <dsp:cNvPr id="0" name=""/>
        <dsp:cNvSpPr/>
      </dsp:nvSpPr>
      <dsp:spPr>
        <a:xfrm>
          <a:off x="105213" y="2419904"/>
          <a:ext cx="1746325" cy="84170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30D26-0BAD-410B-9BB0-9BBCC445251D}">
      <dsp:nvSpPr>
        <dsp:cNvPr id="0" name=""/>
        <dsp:cNvSpPr/>
      </dsp:nvSpPr>
      <dsp:spPr>
        <a:xfrm>
          <a:off x="0" y="3472037"/>
          <a:ext cx="8731626" cy="105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Az új könyvtárelemnek a tervbe való integrálása</a:t>
          </a:r>
          <a:endParaRPr lang="hu-HU" sz="2500" kern="1200" dirty="0"/>
        </a:p>
      </dsp:txBody>
      <dsp:txXfrm>
        <a:off x="1851538" y="3472037"/>
        <a:ext cx="6880087" cy="1052132"/>
      </dsp:txXfrm>
    </dsp:sp>
    <dsp:sp modelId="{8B9688F5-A89C-47B5-8055-3C26D33D3770}">
      <dsp:nvSpPr>
        <dsp:cNvPr id="0" name=""/>
        <dsp:cNvSpPr/>
      </dsp:nvSpPr>
      <dsp:spPr>
        <a:xfrm>
          <a:off x="105213" y="3577250"/>
          <a:ext cx="1746325" cy="8417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E4FB6-F9B7-4FAC-B2E8-6BA5C54D3870}">
      <dsp:nvSpPr>
        <dsp:cNvPr id="0" name=""/>
        <dsp:cNvSpPr/>
      </dsp:nvSpPr>
      <dsp:spPr>
        <a:xfrm>
          <a:off x="0" y="4629382"/>
          <a:ext cx="8731626" cy="1052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A </a:t>
          </a:r>
          <a:r>
            <a:rPr lang="hu-HU" sz="2500" kern="1200" dirty="0" err="1" smtClean="0"/>
            <a:t>ko-szimuláció</a:t>
          </a:r>
          <a:r>
            <a:rPr lang="hu-HU" sz="2500" kern="1200" dirty="0" smtClean="0"/>
            <a:t> futatása</a:t>
          </a:r>
        </a:p>
      </dsp:txBody>
      <dsp:txXfrm>
        <a:off x="1851538" y="4629382"/>
        <a:ext cx="6880087" cy="1052132"/>
      </dsp:txXfrm>
    </dsp:sp>
    <dsp:sp modelId="{B6BC6748-F99D-4B0B-8951-324FBBF4108B}">
      <dsp:nvSpPr>
        <dsp:cNvPr id="0" name=""/>
        <dsp:cNvSpPr/>
      </dsp:nvSpPr>
      <dsp:spPr>
        <a:xfrm>
          <a:off x="105213" y="4734596"/>
          <a:ext cx="1746325" cy="8417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E7D98-7B70-48FA-A3E5-3340AA697ED6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77024-38B6-4D8D-AA82-2339981BAB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9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77024-38B6-4D8D-AA82-2339981BAB9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973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77024-38B6-4D8D-AA82-2339981BAB9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65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5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02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60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99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8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8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77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5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17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2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0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AA4D-8586-4B31-98CB-843678191652}" type="datetimeFigureOut">
              <a:rPr lang="hu-HU" smtClean="0"/>
              <a:t>2017. 12. 01.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E877-40AC-4E54-B034-68EB9E4A17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97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ference.digilentinc.com/reference/software/vivado/board-files?redirect=1" TargetMode="External"/><Relationship Id="rId5" Type="http://schemas.openxmlformats.org/officeDocument/2006/relationships/hyperlink" Target="https://github.com/Digilent/vivado-boards/archive/master.zip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45362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noProof="0" dirty="0" smtClean="0"/>
              <a:t>Újrakonfigurálható Digitális Áramkörök</a:t>
            </a:r>
            <a:br>
              <a:rPr lang="hu-HU" noProof="0" dirty="0" smtClean="0"/>
            </a:br>
            <a:r>
              <a:rPr lang="hu-HU" noProof="0" dirty="0" smtClean="0"/>
              <a:t/>
            </a:r>
            <a:br>
              <a:rPr lang="hu-HU" noProof="0" dirty="0" smtClean="0"/>
            </a:br>
            <a:r>
              <a:rPr lang="en-US" dirty="0"/>
              <a:t>System </a:t>
            </a:r>
            <a:r>
              <a:rPr lang="en-US" dirty="0" smtClean="0"/>
              <a:t>Generator</a:t>
            </a:r>
            <a:br>
              <a:rPr lang="en-US" dirty="0" smtClean="0"/>
            </a:br>
            <a:r>
              <a:rPr lang="en-US" dirty="0" err="1" smtClean="0"/>
              <a:t>Har</a:t>
            </a:r>
            <a:r>
              <a:rPr lang="hu-HU" dirty="0" smtClean="0"/>
              <a:t>d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ko-szimul</a:t>
            </a:r>
            <a:r>
              <a:rPr lang="hu-HU" dirty="0" err="1" smtClean="0"/>
              <a:t>áció</a:t>
            </a:r>
            <a:r>
              <a:rPr lang="hu-HU" noProof="0" dirty="0" smtClean="0"/>
              <a:t/>
            </a:r>
            <a:br>
              <a:rPr lang="hu-HU" noProof="0" dirty="0" smtClean="0"/>
            </a:b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800608" y="4967853"/>
            <a:ext cx="6400800" cy="1752600"/>
          </a:xfrm>
        </p:spPr>
        <p:txBody>
          <a:bodyPr/>
          <a:lstStyle/>
          <a:p>
            <a:r>
              <a:rPr lang="hu-HU" noProof="0" dirty="0" smtClean="0"/>
              <a:t>Brassai Sándor Tihamér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392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30" y="-179241"/>
            <a:ext cx="5561820" cy="3440741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87" y="4127974"/>
            <a:ext cx="9210258" cy="25305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88" y="4561693"/>
            <a:ext cx="1896584" cy="1256487"/>
          </a:xfrm>
          <a:prstGeom prst="rect">
            <a:avLst/>
          </a:prstGeom>
        </p:spPr>
      </p:pic>
      <p:sp>
        <p:nvSpPr>
          <p:cNvPr id="28" name="Felhő 27"/>
          <p:cNvSpPr/>
          <p:nvPr/>
        </p:nvSpPr>
        <p:spPr>
          <a:xfrm>
            <a:off x="0" y="985615"/>
            <a:ext cx="2675224" cy="1111028"/>
          </a:xfrm>
          <a:prstGeom prst="cloudCallout">
            <a:avLst>
              <a:gd name="adj1" fmla="val 130377"/>
              <a:gd name="adj2" fmla="val 1677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Simulinkből</a:t>
            </a:r>
            <a:r>
              <a:rPr lang="hu-HU" dirty="0" smtClean="0"/>
              <a:t> generált  jelek</a:t>
            </a:r>
          </a:p>
          <a:p>
            <a:pPr algn="ctr"/>
            <a:r>
              <a:rPr lang="hu-HU" dirty="0" smtClean="0"/>
              <a:t>+ megjelenítés</a:t>
            </a:r>
          </a:p>
        </p:txBody>
      </p:sp>
      <p:sp>
        <p:nvSpPr>
          <p:cNvPr id="26" name="Téglalap 25"/>
          <p:cNvSpPr/>
          <p:nvPr/>
        </p:nvSpPr>
        <p:spPr>
          <a:xfrm>
            <a:off x="0" y="0"/>
            <a:ext cx="3538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/>
              <a:t>Hardver </a:t>
            </a:r>
            <a:r>
              <a:rPr lang="hu-HU" sz="2800" dirty="0" err="1" smtClean="0"/>
              <a:t>ko-szimulációs</a:t>
            </a:r>
            <a:endParaRPr lang="hu-HU" sz="2800" dirty="0" smtClean="0"/>
          </a:p>
          <a:p>
            <a:r>
              <a:rPr lang="hu-HU" sz="2800" dirty="0" smtClean="0"/>
              <a:t>Modell létrehozása</a:t>
            </a:r>
            <a:r>
              <a:rPr lang="en-US" sz="2800" dirty="0" smtClean="0"/>
              <a:t>!</a:t>
            </a:r>
            <a:endParaRPr lang="hu-HU" sz="2800" dirty="0"/>
          </a:p>
        </p:txBody>
      </p:sp>
      <p:sp>
        <p:nvSpPr>
          <p:cNvPr id="11" name="Kanyar jobbra 10"/>
          <p:cNvSpPr/>
          <p:nvPr/>
        </p:nvSpPr>
        <p:spPr>
          <a:xfrm rot="10800000">
            <a:off x="4312994" y="3004088"/>
            <a:ext cx="534197" cy="2502008"/>
          </a:xfrm>
          <a:prstGeom prst="bentArrow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Kanyar jobbra 11"/>
          <p:cNvSpPr/>
          <p:nvPr/>
        </p:nvSpPr>
        <p:spPr>
          <a:xfrm rot="10800000" flipH="1">
            <a:off x="6637511" y="2838342"/>
            <a:ext cx="1158895" cy="2979838"/>
          </a:xfrm>
          <a:prstGeom prst="bentArrow">
            <a:avLst>
              <a:gd name="adj1" fmla="val 12945"/>
              <a:gd name="adj2" fmla="val 24376"/>
              <a:gd name="adj3" fmla="val 17328"/>
              <a:gd name="adj4" fmla="val 29504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3" name="Felhő 22"/>
          <p:cNvSpPr/>
          <p:nvPr/>
        </p:nvSpPr>
        <p:spPr>
          <a:xfrm>
            <a:off x="8846151" y="624462"/>
            <a:ext cx="2333105" cy="1111028"/>
          </a:xfrm>
          <a:prstGeom prst="cloudCallout">
            <a:avLst>
              <a:gd name="adj1" fmla="val -141636"/>
              <a:gd name="adj2" fmla="val 18169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FPGA kivezetéseire kapcsolt jelek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54" y="2332037"/>
            <a:ext cx="3143250" cy="1609725"/>
          </a:xfrm>
          <a:prstGeom prst="rect">
            <a:avLst/>
          </a:prstGeom>
        </p:spPr>
      </p:pic>
      <p:cxnSp>
        <p:nvCxnSpPr>
          <p:cNvPr id="5" name="Egyenes összekötő nyíllal 4"/>
          <p:cNvCxnSpPr/>
          <p:nvPr/>
        </p:nvCxnSpPr>
        <p:spPr>
          <a:xfrm>
            <a:off x="6756400" y="1993900"/>
            <a:ext cx="1198454" cy="4572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31" y="2614329"/>
            <a:ext cx="3124200" cy="1704975"/>
          </a:xfrm>
          <a:prstGeom prst="rect">
            <a:avLst/>
          </a:prstGeom>
        </p:spPr>
      </p:pic>
      <p:cxnSp>
        <p:nvCxnSpPr>
          <p:cNvPr id="17" name="Egyenes összekötő nyíllal 16"/>
          <p:cNvCxnSpPr/>
          <p:nvPr/>
        </p:nvCxnSpPr>
        <p:spPr>
          <a:xfrm flipH="1">
            <a:off x="2646706" y="1774015"/>
            <a:ext cx="2094459" cy="11891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4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clock</a:t>
            </a:r>
            <a:r>
              <a:rPr lang="hu-HU" dirty="0" smtClean="0"/>
              <a:t> üzemmód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Sajnos alapértelmezetten a szimuláció csak a JTAG órajelre működik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speci</a:t>
            </a:r>
            <a:r>
              <a:rPr lang="hu-HU" dirty="0" err="1" smtClean="0"/>
              <a:t>ális</a:t>
            </a:r>
            <a:r>
              <a:rPr lang="hu-HU" dirty="0" smtClean="0"/>
              <a:t> kártyákra működik a rendszer órajelén)</a:t>
            </a:r>
          </a:p>
          <a:p>
            <a:r>
              <a:rPr lang="hu-HU" dirty="0" smtClean="0"/>
              <a:t>A megoldás:</a:t>
            </a:r>
          </a:p>
          <a:p>
            <a:pPr lvl="1"/>
            <a:r>
              <a:rPr lang="hu-HU" b="1" dirty="0" err="1" smtClean="0"/>
              <a:t>Multiple</a:t>
            </a:r>
            <a:r>
              <a:rPr lang="hu-HU" b="1" dirty="0" smtClean="0"/>
              <a:t> </a:t>
            </a:r>
            <a:r>
              <a:rPr lang="hu-HU" b="1" dirty="0" err="1" smtClean="0"/>
              <a:t>clock</a:t>
            </a:r>
            <a:r>
              <a:rPr lang="hu-HU" b="1" dirty="0" smtClean="0"/>
              <a:t> </a:t>
            </a:r>
            <a:r>
              <a:rPr lang="hu-HU" b="1" dirty="0" err="1" smtClean="0"/>
              <a:t>domain</a:t>
            </a:r>
            <a:r>
              <a:rPr lang="hu-HU" b="1" dirty="0" smtClean="0"/>
              <a:t> </a:t>
            </a:r>
            <a:r>
              <a:rPr lang="hu-HU" dirty="0" smtClean="0"/>
              <a:t>létrehozása</a:t>
            </a:r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r>
              <a:rPr lang="hu-HU" dirty="0" smtClean="0"/>
              <a:t>A tervet szétvágjuk két </a:t>
            </a:r>
            <a:r>
              <a:rPr lang="hu-HU" dirty="0" err="1" smtClean="0"/>
              <a:t>al-modulra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dirty="0" err="1" smtClean="0"/>
              <a:t>-az</a:t>
            </a:r>
            <a:r>
              <a:rPr lang="hu-HU" dirty="0" smtClean="0"/>
              <a:t> egyik modulba kerülnek a JTAG interfészen átvitt jelek</a:t>
            </a:r>
          </a:p>
          <a:p>
            <a:pPr marL="457200" lvl="1" indent="0">
              <a:buNone/>
            </a:pPr>
            <a:r>
              <a:rPr lang="hu-HU" dirty="0"/>
              <a:t>	</a:t>
            </a:r>
            <a:r>
              <a:rPr lang="hu-HU" dirty="0" err="1" smtClean="0"/>
              <a:t>-a</a:t>
            </a:r>
            <a:r>
              <a:rPr lang="hu-HU" dirty="0" smtClean="0"/>
              <a:t> másik modulba kerülnek a rendszer órajelén működő részek</a:t>
            </a:r>
          </a:p>
        </p:txBody>
      </p:sp>
    </p:spTree>
    <p:extLst>
      <p:ext uri="{BB962C8B-B14F-4D97-AF65-F5344CB8AC3E}">
        <p14:creationId xmlns:p14="http://schemas.microsoft.com/office/powerpoint/2010/main" val="9233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0" y="3004088"/>
            <a:ext cx="3124200" cy="170497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24" y="648606"/>
            <a:ext cx="5561820" cy="3440741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987" y="4127974"/>
            <a:ext cx="9210258" cy="25305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088" y="4561693"/>
            <a:ext cx="1896584" cy="1256487"/>
          </a:xfrm>
          <a:prstGeom prst="rect">
            <a:avLst/>
          </a:prstGeom>
        </p:spPr>
      </p:pic>
      <p:sp>
        <p:nvSpPr>
          <p:cNvPr id="28" name="Felhő 27"/>
          <p:cNvSpPr/>
          <p:nvPr/>
        </p:nvSpPr>
        <p:spPr>
          <a:xfrm>
            <a:off x="0" y="1091592"/>
            <a:ext cx="2675224" cy="1111028"/>
          </a:xfrm>
          <a:prstGeom prst="cloudCallout">
            <a:avLst>
              <a:gd name="adj1" fmla="val 126579"/>
              <a:gd name="adj2" fmla="val 7736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Simulinkből</a:t>
            </a:r>
            <a:r>
              <a:rPr lang="hu-HU" dirty="0" smtClean="0"/>
              <a:t> generált  jelek</a:t>
            </a:r>
          </a:p>
          <a:p>
            <a:pPr algn="ctr"/>
            <a:r>
              <a:rPr lang="hu-HU" dirty="0" smtClean="0"/>
              <a:t>+ megjelenítés</a:t>
            </a:r>
          </a:p>
        </p:txBody>
      </p:sp>
      <p:sp>
        <p:nvSpPr>
          <p:cNvPr id="26" name="Téglalap 25"/>
          <p:cNvSpPr/>
          <p:nvPr/>
        </p:nvSpPr>
        <p:spPr>
          <a:xfrm>
            <a:off x="0" y="0"/>
            <a:ext cx="2985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smtClean="0"/>
              <a:t>Órajel </a:t>
            </a:r>
            <a:r>
              <a:rPr lang="hu-HU" sz="2800" dirty="0" smtClean="0"/>
              <a:t>domíniumok</a:t>
            </a:r>
            <a:endParaRPr lang="hu-HU" sz="2800" dirty="0"/>
          </a:p>
        </p:txBody>
      </p:sp>
      <p:sp>
        <p:nvSpPr>
          <p:cNvPr id="11" name="Kanyar jobbra 10"/>
          <p:cNvSpPr/>
          <p:nvPr/>
        </p:nvSpPr>
        <p:spPr>
          <a:xfrm rot="10800000">
            <a:off x="4312994" y="3004088"/>
            <a:ext cx="534197" cy="2502008"/>
          </a:xfrm>
          <a:prstGeom prst="bentArrow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Kanyar jobbra 11"/>
          <p:cNvSpPr/>
          <p:nvPr/>
        </p:nvSpPr>
        <p:spPr>
          <a:xfrm rot="10800000" flipH="1">
            <a:off x="6637511" y="2838342"/>
            <a:ext cx="1158895" cy="2979838"/>
          </a:xfrm>
          <a:prstGeom prst="bentArrow">
            <a:avLst>
              <a:gd name="adj1" fmla="val 12945"/>
              <a:gd name="adj2" fmla="val 24376"/>
              <a:gd name="adj3" fmla="val 17328"/>
              <a:gd name="adj4" fmla="val 29504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3" name="Felhő 22"/>
          <p:cNvSpPr/>
          <p:nvPr/>
        </p:nvSpPr>
        <p:spPr>
          <a:xfrm>
            <a:off x="8846151" y="624462"/>
            <a:ext cx="2333105" cy="1111028"/>
          </a:xfrm>
          <a:prstGeom prst="cloudCallout">
            <a:avLst>
              <a:gd name="adj1" fmla="val -141636"/>
              <a:gd name="adj2" fmla="val 18169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FPGA kivezetéseire kapcsolt jelek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812" y="2525137"/>
            <a:ext cx="3143250" cy="1609725"/>
          </a:xfrm>
          <a:prstGeom prst="rect">
            <a:avLst/>
          </a:prstGeom>
        </p:spPr>
      </p:pic>
      <p:cxnSp>
        <p:nvCxnSpPr>
          <p:cNvPr id="5" name="Egyenes összekötő nyíllal 4"/>
          <p:cNvCxnSpPr/>
          <p:nvPr/>
        </p:nvCxnSpPr>
        <p:spPr>
          <a:xfrm flipV="1">
            <a:off x="6786454" y="2451100"/>
            <a:ext cx="1168400" cy="20103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 flipH="1">
            <a:off x="1866870" y="2537613"/>
            <a:ext cx="2882930" cy="9290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6272104" y="3724403"/>
            <a:ext cx="1028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Rendszer órajel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449259" y="3665071"/>
            <a:ext cx="1028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JTAG órajel</a:t>
            </a:r>
            <a:endParaRPr lang="hu-HU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 rotWithShape="1">
          <a:blip r:embed="rId7"/>
          <a:srcRect r="2652" b="26258"/>
          <a:stretch/>
        </p:blipFill>
        <p:spPr>
          <a:xfrm>
            <a:off x="4020417" y="-119515"/>
            <a:ext cx="3130776" cy="1567954"/>
          </a:xfrm>
          <a:prstGeom prst="rect">
            <a:avLst/>
          </a:prstGeom>
        </p:spPr>
      </p:pic>
      <p:pic>
        <p:nvPicPr>
          <p:cNvPr id="20" name="Tartalom helye 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0363200" y="4003713"/>
            <a:ext cx="1732165" cy="27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6900" y="0"/>
            <a:ext cx="10795000" cy="1325563"/>
          </a:xfrm>
        </p:spPr>
        <p:txBody>
          <a:bodyPr/>
          <a:lstStyle/>
          <a:p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Clock</a:t>
            </a:r>
            <a:r>
              <a:rPr lang="hu-HU" dirty="0" smtClean="0"/>
              <a:t> </a:t>
            </a:r>
            <a:r>
              <a:rPr lang="hu-HU" dirty="0" err="1" smtClean="0"/>
              <a:t>domain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21" y="2150893"/>
            <a:ext cx="5724525" cy="408622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994400" y="5915539"/>
            <a:ext cx="1028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JTAG órajel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9543546" y="5913953"/>
            <a:ext cx="10287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Rendszer órajel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444500" y="1207313"/>
            <a:ext cx="7258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Mindkét modul külön órajelre van szinkronizálva</a:t>
            </a:r>
            <a:r>
              <a:rPr lang="hu-HU" dirty="0"/>
              <a:t>	</a:t>
            </a:r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err="1" smtClean="0"/>
              <a:t>Simulinkhez</a:t>
            </a:r>
            <a:r>
              <a:rPr lang="hu-HU" dirty="0" smtClean="0"/>
              <a:t> </a:t>
            </a:r>
            <a:r>
              <a:rPr lang="hu-HU" dirty="0" smtClean="0"/>
              <a:t>kapcsol</a:t>
            </a:r>
            <a:r>
              <a:rPr lang="hu-HU" dirty="0"/>
              <a:t>ó</a:t>
            </a:r>
            <a:r>
              <a:rPr lang="hu-HU" dirty="0" smtClean="0"/>
              <a:t>dó </a:t>
            </a:r>
            <a:r>
              <a:rPr lang="hu-HU" dirty="0" smtClean="0"/>
              <a:t>jelek (modulok) I</a:t>
            </a:r>
            <a:r>
              <a:rPr lang="en-US" dirty="0" smtClean="0"/>
              <a:t>/O </a:t>
            </a:r>
            <a:r>
              <a:rPr lang="en-US" dirty="0" err="1" smtClean="0"/>
              <a:t>portok</a:t>
            </a:r>
            <a:r>
              <a:rPr lang="en-US" dirty="0" smtClean="0"/>
              <a:t> JTAG </a:t>
            </a:r>
            <a:r>
              <a:rPr lang="hu-HU" dirty="0" smtClean="0"/>
              <a:t>órajel (</a:t>
            </a:r>
            <a:r>
              <a:rPr lang="hu-HU" b="1" dirty="0" err="1" smtClean="0"/>
              <a:t>jtag</a:t>
            </a:r>
            <a:r>
              <a:rPr lang="en-US" b="1" dirty="0" smtClean="0"/>
              <a:t>_</a:t>
            </a:r>
            <a:r>
              <a:rPr lang="en-US" b="1" dirty="0" err="1" smtClean="0"/>
              <a:t>clk</a:t>
            </a:r>
            <a:r>
              <a:rPr lang="en-US" dirty="0" smtClean="0"/>
              <a:t>)</a:t>
            </a:r>
            <a:endParaRPr lang="hu-HU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err="1" smtClean="0"/>
              <a:t>FPGA-hoz</a:t>
            </a:r>
            <a:r>
              <a:rPr lang="hu-HU" dirty="0" smtClean="0"/>
              <a:t> </a:t>
            </a:r>
            <a:r>
              <a:rPr lang="hu-HU" dirty="0" smtClean="0"/>
              <a:t>kapcsolódó </a:t>
            </a:r>
            <a:r>
              <a:rPr lang="hu-HU" dirty="0" smtClean="0"/>
              <a:t>kimeneti jelek (modulok) </a:t>
            </a:r>
            <a:r>
              <a:rPr lang="en-US" b="1" dirty="0" err="1" smtClean="0"/>
              <a:t>sys_clock</a:t>
            </a:r>
            <a:endParaRPr lang="hu-HU" b="1" dirty="0" smtClean="0"/>
          </a:p>
          <a:p>
            <a:pPr lvl="1"/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824995" y="3607592"/>
            <a:ext cx="923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err="1"/>
              <a:t>jtag</a:t>
            </a:r>
            <a:r>
              <a:rPr lang="en-US" b="1" dirty="0"/>
              <a:t>_</a:t>
            </a:r>
            <a:r>
              <a:rPr lang="en-US" b="1" dirty="0" err="1"/>
              <a:t>clk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9438847" y="3793050"/>
            <a:ext cx="106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sys_clock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8729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Órajel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set</a:t>
            </a:r>
            <a:r>
              <a:rPr lang="hu-HU" dirty="0" smtClean="0"/>
              <a:t>_</a:t>
            </a:r>
            <a:r>
              <a:rPr lang="hu-HU" dirty="0" err="1" smtClean="0"/>
              <a:t>property</a:t>
            </a:r>
            <a:r>
              <a:rPr lang="hu-HU" dirty="0" smtClean="0"/>
              <a:t> </a:t>
            </a:r>
            <a:r>
              <a:rPr lang="hu-HU" dirty="0" err="1" smtClean="0"/>
              <a:t>-dict</a:t>
            </a:r>
            <a:r>
              <a:rPr lang="hu-HU" dirty="0" smtClean="0"/>
              <a:t> { PACKAGE_PIN L16   IOSTANDARD LVCMOS33 } [</a:t>
            </a:r>
            <a:r>
              <a:rPr lang="hu-HU" dirty="0" err="1" smtClean="0"/>
              <a:t>get</a:t>
            </a:r>
            <a:r>
              <a:rPr lang="hu-HU" dirty="0" smtClean="0"/>
              <a:t>_</a:t>
            </a:r>
            <a:r>
              <a:rPr lang="hu-HU" dirty="0" err="1" smtClean="0"/>
              <a:t>ports</a:t>
            </a:r>
            <a:r>
              <a:rPr lang="hu-HU" dirty="0" smtClean="0"/>
              <a:t> { </a:t>
            </a:r>
            <a:r>
              <a:rPr lang="hu-HU" dirty="0" err="1" smtClean="0"/>
              <a:t>sys</a:t>
            </a:r>
            <a:r>
              <a:rPr lang="hu-HU" dirty="0" smtClean="0"/>
              <a:t>_</a:t>
            </a:r>
            <a:r>
              <a:rPr lang="hu-HU" dirty="0" err="1" smtClean="0"/>
              <a:t>clock</a:t>
            </a:r>
            <a:r>
              <a:rPr lang="hu-HU" dirty="0" smtClean="0"/>
              <a:t> }];</a:t>
            </a:r>
          </a:p>
          <a:p>
            <a:r>
              <a:rPr lang="hu-HU" dirty="0" err="1" smtClean="0"/>
              <a:t>create</a:t>
            </a:r>
            <a:r>
              <a:rPr lang="hu-HU" dirty="0" smtClean="0"/>
              <a:t>_</a:t>
            </a:r>
            <a:r>
              <a:rPr lang="hu-HU" dirty="0" err="1" smtClean="0"/>
              <a:t>clock</a:t>
            </a:r>
            <a:r>
              <a:rPr lang="hu-HU" dirty="0" smtClean="0"/>
              <a:t> </a:t>
            </a:r>
            <a:r>
              <a:rPr lang="hu-HU" dirty="0" err="1" smtClean="0"/>
              <a:t>-add</a:t>
            </a:r>
            <a:r>
              <a:rPr lang="hu-HU" dirty="0" smtClean="0"/>
              <a:t> </a:t>
            </a:r>
            <a:r>
              <a:rPr lang="hu-HU" dirty="0" err="1" smtClean="0"/>
              <a:t>-name</a:t>
            </a:r>
            <a:r>
              <a:rPr lang="hu-HU" dirty="0" smtClean="0"/>
              <a:t> </a:t>
            </a:r>
            <a:r>
              <a:rPr lang="hu-HU" dirty="0" err="1" smtClean="0"/>
              <a:t>sys</a:t>
            </a:r>
            <a:r>
              <a:rPr lang="hu-HU" dirty="0" smtClean="0"/>
              <a:t>_</a:t>
            </a:r>
            <a:r>
              <a:rPr lang="hu-HU" dirty="0" err="1" smtClean="0"/>
              <a:t>clk</a:t>
            </a:r>
            <a:r>
              <a:rPr lang="hu-HU" dirty="0" smtClean="0"/>
              <a:t>_pin </a:t>
            </a:r>
            <a:r>
              <a:rPr lang="hu-HU" dirty="0" err="1" smtClean="0"/>
              <a:t>-period</a:t>
            </a:r>
            <a:r>
              <a:rPr lang="hu-HU" dirty="0" smtClean="0"/>
              <a:t> 10.00 </a:t>
            </a:r>
            <a:r>
              <a:rPr lang="hu-HU" dirty="0" err="1" smtClean="0"/>
              <a:t>-waveform</a:t>
            </a:r>
            <a:r>
              <a:rPr lang="hu-HU" dirty="0" smtClean="0"/>
              <a:t> {0 5} [</a:t>
            </a:r>
            <a:r>
              <a:rPr lang="hu-HU" dirty="0" err="1" smtClean="0"/>
              <a:t>get</a:t>
            </a:r>
            <a:r>
              <a:rPr lang="hu-HU" dirty="0" smtClean="0"/>
              <a:t>_</a:t>
            </a:r>
            <a:r>
              <a:rPr lang="hu-HU" dirty="0" err="1" smtClean="0"/>
              <a:t>ports</a:t>
            </a:r>
            <a:r>
              <a:rPr lang="hu-HU" dirty="0" smtClean="0"/>
              <a:t> { </a:t>
            </a:r>
            <a:r>
              <a:rPr lang="hu-HU" dirty="0" err="1" smtClean="0"/>
              <a:t>sys</a:t>
            </a:r>
            <a:r>
              <a:rPr lang="hu-HU" dirty="0" smtClean="0"/>
              <a:t>_</a:t>
            </a:r>
            <a:r>
              <a:rPr lang="hu-HU" dirty="0" err="1" smtClean="0"/>
              <a:t>clock</a:t>
            </a:r>
            <a:r>
              <a:rPr lang="hu-HU" dirty="0" smtClean="0"/>
              <a:t> }];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A fordítás indítása </a:t>
            </a:r>
            <a:r>
              <a:rPr lang="hu-HU" dirty="0" smtClean="0"/>
              <a:t>után  </a:t>
            </a:r>
            <a:r>
              <a:rPr lang="hu-HU" dirty="0" smtClean="0"/>
              <a:t>be kell másolni </a:t>
            </a:r>
            <a:r>
              <a:rPr lang="hu-HU" dirty="0" smtClean="0"/>
              <a:t>az </a:t>
            </a:r>
            <a:r>
              <a:rPr lang="hu-HU" dirty="0" smtClean="0"/>
              <a:t>.</a:t>
            </a:r>
            <a:r>
              <a:rPr lang="hu-HU" dirty="0" err="1" smtClean="0"/>
              <a:t>xdc</a:t>
            </a:r>
            <a:r>
              <a:rPr lang="hu-HU" dirty="0" smtClean="0"/>
              <a:t> állományba</a:t>
            </a:r>
          </a:p>
          <a:p>
            <a:pPr marL="0" indent="0">
              <a:buNone/>
            </a:pPr>
            <a:r>
              <a:rPr lang="hu-HU" dirty="0" err="1" smtClean="0"/>
              <a:t>netlist</a:t>
            </a:r>
            <a:r>
              <a:rPr lang="hu-HU" dirty="0" smtClean="0"/>
              <a:t>_</a:t>
            </a:r>
            <a:r>
              <a:rPr lang="hu-HU" dirty="0" err="1" smtClean="0"/>
              <a:t>mclk</a:t>
            </a:r>
            <a:r>
              <a:rPr lang="hu-HU" dirty="0" smtClean="0"/>
              <a:t>\</a:t>
            </a:r>
            <a:r>
              <a:rPr lang="hu-HU" dirty="0" err="1" smtClean="0"/>
              <a:t>hwcosim</a:t>
            </a:r>
            <a:r>
              <a:rPr lang="hu-HU" dirty="0" smtClean="0"/>
              <a:t>\</a:t>
            </a:r>
            <a:r>
              <a:rPr lang="hu-HU" dirty="0" err="1" smtClean="0"/>
              <a:t>pwm</a:t>
            </a:r>
            <a:r>
              <a:rPr lang="hu-HU" dirty="0" smtClean="0"/>
              <a:t>_</a:t>
            </a:r>
            <a:r>
              <a:rPr lang="hu-HU" dirty="0" err="1" smtClean="0"/>
              <a:t>mclk.srcs</a:t>
            </a:r>
            <a:r>
              <a:rPr lang="hu-HU" dirty="0" smtClean="0"/>
              <a:t>\</a:t>
            </a:r>
            <a:r>
              <a:rPr lang="hu-HU" dirty="0" err="1" smtClean="0"/>
              <a:t>constrs</a:t>
            </a:r>
            <a:r>
              <a:rPr lang="hu-HU" dirty="0" smtClean="0"/>
              <a:t>_1\</a:t>
            </a:r>
            <a:r>
              <a:rPr lang="hu-HU" dirty="0" err="1" smtClean="0"/>
              <a:t>imports</a:t>
            </a:r>
            <a:r>
              <a:rPr lang="hu-HU" dirty="0" smtClean="0"/>
              <a:t>\</a:t>
            </a:r>
            <a:r>
              <a:rPr lang="hu-HU" dirty="0" err="1" smtClean="0"/>
              <a:t>sysgen</a:t>
            </a:r>
            <a:r>
              <a:rPr lang="en-US" dirty="0" smtClean="0"/>
              <a:t>\</a:t>
            </a:r>
            <a:r>
              <a:rPr lang="en-US" dirty="0" err="1" smtClean="0"/>
              <a:t>pwm_mclk_clock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31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2"/>
          <a:srcRect r="2652" b="26258"/>
          <a:stretch/>
        </p:blipFill>
        <p:spPr>
          <a:xfrm>
            <a:off x="417445" y="2148840"/>
            <a:ext cx="8612403" cy="431326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hu-HU" dirty="0" err="1" smtClean="0"/>
              <a:t>élda</a:t>
            </a:r>
            <a:r>
              <a:rPr lang="hu-HU" dirty="0" smtClean="0"/>
              <a:t> PWM </a:t>
            </a:r>
            <a:r>
              <a:rPr lang="hu-HU" dirty="0"/>
              <a:t>G</a:t>
            </a:r>
            <a:r>
              <a:rPr lang="hu-HU" dirty="0" smtClean="0"/>
              <a:t>enerator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082" y="502920"/>
            <a:ext cx="4397420" cy="33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6000" y="-101586"/>
            <a:ext cx="10515600" cy="1325563"/>
          </a:xfrm>
        </p:spPr>
        <p:txBody>
          <a:bodyPr/>
          <a:lstStyle/>
          <a:p>
            <a:r>
              <a:rPr lang="en-US" dirty="0" smtClean="0"/>
              <a:t>PWM </a:t>
            </a:r>
            <a:r>
              <a:rPr lang="en-US" dirty="0" err="1" smtClean="0"/>
              <a:t>gener</a:t>
            </a:r>
            <a:r>
              <a:rPr lang="hu-HU" dirty="0" err="1" smtClean="0"/>
              <a:t>átor</a:t>
            </a:r>
            <a:r>
              <a:rPr lang="hu-HU" dirty="0" smtClean="0"/>
              <a:t>: </a:t>
            </a:r>
            <a:r>
              <a:rPr lang="en-US" dirty="0" smtClean="0"/>
              <a:t>M</a:t>
            </a:r>
            <a:r>
              <a:rPr lang="hu-HU" dirty="0" err="1" smtClean="0"/>
              <a:t>ultiple</a:t>
            </a:r>
            <a:r>
              <a:rPr lang="hu-HU" dirty="0" smtClean="0"/>
              <a:t> </a:t>
            </a:r>
            <a:r>
              <a:rPr lang="hu-HU" dirty="0" err="1" smtClean="0"/>
              <a:t>clock</a:t>
            </a:r>
            <a:r>
              <a:rPr lang="hu-HU" dirty="0" smtClean="0"/>
              <a:t> </a:t>
            </a:r>
            <a:r>
              <a:rPr lang="hu-HU" dirty="0" err="1" smtClean="0"/>
              <a:t>domain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8056" t="11078" r="34045" b="18084"/>
          <a:stretch/>
        </p:blipFill>
        <p:spPr>
          <a:xfrm>
            <a:off x="3728720" y="821273"/>
            <a:ext cx="4030979" cy="218607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/>
          <a:srcRect r="30829" b="20030"/>
          <a:stretch/>
        </p:blipFill>
        <p:spPr>
          <a:xfrm>
            <a:off x="669579" y="3007344"/>
            <a:ext cx="4867622" cy="3720596"/>
          </a:xfrm>
          <a:prstGeom prst="rect">
            <a:avLst/>
          </a:prstGeom>
        </p:spPr>
      </p:pic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7301" r="27970" b="41787"/>
          <a:stretch/>
        </p:blipFill>
        <p:spPr>
          <a:xfrm>
            <a:off x="7378700" y="3790503"/>
            <a:ext cx="3596641" cy="2533015"/>
          </a:xfrm>
          <a:prstGeom prst="rect">
            <a:avLst/>
          </a:prstGeom>
        </p:spPr>
      </p:pic>
      <p:sp>
        <p:nvSpPr>
          <p:cNvPr id="3" name="Felhő 2"/>
          <p:cNvSpPr/>
          <p:nvPr/>
        </p:nvSpPr>
        <p:spPr>
          <a:xfrm>
            <a:off x="8674100" y="1373274"/>
            <a:ext cx="2656841" cy="1333500"/>
          </a:xfrm>
          <a:prstGeom prst="cloudCallout">
            <a:avLst>
              <a:gd name="adj1" fmla="val -44984"/>
              <a:gd name="adj2" fmla="val 165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PWM </a:t>
            </a:r>
            <a:r>
              <a:rPr lang="en-US" dirty="0" err="1" smtClean="0"/>
              <a:t>modul</a:t>
            </a:r>
            <a:r>
              <a:rPr lang="en-US" dirty="0" smtClean="0"/>
              <a:t> VHDL-be</a:t>
            </a:r>
            <a:r>
              <a:rPr lang="hu-HU" dirty="0" smtClean="0"/>
              <a:t>n</a:t>
            </a:r>
          </a:p>
          <a:p>
            <a:pPr algn="ctr"/>
            <a:r>
              <a:rPr lang="hu-HU" dirty="0" smtClean="0"/>
              <a:t>megvalósítva</a:t>
            </a:r>
            <a:endParaRPr lang="hu-HU" dirty="0"/>
          </a:p>
        </p:txBody>
      </p:sp>
      <p:cxnSp>
        <p:nvCxnSpPr>
          <p:cNvPr id="8" name="Egyenes összekötő nyíllal 7"/>
          <p:cNvCxnSpPr/>
          <p:nvPr/>
        </p:nvCxnSpPr>
        <p:spPr>
          <a:xfrm flipH="1">
            <a:off x="3581400" y="2146836"/>
            <a:ext cx="1270000" cy="12059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7172746" y="2101033"/>
            <a:ext cx="1077175" cy="158196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</a:t>
            </a:r>
            <a:r>
              <a:rPr lang="en-US" dirty="0" err="1" smtClean="0"/>
              <a:t>gener</a:t>
            </a:r>
            <a:r>
              <a:rPr lang="hu-HU" dirty="0" err="1" smtClean="0"/>
              <a:t>átor</a:t>
            </a:r>
            <a:r>
              <a:rPr lang="hu-HU" dirty="0" smtClean="0"/>
              <a:t>: </a:t>
            </a:r>
            <a:r>
              <a:rPr lang="hu-HU" dirty="0" err="1"/>
              <a:t>M</a:t>
            </a:r>
            <a:r>
              <a:rPr lang="hu-HU" dirty="0" err="1" smtClean="0"/>
              <a:t>ultiple</a:t>
            </a:r>
            <a:r>
              <a:rPr lang="hu-HU" dirty="0" smtClean="0"/>
              <a:t> </a:t>
            </a:r>
            <a:r>
              <a:rPr lang="hu-HU" dirty="0" err="1" smtClean="0"/>
              <a:t>clock</a:t>
            </a:r>
            <a:r>
              <a:rPr lang="hu-HU" dirty="0" smtClean="0"/>
              <a:t> </a:t>
            </a:r>
            <a:r>
              <a:rPr lang="hu-HU" dirty="0" err="1" smtClean="0"/>
              <a:t>domain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16419" r="20408" b="23144"/>
          <a:stretch/>
        </p:blipFill>
        <p:spPr>
          <a:xfrm>
            <a:off x="2667000" y="1447165"/>
            <a:ext cx="6120840" cy="49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2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86"/>
            <a:ext cx="10515600" cy="1325563"/>
          </a:xfrm>
        </p:spPr>
        <p:txBody>
          <a:bodyPr/>
          <a:lstStyle/>
          <a:p>
            <a:r>
              <a:rPr lang="hu-HU" dirty="0" err="1" smtClean="0"/>
              <a:t>Vivado-</a:t>
            </a:r>
            <a:r>
              <a:rPr lang="hu-HU" dirty="0" smtClean="0"/>
              <a:t> programban </a:t>
            </a:r>
            <a:r>
              <a:rPr lang="hu-HU" smtClean="0"/>
              <a:t>megnyitott </a:t>
            </a:r>
            <a:r>
              <a:rPr lang="hu-HU" smtClean="0"/>
              <a:t>modell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050" t="23509" r="7966" b="26458"/>
          <a:stretch/>
        </p:blipFill>
        <p:spPr>
          <a:xfrm>
            <a:off x="760991" y="937674"/>
            <a:ext cx="10670017" cy="45100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8744" y="5447681"/>
            <a:ext cx="9800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/>
              <a:t>set</a:t>
            </a:r>
            <a:r>
              <a:rPr lang="hu-HU" dirty="0"/>
              <a:t>_</a:t>
            </a:r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-dict</a:t>
            </a:r>
            <a:r>
              <a:rPr lang="hu-HU" dirty="0"/>
              <a:t> { PACKAGE_PIN L16   IOSTANDARD LVCMOS33 } [</a:t>
            </a:r>
            <a:r>
              <a:rPr lang="hu-HU" dirty="0" err="1"/>
              <a:t>get</a:t>
            </a:r>
            <a:r>
              <a:rPr lang="hu-HU" dirty="0"/>
              <a:t>_</a:t>
            </a:r>
            <a:r>
              <a:rPr lang="hu-HU" dirty="0" err="1"/>
              <a:t>ports</a:t>
            </a:r>
            <a:r>
              <a:rPr lang="hu-HU" dirty="0"/>
              <a:t> { </a:t>
            </a:r>
            <a:r>
              <a:rPr lang="hu-HU" dirty="0" err="1"/>
              <a:t>sys</a:t>
            </a:r>
            <a:r>
              <a:rPr lang="hu-HU" dirty="0"/>
              <a:t>_</a:t>
            </a:r>
            <a:r>
              <a:rPr lang="hu-HU" dirty="0" err="1"/>
              <a:t>clock</a:t>
            </a:r>
            <a:r>
              <a:rPr lang="hu-HU" dirty="0"/>
              <a:t> }];</a:t>
            </a:r>
          </a:p>
          <a:p>
            <a:r>
              <a:rPr lang="hu-HU" dirty="0" err="1"/>
              <a:t>create</a:t>
            </a:r>
            <a:r>
              <a:rPr lang="hu-HU" dirty="0"/>
              <a:t>_</a:t>
            </a:r>
            <a:r>
              <a:rPr lang="hu-HU" dirty="0" err="1"/>
              <a:t>clock</a:t>
            </a:r>
            <a:r>
              <a:rPr lang="hu-HU" dirty="0"/>
              <a:t> </a:t>
            </a:r>
            <a:r>
              <a:rPr lang="hu-HU" dirty="0" err="1"/>
              <a:t>-add</a:t>
            </a:r>
            <a:r>
              <a:rPr lang="hu-HU" dirty="0"/>
              <a:t> </a:t>
            </a:r>
            <a:r>
              <a:rPr lang="hu-HU" dirty="0" err="1"/>
              <a:t>-name</a:t>
            </a:r>
            <a:r>
              <a:rPr lang="hu-HU" dirty="0"/>
              <a:t> </a:t>
            </a:r>
            <a:r>
              <a:rPr lang="hu-HU" dirty="0" err="1"/>
              <a:t>sys</a:t>
            </a:r>
            <a:r>
              <a:rPr lang="hu-HU" dirty="0"/>
              <a:t>_</a:t>
            </a:r>
            <a:r>
              <a:rPr lang="hu-HU" dirty="0" err="1"/>
              <a:t>clk</a:t>
            </a:r>
            <a:r>
              <a:rPr lang="hu-HU" dirty="0"/>
              <a:t>_pin </a:t>
            </a:r>
            <a:r>
              <a:rPr lang="hu-HU" dirty="0" err="1"/>
              <a:t>-period</a:t>
            </a:r>
            <a:r>
              <a:rPr lang="hu-HU" dirty="0"/>
              <a:t> 10.00 </a:t>
            </a:r>
            <a:r>
              <a:rPr lang="hu-HU" dirty="0" err="1"/>
              <a:t>-waveform</a:t>
            </a:r>
            <a:r>
              <a:rPr lang="hu-HU" dirty="0"/>
              <a:t> {0 5} [</a:t>
            </a:r>
            <a:r>
              <a:rPr lang="hu-HU" dirty="0" err="1"/>
              <a:t>get</a:t>
            </a:r>
            <a:r>
              <a:rPr lang="hu-HU" dirty="0"/>
              <a:t>_</a:t>
            </a:r>
            <a:r>
              <a:rPr lang="hu-HU" dirty="0" err="1"/>
              <a:t>ports</a:t>
            </a:r>
            <a:r>
              <a:rPr lang="hu-HU" dirty="0"/>
              <a:t> { </a:t>
            </a:r>
            <a:r>
              <a:rPr lang="hu-HU" dirty="0" err="1"/>
              <a:t>sys</a:t>
            </a:r>
            <a:r>
              <a:rPr lang="hu-HU" dirty="0"/>
              <a:t>_</a:t>
            </a:r>
            <a:r>
              <a:rPr lang="hu-HU" dirty="0" err="1"/>
              <a:t>clock</a:t>
            </a:r>
            <a:r>
              <a:rPr lang="hu-HU" dirty="0"/>
              <a:t> }];</a:t>
            </a:r>
          </a:p>
        </p:txBody>
      </p:sp>
    </p:spTree>
    <p:extLst>
      <p:ext uri="{BB962C8B-B14F-4D97-AF65-F5344CB8AC3E}">
        <p14:creationId xmlns:p14="http://schemas.microsoft.com/office/powerpoint/2010/main" val="42074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Ebben</a:t>
            </a:r>
            <a:r>
              <a:rPr lang="en-US" dirty="0" smtClean="0"/>
              <a:t> a r</a:t>
            </a:r>
            <a:r>
              <a:rPr lang="hu-HU" dirty="0" smtClean="0"/>
              <a:t>észben System Generator </a:t>
            </a:r>
            <a:r>
              <a:rPr lang="en-US" dirty="0" smtClean="0"/>
              <a:t> hard</a:t>
            </a:r>
            <a:r>
              <a:rPr lang="hu-HU" dirty="0" smtClean="0"/>
              <a:t>ver</a:t>
            </a:r>
            <a:r>
              <a:rPr lang="en-US" dirty="0" smtClean="0"/>
              <a:t> </a:t>
            </a:r>
            <a:r>
              <a:rPr lang="hu-HU" dirty="0" err="1" smtClean="0"/>
              <a:t>ko-</a:t>
            </a:r>
            <a:r>
              <a:rPr lang="ro-RO" dirty="0" err="1" smtClean="0"/>
              <a:t>sz</a:t>
            </a:r>
            <a:r>
              <a:rPr lang="en-US" dirty="0" err="1" smtClean="0"/>
              <a:t>imul</a:t>
            </a:r>
            <a:r>
              <a:rPr lang="hu-HU" dirty="0" err="1" smtClean="0"/>
              <a:t>áció</a:t>
            </a:r>
            <a:r>
              <a:rPr lang="hu-HU" dirty="0"/>
              <a:t> </a:t>
            </a:r>
            <a:r>
              <a:rPr lang="hu-HU" dirty="0" smtClean="0"/>
              <a:t>típusú terv létrehozása van bemutatva. Ez az üzemmód lehetővé teszi például egy eszköznek: robot kar, adatgyűjtésre szolgáló modul, Simulink környezethez való csatolását és a rendszereken futó feladatok gyors tesztelését. </a:t>
            </a:r>
          </a:p>
          <a:p>
            <a:pPr marL="0" indent="0" algn="just">
              <a:buNone/>
            </a:pPr>
            <a:r>
              <a:rPr lang="hu-HU" dirty="0" smtClean="0"/>
              <a:t>Nagyon rövid idő alatt van lehetőség ötletek kivitelezésére, megvalósíthatóságának tesztelésére.   A System </a:t>
            </a:r>
            <a:r>
              <a:rPr lang="hu-HU" dirty="0" err="1" smtClean="0"/>
              <a:t>Generato</a:t>
            </a:r>
            <a:r>
              <a:rPr lang="en-US" dirty="0" smtClean="0"/>
              <a:t>r</a:t>
            </a:r>
            <a:r>
              <a:rPr lang="hu-HU" dirty="0" err="1" smtClean="0"/>
              <a:t>ban</a:t>
            </a:r>
            <a:r>
              <a:rPr lang="hu-HU" dirty="0" smtClean="0"/>
              <a:t> </a:t>
            </a:r>
            <a:r>
              <a:rPr lang="hu-HU" dirty="0" smtClean="0"/>
              <a:t>tervezett  FPGA egységből létrehozható  egy IP modul, amely például a </a:t>
            </a:r>
            <a:r>
              <a:rPr lang="hu-HU" dirty="0" err="1" smtClean="0"/>
              <a:t>Vivado</a:t>
            </a:r>
            <a:r>
              <a:rPr lang="hu-HU" dirty="0" smtClean="0"/>
              <a:t> eszközzel integrálható egy nagyobb tervbe. A diákok a modul elsajátítása után képesek lesznek hardver </a:t>
            </a:r>
            <a:r>
              <a:rPr lang="hu-HU" dirty="0" err="1" smtClean="0"/>
              <a:t>ko-szimulációs</a:t>
            </a:r>
            <a:r>
              <a:rPr lang="hu-HU" dirty="0" smtClean="0"/>
              <a:t> típusú feladatok </a:t>
            </a:r>
            <a:r>
              <a:rPr lang="hu-HU" dirty="0" err="1" smtClean="0"/>
              <a:t>megvalósításá</a:t>
            </a:r>
            <a:r>
              <a:rPr lang="en-US" dirty="0" err="1" smtClean="0"/>
              <a:t>ra</a:t>
            </a:r>
            <a:r>
              <a:rPr lang="hu-HU" dirty="0" smtClean="0"/>
              <a:t> </a:t>
            </a:r>
            <a:r>
              <a:rPr lang="hu-HU" dirty="0" smtClean="0"/>
              <a:t>és ötleteikből </a:t>
            </a:r>
            <a:r>
              <a:rPr lang="hu-HU" dirty="0" smtClean="0"/>
              <a:t>kiindulva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hu-HU" dirty="0" smtClean="0"/>
              <a:t>FPGA </a:t>
            </a:r>
            <a:r>
              <a:rPr lang="hu-HU" dirty="0" smtClean="0"/>
              <a:t>áramkörbe</a:t>
            </a:r>
            <a:r>
              <a:rPr lang="en-US" dirty="0" smtClean="0"/>
              <a:t>n</a:t>
            </a:r>
            <a:r>
              <a:rPr lang="hu-HU" dirty="0" smtClean="0"/>
              <a:t> </a:t>
            </a:r>
            <a:r>
              <a:rPr lang="hu-HU" dirty="0" smtClean="0"/>
              <a:t>konkrét feladatokat gyakorlatba ültetni.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589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Hardver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ko-szimuláció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Lehetővé teszi egy Simulink szimuláció során a </a:t>
            </a:r>
            <a:r>
              <a:rPr lang="hu-HU" b="1" dirty="0" smtClean="0"/>
              <a:t>modell egy részének az FPGA áramkörben való végrehajtását</a:t>
            </a:r>
          </a:p>
          <a:p>
            <a:r>
              <a:rPr lang="hu-HU" dirty="0" smtClean="0"/>
              <a:t>A Simulink és FPGA eszköz közötti </a:t>
            </a:r>
            <a:r>
              <a:rPr lang="hu-HU" b="1" dirty="0" smtClean="0"/>
              <a:t>kommunikációs interfészt </a:t>
            </a:r>
            <a:r>
              <a:rPr lang="hu-HU" dirty="0" smtClean="0"/>
              <a:t>automatikusan létrehozza a System Generator tervezőeszköz</a:t>
            </a:r>
          </a:p>
          <a:p>
            <a:r>
              <a:rPr lang="hu-HU" dirty="0" smtClean="0"/>
              <a:t>A fejlesztőlap függvényében a </a:t>
            </a:r>
            <a:r>
              <a:rPr lang="hu-HU" b="1" dirty="0" smtClean="0"/>
              <a:t>céleszközzel való kommunikáció</a:t>
            </a:r>
            <a:r>
              <a:rPr lang="hu-HU" dirty="0" smtClean="0"/>
              <a:t>s interfész:</a:t>
            </a:r>
          </a:p>
          <a:p>
            <a:pPr lvl="1"/>
            <a:r>
              <a:rPr lang="hu-HU" dirty="0"/>
              <a:t>JTAG </a:t>
            </a:r>
            <a:endParaRPr lang="hu-HU" dirty="0" smtClean="0"/>
          </a:p>
          <a:p>
            <a:pPr lvl="1"/>
            <a:r>
              <a:rPr lang="hu-HU" dirty="0" smtClean="0"/>
              <a:t>Ethernet</a:t>
            </a:r>
          </a:p>
          <a:p>
            <a:r>
              <a:rPr lang="hu-HU" dirty="0" smtClean="0"/>
              <a:t>A terv fordítása után létrejön egy Simulink tömb,  amelyen keresztül megvalósul a kommunikáció.</a:t>
            </a:r>
          </a:p>
        </p:txBody>
      </p:sp>
    </p:spTree>
    <p:extLst>
      <p:ext uri="{BB962C8B-B14F-4D97-AF65-F5344CB8AC3E}">
        <p14:creationId xmlns:p14="http://schemas.microsoft.com/office/powerpoint/2010/main" val="39796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30" y="-179241"/>
            <a:ext cx="5561820" cy="3440741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45" y="4127974"/>
            <a:ext cx="9210258" cy="253052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88" y="4561693"/>
            <a:ext cx="1896584" cy="1256487"/>
          </a:xfrm>
          <a:prstGeom prst="rect">
            <a:avLst/>
          </a:prstGeom>
        </p:spPr>
      </p:pic>
      <p:sp>
        <p:nvSpPr>
          <p:cNvPr id="21" name="Lefelé nyíl 20"/>
          <p:cNvSpPr/>
          <p:nvPr/>
        </p:nvSpPr>
        <p:spPr>
          <a:xfrm rot="18732926">
            <a:off x="7198441" y="3221525"/>
            <a:ext cx="292244" cy="162793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Lefelé nyíl 23"/>
          <p:cNvSpPr/>
          <p:nvPr/>
        </p:nvSpPr>
        <p:spPr>
          <a:xfrm rot="893263">
            <a:off x="3878730" y="3330693"/>
            <a:ext cx="206442" cy="728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Lefelé nyíl 24"/>
          <p:cNvSpPr/>
          <p:nvPr/>
        </p:nvSpPr>
        <p:spPr>
          <a:xfrm rot="3368323">
            <a:off x="5980371" y="1416471"/>
            <a:ext cx="219491" cy="37624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elhő 22"/>
          <p:cNvSpPr/>
          <p:nvPr/>
        </p:nvSpPr>
        <p:spPr>
          <a:xfrm>
            <a:off x="8862072" y="2448574"/>
            <a:ext cx="2333105" cy="1111028"/>
          </a:xfrm>
          <a:prstGeom prst="cloudCallout">
            <a:avLst>
              <a:gd name="adj1" fmla="val -140548"/>
              <a:gd name="adj2" fmla="val 2509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 </a:t>
            </a:r>
            <a:r>
              <a:rPr lang="hu-HU" dirty="0" smtClean="0"/>
              <a:t>áramkörben futó rész</a:t>
            </a:r>
            <a:endParaRPr lang="hu-HU" dirty="0"/>
          </a:p>
        </p:txBody>
      </p:sp>
      <p:sp>
        <p:nvSpPr>
          <p:cNvPr id="28" name="Felhő 27"/>
          <p:cNvSpPr/>
          <p:nvPr/>
        </p:nvSpPr>
        <p:spPr>
          <a:xfrm>
            <a:off x="152603" y="2932576"/>
            <a:ext cx="2921661" cy="1111028"/>
          </a:xfrm>
          <a:prstGeom prst="cloudCallout">
            <a:avLst>
              <a:gd name="adj1" fmla="val 83654"/>
              <a:gd name="adj2" fmla="val -1980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Matlab</a:t>
            </a:r>
            <a:r>
              <a:rPr lang="hu-HU" dirty="0" smtClean="0"/>
              <a:t>/Simulink</a:t>
            </a:r>
          </a:p>
          <a:p>
            <a:pPr algn="ctr"/>
            <a:r>
              <a:rPr lang="hu-HU" dirty="0" smtClean="0"/>
              <a:t>Környezetben</a:t>
            </a:r>
          </a:p>
          <a:p>
            <a:pPr algn="ctr"/>
            <a:r>
              <a:rPr lang="en-US" dirty="0" smtClean="0"/>
              <a:t>f</a:t>
            </a:r>
            <a:r>
              <a:rPr lang="hu-HU" dirty="0" smtClean="0"/>
              <a:t>utó  </a:t>
            </a:r>
            <a:r>
              <a:rPr lang="en-US" dirty="0" smtClean="0"/>
              <a:t> r</a:t>
            </a:r>
            <a:r>
              <a:rPr lang="hu-HU" dirty="0" smtClean="0"/>
              <a:t>ész</a:t>
            </a:r>
            <a:endParaRPr lang="hu-HU" dirty="0"/>
          </a:p>
        </p:txBody>
      </p:sp>
      <p:sp>
        <p:nvSpPr>
          <p:cNvPr id="26" name="Téglalap 25"/>
          <p:cNvSpPr/>
          <p:nvPr/>
        </p:nvSpPr>
        <p:spPr>
          <a:xfrm>
            <a:off x="143385" y="312875"/>
            <a:ext cx="3514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/>
              <a:t>Hardver </a:t>
            </a:r>
            <a:r>
              <a:rPr lang="hu-HU" sz="2800" dirty="0" err="1" smtClean="0"/>
              <a:t>ko-szimuláció</a:t>
            </a:r>
            <a:r>
              <a:rPr lang="en-US" sz="2800" dirty="0" smtClean="0"/>
              <a:t>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6665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61" y="3852644"/>
            <a:ext cx="3207964" cy="3005356"/>
          </a:xfrm>
          <a:prstGeom prst="rect">
            <a:avLst/>
          </a:prstGeom>
        </p:spPr>
      </p:pic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526" y="15028"/>
            <a:ext cx="6447639" cy="3988741"/>
          </a:xfrm>
          <a:prstGeom prst="rect">
            <a:avLst/>
          </a:prstGeom>
        </p:spPr>
      </p:pic>
      <p:sp>
        <p:nvSpPr>
          <p:cNvPr id="6" name="Felhő 5"/>
          <p:cNvSpPr/>
          <p:nvPr/>
        </p:nvSpPr>
        <p:spPr>
          <a:xfrm>
            <a:off x="8848165" y="2245659"/>
            <a:ext cx="2505635" cy="2124635"/>
          </a:xfrm>
          <a:prstGeom prst="cloudCallout">
            <a:avLst>
              <a:gd name="adj1" fmla="val -145878"/>
              <a:gd name="adj2" fmla="val 80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r>
              <a:rPr lang="hu-HU" dirty="0" smtClean="0"/>
              <a:t>étre kell hozni egy </a:t>
            </a:r>
            <a:r>
              <a:rPr lang="hu-HU" dirty="0" err="1" smtClean="0"/>
              <a:t>ko-szimulációs</a:t>
            </a:r>
            <a:r>
              <a:rPr lang="hu-HU" dirty="0" smtClean="0"/>
              <a:t> modellt</a:t>
            </a:r>
          </a:p>
          <a:p>
            <a:pPr algn="ctr"/>
            <a:r>
              <a:rPr lang="hu-HU" dirty="0" smtClean="0"/>
              <a:t>(Simulink könyvtár elem</a:t>
            </a:r>
            <a:r>
              <a:rPr lang="en-US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0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0772" y="-128360"/>
            <a:ext cx="10515600" cy="1325563"/>
          </a:xfrm>
        </p:spPr>
        <p:txBody>
          <a:bodyPr/>
          <a:lstStyle/>
          <a:p>
            <a:r>
              <a:rPr lang="hu-HU" dirty="0" smtClean="0"/>
              <a:t>Hardver </a:t>
            </a:r>
            <a:r>
              <a:rPr lang="hu-HU" dirty="0" err="1" smtClean="0"/>
              <a:t>ko-szimuláció</a:t>
            </a:r>
            <a:r>
              <a:rPr lang="hu-HU" dirty="0" smtClean="0"/>
              <a:t> alapú terv létrehozása</a:t>
            </a:r>
            <a:endParaRPr lang="hu-H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09469381"/>
              </p:ext>
            </p:extLst>
          </p:nvPr>
        </p:nvGraphicFramePr>
        <p:xfrm>
          <a:off x="2139575" y="856343"/>
          <a:ext cx="8731626" cy="5685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80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Generator be</a:t>
            </a:r>
            <a:r>
              <a:rPr lang="hu-HU" dirty="0" smtClean="0"/>
              <a:t>állítások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563" y="1774432"/>
            <a:ext cx="4314772" cy="435133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2103442"/>
            <a:ext cx="5422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 smtClean="0"/>
              <a:t>Board</a:t>
            </a:r>
            <a:r>
              <a:rPr lang="hu-HU" sz="2400" b="1" dirty="0" smtClean="0"/>
              <a:t>: </a:t>
            </a:r>
            <a:r>
              <a:rPr lang="hu-HU" sz="2400" dirty="0" smtClean="0"/>
              <a:t>Zybo b3</a:t>
            </a:r>
          </a:p>
          <a:p>
            <a:r>
              <a:rPr lang="hu-HU" sz="2400" b="1" dirty="0" smtClean="0"/>
              <a:t>Part: </a:t>
            </a:r>
            <a:r>
              <a:rPr lang="hu-HU" sz="2400" dirty="0" err="1" smtClean="0"/>
              <a:t>Zynq</a:t>
            </a:r>
            <a:r>
              <a:rPr lang="hu-HU" sz="2400" dirty="0" smtClean="0"/>
              <a:t> xc7z010-1clg400</a:t>
            </a:r>
          </a:p>
          <a:p>
            <a:r>
              <a:rPr lang="hu-HU" sz="2400" b="1" dirty="0" err="1" smtClean="0"/>
              <a:t>Compilation</a:t>
            </a:r>
            <a:r>
              <a:rPr lang="hu-HU" sz="2400" b="1" dirty="0" smtClean="0"/>
              <a:t>: </a:t>
            </a:r>
            <a:r>
              <a:rPr lang="hu-HU" sz="2400" dirty="0" err="1" smtClean="0"/>
              <a:t>Hardvar</a:t>
            </a:r>
            <a:r>
              <a:rPr lang="hu-HU" sz="2400" dirty="0" smtClean="0"/>
              <a:t> </a:t>
            </a:r>
            <a:r>
              <a:rPr lang="hu-HU" sz="2400" dirty="0" err="1" smtClean="0"/>
              <a:t>Co-Simulation</a:t>
            </a:r>
            <a:r>
              <a:rPr lang="hu-HU" sz="2400" dirty="0" smtClean="0"/>
              <a:t> (</a:t>
            </a:r>
            <a:r>
              <a:rPr lang="hu-HU" sz="2400" dirty="0" err="1" smtClean="0"/>
              <a:t>Jtag</a:t>
            </a:r>
            <a:r>
              <a:rPr lang="hu-HU" sz="2400" dirty="0" smtClean="0"/>
              <a:t>)</a:t>
            </a:r>
          </a:p>
          <a:p>
            <a:r>
              <a:rPr lang="hu-HU" sz="2400" b="1" dirty="0" smtClean="0"/>
              <a:t>Hardver </a:t>
            </a:r>
            <a:r>
              <a:rPr lang="hu-HU" sz="2400" b="1" dirty="0" err="1" smtClean="0"/>
              <a:t>descripton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language</a:t>
            </a:r>
            <a:r>
              <a:rPr lang="hu-HU" sz="2400" b="1" dirty="0" smtClean="0"/>
              <a:t>: </a:t>
            </a:r>
            <a:r>
              <a:rPr lang="hu-HU" sz="2400" dirty="0" smtClean="0"/>
              <a:t>VHD</a:t>
            </a:r>
            <a:r>
              <a:rPr lang="en-US" sz="2400" dirty="0" smtClean="0"/>
              <a:t>L</a:t>
            </a:r>
            <a:endParaRPr lang="hu-HU" sz="2400" dirty="0" smtClean="0"/>
          </a:p>
          <a:p>
            <a:r>
              <a:rPr lang="hu-HU" sz="2400" b="1" dirty="0" smtClean="0"/>
              <a:t>VHDL</a:t>
            </a:r>
            <a:r>
              <a:rPr lang="en-US" sz="2400" b="1" dirty="0"/>
              <a:t> </a:t>
            </a:r>
            <a:r>
              <a:rPr lang="en-US" sz="2400" b="1" dirty="0" smtClean="0"/>
              <a:t>library:</a:t>
            </a:r>
            <a:r>
              <a:rPr lang="en-US" sz="2400" dirty="0" smtClean="0"/>
              <a:t> </a:t>
            </a:r>
            <a:r>
              <a:rPr lang="en-US" sz="2400" dirty="0" err="1" smtClean="0"/>
              <a:t>xil_default</a:t>
            </a:r>
            <a:endParaRPr lang="en-US" sz="2400" dirty="0" smtClean="0"/>
          </a:p>
          <a:p>
            <a:r>
              <a:rPr lang="en-US" sz="2400" b="1" dirty="0" smtClean="0"/>
              <a:t>Target directory: </a:t>
            </a:r>
            <a:r>
              <a:rPr lang="en-US" sz="2400" dirty="0" err="1" smtClean="0"/>
              <a:t>netlist</a:t>
            </a:r>
            <a:r>
              <a:rPr lang="en-US" sz="2400" dirty="0" smtClean="0"/>
              <a:t> (</a:t>
            </a:r>
            <a:r>
              <a:rPr lang="en-US" sz="2400" dirty="0" err="1" smtClean="0"/>
              <a:t>alap</a:t>
            </a:r>
            <a:r>
              <a:rPr lang="hu-HU" sz="2400" dirty="0"/>
              <a:t>é</a:t>
            </a:r>
            <a:r>
              <a:rPr lang="en-US" sz="2400" dirty="0" err="1" smtClean="0"/>
              <a:t>rtelmezett</a:t>
            </a:r>
            <a:r>
              <a:rPr lang="en-US" sz="2400" dirty="0" smtClean="0"/>
              <a:t>)</a:t>
            </a:r>
          </a:p>
          <a:p>
            <a:r>
              <a:rPr lang="en-US" sz="2400" b="1" dirty="0" err="1" smtClean="0"/>
              <a:t>Sysnthesis</a:t>
            </a:r>
            <a:r>
              <a:rPr lang="en-US" sz="2400" b="1" dirty="0" smtClean="0"/>
              <a:t> strategy</a:t>
            </a:r>
            <a:r>
              <a:rPr lang="hu-HU" sz="2400" b="1" dirty="0" smtClean="0"/>
              <a:t>: </a:t>
            </a:r>
            <a:r>
              <a:rPr lang="hu-HU" sz="2400" dirty="0" smtClean="0"/>
              <a:t>alapértelmezett </a:t>
            </a:r>
          </a:p>
          <a:p>
            <a:r>
              <a:rPr lang="hu-HU" sz="2400" b="1" dirty="0" err="1" smtClean="0"/>
              <a:t>Implementation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strategy</a:t>
            </a:r>
            <a:r>
              <a:rPr lang="hu-HU" sz="2400" b="1" dirty="0" smtClean="0"/>
              <a:t>: </a:t>
            </a:r>
            <a:r>
              <a:rPr lang="hu-HU" sz="2400" dirty="0" smtClean="0"/>
              <a:t>alapértelmezett</a:t>
            </a:r>
            <a:endParaRPr lang="en-US" sz="2400" dirty="0" smtClean="0"/>
          </a:p>
          <a:p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6899563" y="2876706"/>
            <a:ext cx="1663865" cy="2874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80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576" r="25254"/>
          <a:stretch/>
        </p:blipFill>
        <p:spPr>
          <a:xfrm>
            <a:off x="5929891" y="62903"/>
            <a:ext cx="5677780" cy="643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9534" t="20051" r="33898" b="53915"/>
          <a:stretch/>
        </p:blipFill>
        <p:spPr>
          <a:xfrm>
            <a:off x="1161701" y="4141987"/>
            <a:ext cx="3239147" cy="1983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4816" y="6125771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vivado</a:t>
            </a:r>
            <a:r>
              <a:rPr lang="en-US" dirty="0"/>
              <a:t>-boards-master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0" y="1349602"/>
            <a:ext cx="635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400" dirty="0" smtClean="0"/>
              <a:t>Az FPGA </a:t>
            </a:r>
            <a:r>
              <a:rPr lang="hu-HU" sz="2400" dirty="0" smtClean="0"/>
              <a:t>fejlesztőlap</a:t>
            </a:r>
            <a:r>
              <a:rPr lang="en-US" sz="2400" dirty="0" err="1" smtClean="0"/>
              <a:t>ot</a:t>
            </a:r>
            <a:r>
              <a:rPr lang="hu-HU" sz="2400" dirty="0" smtClean="0"/>
              <a:t>, </a:t>
            </a:r>
            <a:r>
              <a:rPr lang="hu-HU" sz="2400" dirty="0" smtClean="0"/>
              <a:t>amelyen szeretnénk a hardver </a:t>
            </a:r>
            <a:r>
              <a:rPr lang="hu-HU" sz="2400" dirty="0" err="1" smtClean="0"/>
              <a:t>ko-szimulációt</a:t>
            </a:r>
            <a:r>
              <a:rPr lang="hu-HU" sz="2400" dirty="0" smtClean="0"/>
              <a:t> </a:t>
            </a:r>
            <a:r>
              <a:rPr lang="hu-HU" sz="2400" dirty="0" smtClean="0"/>
              <a:t>futtatni</a:t>
            </a:r>
            <a:r>
              <a:rPr lang="en-US" sz="2400" dirty="0" smtClean="0"/>
              <a:t>,</a:t>
            </a:r>
            <a:r>
              <a:rPr lang="hu-HU" sz="2400" dirty="0" smtClean="0"/>
              <a:t> </a:t>
            </a:r>
            <a:r>
              <a:rPr lang="en-US" sz="2400" dirty="0" smtClean="0"/>
              <a:t>f</a:t>
            </a:r>
            <a:r>
              <a:rPr lang="hu-HU" sz="2400" dirty="0" smtClean="0"/>
              <a:t>el</a:t>
            </a:r>
            <a:r>
              <a:rPr lang="en-US" sz="2400" dirty="0" smtClean="0"/>
              <a:t> </a:t>
            </a:r>
            <a:r>
              <a:rPr lang="en-US" sz="2400" dirty="0" err="1" smtClean="0"/>
              <a:t>kell</a:t>
            </a:r>
            <a:r>
              <a:rPr lang="hu-HU" sz="2400" dirty="0" smtClean="0"/>
              <a:t> telepíteni a számítógépre.</a:t>
            </a:r>
            <a:endParaRPr lang="hu-HU" sz="2400" dirty="0"/>
          </a:p>
        </p:txBody>
      </p:sp>
      <p:sp>
        <p:nvSpPr>
          <p:cNvPr id="3" name="Lekerekített téglalap 2"/>
          <p:cNvSpPr/>
          <p:nvPr/>
        </p:nvSpPr>
        <p:spPr>
          <a:xfrm>
            <a:off x="6899564" y="5997278"/>
            <a:ext cx="1030778" cy="25698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30159" y="3905381"/>
            <a:ext cx="6001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>
                <a:hlinkClick r:id="rId5"/>
              </a:rPr>
              <a:t>A </a:t>
            </a:r>
            <a:r>
              <a:rPr lang="hu-HU" dirty="0" err="1" smtClean="0">
                <a:hlinkClick r:id="rId5"/>
              </a:rPr>
              <a:t>master-borad</a:t>
            </a:r>
            <a:r>
              <a:rPr lang="hu-HU" dirty="0" smtClean="0">
                <a:hlinkClick r:id="rId5"/>
              </a:rPr>
              <a:t> fájl letölthető:</a:t>
            </a:r>
          </a:p>
          <a:p>
            <a:r>
              <a:rPr lang="hu-HU" dirty="0" smtClean="0">
                <a:hlinkClick r:id="rId5"/>
              </a:rPr>
              <a:t>https</a:t>
            </a:r>
            <a:r>
              <a:rPr lang="hu-HU" dirty="0">
                <a:hlinkClick r:id="rId5"/>
              </a:rPr>
              <a:t>://</a:t>
            </a:r>
            <a:r>
              <a:rPr lang="hu-HU" dirty="0" smtClean="0">
                <a:hlinkClick r:id="rId5"/>
              </a:rPr>
              <a:t>github.com/Digilent/vivado-boards/archive/master.zip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130159" y="27345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>
                <a:hlinkClick r:id="rId6"/>
              </a:rPr>
              <a:t>Telepítéssel  </a:t>
            </a:r>
            <a:r>
              <a:rPr lang="en-US" dirty="0" err="1" smtClean="0">
                <a:hlinkClick r:id="rId6"/>
              </a:rPr>
              <a:t>kapcsolatos</a:t>
            </a:r>
            <a:r>
              <a:rPr lang="en-US" dirty="0" smtClean="0">
                <a:hlinkClick r:id="rId6"/>
              </a:rPr>
              <a:t> </a:t>
            </a:r>
            <a:r>
              <a:rPr lang="hu-HU" dirty="0" smtClean="0">
                <a:hlinkClick r:id="rId6"/>
              </a:rPr>
              <a:t>információk</a:t>
            </a:r>
            <a:r>
              <a:rPr lang="hu-HU" dirty="0" smtClean="0">
                <a:hlinkClick r:id="rId6"/>
              </a:rPr>
              <a:t>:</a:t>
            </a:r>
          </a:p>
          <a:p>
            <a:r>
              <a:rPr lang="hu-HU" dirty="0" smtClean="0">
                <a:hlinkClick r:id="rId6"/>
              </a:rPr>
              <a:t>https</a:t>
            </a:r>
            <a:r>
              <a:rPr lang="hu-HU" dirty="0">
                <a:hlinkClick r:id="rId6"/>
              </a:rPr>
              <a:t>://</a:t>
            </a:r>
            <a:r>
              <a:rPr lang="hu-HU" dirty="0" smtClean="0">
                <a:hlinkClick r:id="rId6"/>
              </a:rPr>
              <a:t>reference.digilentinc.com/reference/software/vivado/board-files?redirect=1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6766560" y="2549931"/>
            <a:ext cx="2626822" cy="370433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Felhő 9"/>
          <p:cNvSpPr/>
          <p:nvPr/>
        </p:nvSpPr>
        <p:spPr>
          <a:xfrm>
            <a:off x="9576263" y="465513"/>
            <a:ext cx="2214288" cy="2543694"/>
          </a:xfrm>
          <a:prstGeom prst="cloudCallout">
            <a:avLst>
              <a:gd name="adj1" fmla="val -89650"/>
              <a:gd name="adj2" fmla="val 57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u-HU" dirty="0" smtClean="0"/>
              <a:t>Csak a fejlesztőlapok telepítése után  elérhető</a:t>
            </a:r>
            <a:r>
              <a:rPr lang="en-US" dirty="0" smtClean="0"/>
              <a:t>!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-52985" y="13535"/>
            <a:ext cx="9629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u-HU" sz="4400" dirty="0" smtClean="0">
                <a:latin typeface="+mj-lt"/>
                <a:ea typeface="+mj-ea"/>
                <a:cs typeface="+mj-cs"/>
              </a:rPr>
              <a:t>FPGA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r>
              <a:rPr lang="hu-HU" sz="4400" dirty="0" smtClean="0">
                <a:latin typeface="+mj-lt"/>
                <a:ea typeface="+mj-ea"/>
                <a:cs typeface="+mj-cs"/>
              </a:rPr>
              <a:t>fejlesztőlap </a:t>
            </a:r>
            <a:r>
              <a:rPr lang="hu-HU" sz="4400" dirty="0">
                <a:latin typeface="+mj-lt"/>
                <a:ea typeface="+mj-ea"/>
                <a:cs typeface="+mj-cs"/>
              </a:rPr>
              <a:t>beállítása</a:t>
            </a:r>
          </a:p>
        </p:txBody>
      </p:sp>
    </p:spTree>
    <p:extLst>
      <p:ext uri="{BB962C8B-B14F-4D97-AF65-F5344CB8AC3E}">
        <p14:creationId xmlns:p14="http://schemas.microsoft.com/office/powerpoint/2010/main" val="85457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879" y="1154552"/>
            <a:ext cx="8671410" cy="5703448"/>
          </a:xfrm>
          <a:prstGeom prst="rect">
            <a:avLst/>
          </a:prstGeom>
        </p:spPr>
      </p:pic>
      <p:grpSp>
        <p:nvGrpSpPr>
          <p:cNvPr id="9" name="Group 19"/>
          <p:cNvGrpSpPr>
            <a:grpSpLocks noChangeAspect="1"/>
          </p:cNvGrpSpPr>
          <p:nvPr/>
        </p:nvGrpSpPr>
        <p:grpSpPr bwMode="auto">
          <a:xfrm>
            <a:off x="1943100" y="2332985"/>
            <a:ext cx="2476500" cy="4149724"/>
            <a:chOff x="816" y="1728"/>
            <a:chExt cx="576" cy="1776"/>
          </a:xfrm>
        </p:grpSpPr>
        <p:sp>
          <p:nvSpPr>
            <p:cNvPr id="10" name="Rectangle 20"/>
            <p:cNvSpPr>
              <a:spLocks noChangeAspect="1" noChangeArrowheads="1"/>
            </p:cNvSpPr>
            <p:nvPr/>
          </p:nvSpPr>
          <p:spPr bwMode="auto">
            <a:xfrm>
              <a:off x="960" y="1728"/>
              <a:ext cx="432" cy="17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2" name="Line 22"/>
            <p:cNvSpPr>
              <a:spLocks noChangeAspect="1" noChangeShapeType="1"/>
            </p:cNvSpPr>
            <p:nvPr/>
          </p:nvSpPr>
          <p:spPr bwMode="auto">
            <a:xfrm>
              <a:off x="816" y="2544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3" name="Group 19"/>
          <p:cNvGrpSpPr>
            <a:grpSpLocks noChangeAspect="1"/>
          </p:cNvGrpSpPr>
          <p:nvPr/>
        </p:nvGrpSpPr>
        <p:grpSpPr bwMode="auto">
          <a:xfrm flipH="1">
            <a:off x="8997949" y="2332985"/>
            <a:ext cx="1513646" cy="2640368"/>
            <a:chOff x="744" y="1728"/>
            <a:chExt cx="648" cy="1776"/>
          </a:xfrm>
        </p:grpSpPr>
        <p:sp>
          <p:nvSpPr>
            <p:cNvPr id="14" name="Rectangle 20"/>
            <p:cNvSpPr>
              <a:spLocks noChangeAspect="1" noChangeArrowheads="1"/>
            </p:cNvSpPr>
            <p:nvPr/>
          </p:nvSpPr>
          <p:spPr bwMode="auto">
            <a:xfrm>
              <a:off x="960" y="1728"/>
              <a:ext cx="432" cy="17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" name="Line 22"/>
            <p:cNvSpPr>
              <a:spLocks noChangeAspect="1" noChangeShapeType="1"/>
            </p:cNvSpPr>
            <p:nvPr/>
          </p:nvSpPr>
          <p:spPr bwMode="auto">
            <a:xfrm>
              <a:off x="744" y="2544"/>
              <a:ext cx="2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" name="Group 19"/>
          <p:cNvGrpSpPr>
            <a:grpSpLocks noChangeAspect="1"/>
          </p:cNvGrpSpPr>
          <p:nvPr/>
        </p:nvGrpSpPr>
        <p:grpSpPr bwMode="auto">
          <a:xfrm>
            <a:off x="6330950" y="1707017"/>
            <a:ext cx="1669311" cy="4885424"/>
            <a:chOff x="816" y="1467"/>
            <a:chExt cx="576" cy="2037"/>
          </a:xfrm>
        </p:grpSpPr>
        <p:sp>
          <p:nvSpPr>
            <p:cNvPr id="18" name="Rectangle 20"/>
            <p:cNvSpPr>
              <a:spLocks noChangeAspect="1" noChangeArrowheads="1"/>
            </p:cNvSpPr>
            <p:nvPr/>
          </p:nvSpPr>
          <p:spPr bwMode="auto">
            <a:xfrm>
              <a:off x="960" y="1728"/>
              <a:ext cx="432" cy="177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" name="Line 21"/>
            <p:cNvSpPr>
              <a:spLocks noChangeAspect="1" noChangeShapeType="1"/>
            </p:cNvSpPr>
            <p:nvPr/>
          </p:nvSpPr>
          <p:spPr bwMode="auto">
            <a:xfrm>
              <a:off x="816" y="1467"/>
              <a:ext cx="0" cy="107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" name="Line 22"/>
            <p:cNvSpPr>
              <a:spLocks noChangeAspect="1" noChangeShapeType="1"/>
            </p:cNvSpPr>
            <p:nvPr/>
          </p:nvSpPr>
          <p:spPr bwMode="auto">
            <a:xfrm>
              <a:off x="816" y="2544"/>
              <a:ext cx="14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1" name="Group 19"/>
          <p:cNvGrpSpPr>
            <a:grpSpLocks noChangeAspect="1"/>
          </p:cNvGrpSpPr>
          <p:nvPr/>
        </p:nvGrpSpPr>
        <p:grpSpPr bwMode="auto">
          <a:xfrm flipH="1">
            <a:off x="4755964" y="1383392"/>
            <a:ext cx="928964" cy="5137898"/>
            <a:chOff x="960" y="1169"/>
            <a:chExt cx="432" cy="2335"/>
          </a:xfrm>
        </p:grpSpPr>
        <p:sp>
          <p:nvSpPr>
            <p:cNvPr id="22" name="Rectangle 20"/>
            <p:cNvSpPr>
              <a:spLocks noChangeAspect="1" noChangeArrowheads="1"/>
            </p:cNvSpPr>
            <p:nvPr/>
          </p:nvSpPr>
          <p:spPr bwMode="auto">
            <a:xfrm>
              <a:off x="960" y="1728"/>
              <a:ext cx="432" cy="1776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3" name="Line 21"/>
            <p:cNvSpPr>
              <a:spLocks noChangeAspect="1" noChangeShapeType="1"/>
            </p:cNvSpPr>
            <p:nvPr/>
          </p:nvSpPr>
          <p:spPr bwMode="auto">
            <a:xfrm>
              <a:off x="1188" y="1169"/>
              <a:ext cx="0" cy="559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27" name="Group 19"/>
          <p:cNvGrpSpPr>
            <a:grpSpLocks noChangeAspect="1"/>
          </p:cNvGrpSpPr>
          <p:nvPr/>
        </p:nvGrpSpPr>
        <p:grpSpPr bwMode="auto">
          <a:xfrm>
            <a:off x="8163063" y="1384442"/>
            <a:ext cx="669463" cy="5208000"/>
            <a:chOff x="978" y="616"/>
            <a:chExt cx="432" cy="2115"/>
          </a:xfrm>
        </p:grpSpPr>
        <p:sp>
          <p:nvSpPr>
            <p:cNvPr id="28" name="Rectangle 20"/>
            <p:cNvSpPr>
              <a:spLocks noChangeAspect="1" noChangeArrowheads="1"/>
            </p:cNvSpPr>
            <p:nvPr/>
          </p:nvSpPr>
          <p:spPr bwMode="auto">
            <a:xfrm>
              <a:off x="978" y="955"/>
              <a:ext cx="432" cy="1776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9" name="Line 21"/>
            <p:cNvSpPr>
              <a:spLocks noChangeAspect="1" noChangeShapeType="1"/>
            </p:cNvSpPr>
            <p:nvPr/>
          </p:nvSpPr>
          <p:spPr bwMode="auto">
            <a:xfrm>
              <a:off x="1194" y="616"/>
              <a:ext cx="0" cy="339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1" name="Szövegdoboz 30"/>
          <p:cNvSpPr txBox="1"/>
          <p:nvPr/>
        </p:nvSpPr>
        <p:spPr>
          <a:xfrm rot="16200000">
            <a:off x="265180" y="4017907"/>
            <a:ext cx="268605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Simulink </a:t>
            </a:r>
            <a:r>
              <a:rPr lang="en-US" sz="2400" b="1" dirty="0" err="1" smtClean="0"/>
              <a:t>jelforr</a:t>
            </a:r>
            <a:r>
              <a:rPr lang="hu-HU" sz="2400" b="1" dirty="0" smtClean="0"/>
              <a:t>ás</a:t>
            </a:r>
            <a:endParaRPr lang="hu-HU" sz="2400" b="1" dirty="0"/>
          </a:p>
        </p:txBody>
      </p:sp>
      <p:sp>
        <p:nvSpPr>
          <p:cNvPr id="32" name="Szövegdoboz 31"/>
          <p:cNvSpPr txBox="1"/>
          <p:nvPr/>
        </p:nvSpPr>
        <p:spPr>
          <a:xfrm rot="16200000">
            <a:off x="9582908" y="2723766"/>
            <a:ext cx="268605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Simulink </a:t>
            </a:r>
            <a:r>
              <a:rPr lang="hu-HU" sz="2400" b="1" dirty="0" smtClean="0"/>
              <a:t>megjelenítés</a:t>
            </a:r>
            <a:endParaRPr lang="hu-HU" sz="2400" b="1" dirty="0"/>
          </a:p>
        </p:txBody>
      </p:sp>
      <p:sp>
        <p:nvSpPr>
          <p:cNvPr id="33" name="Szövegdoboz 32"/>
          <p:cNvSpPr txBox="1"/>
          <p:nvPr/>
        </p:nvSpPr>
        <p:spPr>
          <a:xfrm>
            <a:off x="5194641" y="898710"/>
            <a:ext cx="3637885" cy="369332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rgbClr val="002060"/>
                </a:solidFill>
              </a:rPr>
              <a:t>IO ki/bemeneti modulok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352909" y="1306952"/>
            <a:ext cx="1907786" cy="923330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2060"/>
                </a:solidFill>
              </a:rPr>
              <a:t>Hardverben megvalósítható modul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24" name="Lekerekített téglalap 23"/>
          <p:cNvSpPr/>
          <p:nvPr/>
        </p:nvSpPr>
        <p:spPr>
          <a:xfrm>
            <a:off x="9536282" y="4738132"/>
            <a:ext cx="2476090" cy="1702660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Cím 1"/>
          <p:cNvSpPr>
            <a:spLocks noGrp="1"/>
          </p:cNvSpPr>
          <p:nvPr>
            <p:ph type="title"/>
          </p:nvPr>
        </p:nvSpPr>
        <p:spPr>
          <a:xfrm>
            <a:off x="910772" y="-128360"/>
            <a:ext cx="10515600" cy="1325563"/>
          </a:xfrm>
        </p:spPr>
        <p:txBody>
          <a:bodyPr/>
          <a:lstStyle/>
          <a:p>
            <a:r>
              <a:rPr lang="hu-HU" dirty="0" smtClean="0"/>
              <a:t>Szimuláció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86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524</Words>
  <Application>Microsoft Office PowerPoint</Application>
  <PresentationFormat>Widescreen</PresentationFormat>
  <Paragraphs>91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Office-téma</vt:lpstr>
      <vt:lpstr>Újrakonfigurálható Digitális Áramkörök  System Generator Hardver ko-szimuláció </vt:lpstr>
      <vt:lpstr>PowerPoint Presentation</vt:lpstr>
      <vt:lpstr>Hardver ko-szimuláció</vt:lpstr>
      <vt:lpstr>PowerPoint Presentation</vt:lpstr>
      <vt:lpstr>PowerPoint Presentation</vt:lpstr>
      <vt:lpstr>Hardver ko-szimuláció alapú terv létrehozása</vt:lpstr>
      <vt:lpstr>System Generator beállítások</vt:lpstr>
      <vt:lpstr>PowerPoint Presentation</vt:lpstr>
      <vt:lpstr>Szimuláció</vt:lpstr>
      <vt:lpstr>PowerPoint Presentation</vt:lpstr>
      <vt:lpstr>Single clock üzemmód</vt:lpstr>
      <vt:lpstr>PowerPoint Presentation</vt:lpstr>
      <vt:lpstr>Multiple Clock domain</vt:lpstr>
      <vt:lpstr>Órajel létrehozása</vt:lpstr>
      <vt:lpstr>Példa PWM Generator</vt:lpstr>
      <vt:lpstr>PWM generátor: Multiple clock domain</vt:lpstr>
      <vt:lpstr>PWM generátor: Multiple clock domain</vt:lpstr>
      <vt:lpstr>Vivado- programban megnyitott modell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Generator</dc:title>
  <dc:creator>stbrassai</dc:creator>
  <cp:lastModifiedBy>tihamer</cp:lastModifiedBy>
  <cp:revision>191</cp:revision>
  <dcterms:created xsi:type="dcterms:W3CDTF">2017-04-30T09:37:48Z</dcterms:created>
  <dcterms:modified xsi:type="dcterms:W3CDTF">2017-12-01T16:38:35Z</dcterms:modified>
</cp:coreProperties>
</file>