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a" ContentType="audio/x-ms-wma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9" r:id="rId3"/>
    <p:sldId id="341" r:id="rId4"/>
    <p:sldId id="342" r:id="rId5"/>
    <p:sldId id="330" r:id="rId6"/>
    <p:sldId id="333" r:id="rId7"/>
    <p:sldId id="335" r:id="rId8"/>
    <p:sldId id="345" r:id="rId9"/>
    <p:sldId id="354" r:id="rId10"/>
    <p:sldId id="351" r:id="rId11"/>
    <p:sldId id="313" r:id="rId12"/>
    <p:sldId id="318" r:id="rId13"/>
    <p:sldId id="344" r:id="rId14"/>
    <p:sldId id="350" r:id="rId15"/>
    <p:sldId id="352" r:id="rId16"/>
    <p:sldId id="337" r:id="rId17"/>
    <p:sldId id="355" r:id="rId18"/>
    <p:sldId id="316" r:id="rId19"/>
    <p:sldId id="306" r:id="rId20"/>
    <p:sldId id="346" r:id="rId21"/>
    <p:sldId id="347" r:id="rId22"/>
    <p:sldId id="348" r:id="rId23"/>
    <p:sldId id="314" r:id="rId24"/>
    <p:sldId id="353" r:id="rId25"/>
    <p:sldId id="328" r:id="rId2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70" autoAdjust="0"/>
  </p:normalViewPr>
  <p:slideViewPr>
    <p:cSldViewPr>
      <p:cViewPr varScale="1">
        <p:scale>
          <a:sx n="81" d="100"/>
          <a:sy n="81" d="100"/>
        </p:scale>
        <p:origin x="1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5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88C2-6ABF-451E-96DE-BE41B4E4560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072-EBB8-4A09-9A47-BACBEF9A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z="1200" dirty="0" smtClean="0"/>
              <a:t>A három teszt hozzáférési port tartozhat három különálló áramkörhöz, de lehetnek modulok egy áramkörön belül.</a:t>
            </a:r>
          </a:p>
          <a:p>
            <a:pPr eaLnBrk="1" hangingPunct="1"/>
            <a:r>
              <a:rPr lang="hu-HU" sz="1200" dirty="0" smtClean="0"/>
              <a:t>A JTAG használatához egy gazda “számítógépről” egy </a:t>
            </a:r>
            <a:r>
              <a:rPr lang="hu-HU" sz="1200" b="1" dirty="0" smtClean="0"/>
              <a:t>JTAG adapter</a:t>
            </a:r>
            <a:r>
              <a:rPr lang="hu-HU" sz="1200" dirty="0" smtClean="0"/>
              <a:t>rel a JTAG jelekre lehet kapcsolódni (TMS, TCK, TDI, TDO, </a:t>
            </a:r>
            <a:r>
              <a:rPr lang="hu-HU" sz="1200" dirty="0" err="1" smtClean="0"/>
              <a:t>etc</a:t>
            </a:r>
            <a:r>
              <a:rPr lang="hu-HU" sz="1200" dirty="0" smtClean="0"/>
              <a:t>)</a:t>
            </a:r>
          </a:p>
          <a:p>
            <a:pPr eaLnBrk="1" hangingPunct="1"/>
            <a:r>
              <a:rPr lang="hu-HU" sz="1200" dirty="0" smtClean="0"/>
              <a:t>Az adapternek kell biztosítani a </a:t>
            </a:r>
            <a:r>
              <a:rPr lang="hu-HU" sz="1200" b="1" dirty="0" smtClean="0"/>
              <a:t>jelszint illesztést</a:t>
            </a:r>
            <a:r>
              <a:rPr lang="hu-HU" sz="1200" dirty="0" smtClean="0"/>
              <a:t> valamint a galvanikus </a:t>
            </a:r>
            <a:r>
              <a:rPr lang="hu-HU" sz="1200" b="1" dirty="0" smtClean="0"/>
              <a:t>leválasztást.</a:t>
            </a:r>
            <a:r>
              <a:rPr lang="hu-HU" sz="1200" dirty="0" smtClean="0"/>
              <a:t> Az adapter a gazdarendszerhez különböző interfészeken kapcsolódhat: USB, PCI,Ethernet </a:t>
            </a:r>
            <a:r>
              <a:rPr lang="hu-HU" sz="1200" dirty="0" err="1" smtClean="0"/>
              <a:t>stb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ro-RO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ro-RO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ro-RO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ro-RO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E4A62-F859-4871-A256-0AF076523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2018. 02. 22.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wma"/><Relationship Id="rId7" Type="http://schemas.openxmlformats.org/officeDocument/2006/relationships/image" Target="../media/image8.pn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ma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71490" y="188640"/>
            <a:ext cx="7772400" cy="46805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Újrakonfigurálható </a:t>
            </a: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digitális áramkörök</a:t>
            </a:r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hu-HU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áramkörök szerkezete</a:t>
            </a:r>
            <a:br>
              <a:rPr lang="hu-HU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57290" y="4618896"/>
            <a:ext cx="6400800" cy="1752600"/>
          </a:xfrm>
        </p:spPr>
        <p:txBody>
          <a:bodyPr/>
          <a:lstStyle/>
          <a:p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Brassai Sándor </a:t>
            </a:r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Tihamér</a:t>
            </a:r>
          </a:p>
          <a:p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Sapientia EMTE</a:t>
            </a: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noProof="0" dirty="0" smtClean="0"/>
              <a:t>Osztott memória (</a:t>
            </a:r>
            <a:r>
              <a:rPr lang="hu-HU" noProof="0" dirty="0" err="1" smtClean="0"/>
              <a:t>Distributed</a:t>
            </a:r>
            <a:r>
              <a:rPr lang="hu-HU" noProof="0" dirty="0" smtClean="0"/>
              <a:t> RAM)</a:t>
            </a:r>
            <a:endParaRPr lang="hu-HU" noProof="0" dirty="0"/>
          </a:p>
        </p:txBody>
      </p:sp>
      <p:sp>
        <p:nvSpPr>
          <p:cNvPr id="4" name="Téglalap 3"/>
          <p:cNvSpPr/>
          <p:nvPr/>
        </p:nvSpPr>
        <p:spPr>
          <a:xfrm>
            <a:off x="241176" y="1700808"/>
            <a:ext cx="382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Helvetica" panose="020B0604020202020204" pitchFamily="34" charset="0"/>
              </a:rPr>
              <a:t>A LUT keresőtáblázat alkalmazható mint memória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69008"/>
            <a:ext cx="4355237" cy="29354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222080"/>
            <a:ext cx="4625652" cy="20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noProof="0" dirty="0" smtClean="0"/>
              <a:t>Általános célú ki-bemenetek (IOB)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4268"/>
            <a:ext cx="8892480" cy="4525963"/>
          </a:xfrm>
        </p:spPr>
        <p:txBody>
          <a:bodyPr>
            <a:normAutofit fontScale="92500"/>
          </a:bodyPr>
          <a:lstStyle/>
          <a:p>
            <a:r>
              <a:rPr lang="hu-HU" noProof="0" dirty="0" smtClean="0"/>
              <a:t>Vezérli az adatfolyamot az I/O láb és a belső logika között</a:t>
            </a:r>
          </a:p>
          <a:p>
            <a:r>
              <a:rPr lang="hu-HU" noProof="0" dirty="0" smtClean="0"/>
              <a:t>Kétirányú adatfolyam +  magas impedanciás kimenet</a:t>
            </a:r>
          </a:p>
          <a:p>
            <a:pPr eaLnBrk="1" hangingPunct="1"/>
            <a:r>
              <a:rPr lang="hu-HU" noProof="0" dirty="0" smtClean="0"/>
              <a:t>A ki/bemenet standard konfigurálása</a:t>
            </a:r>
          </a:p>
          <a:p>
            <a:pPr lvl="1" eaLnBrk="1" hangingPunct="1"/>
            <a:r>
              <a:rPr lang="hu-HU" sz="2400" noProof="0" dirty="0" smtClean="0"/>
              <a:t>Minden felhasználói láb lehet kimenet vagy bemenet</a:t>
            </a:r>
          </a:p>
          <a:p>
            <a:pPr lvl="1" eaLnBrk="1" hangingPunct="1"/>
            <a:r>
              <a:rPr lang="hu-HU" sz="2400" noProof="0" dirty="0" smtClean="0"/>
              <a:t>Szintillesztés (CMOS, TTL LVTTL, LVCMOS stb. 5, 3.3 2.5V </a:t>
            </a:r>
          </a:p>
          <a:p>
            <a:pPr lvl="1" eaLnBrk="1" hangingPunct="1"/>
            <a:r>
              <a:rPr lang="hu-HU" sz="2400" noProof="0" dirty="0" smtClean="0"/>
              <a:t>Programozható kimeneti áram  2,4,8, 16 stb. mA.</a:t>
            </a:r>
          </a:p>
          <a:p>
            <a:pPr lvl="1"/>
            <a:r>
              <a:rPr lang="hu-HU" sz="2400" noProof="0" dirty="0" smtClean="0"/>
              <a:t>Felhúzó/</a:t>
            </a:r>
            <a:r>
              <a:rPr lang="hu-HU" sz="2400" noProof="0" dirty="0" err="1" smtClean="0"/>
              <a:t>leh</a:t>
            </a:r>
            <a:r>
              <a:rPr lang="hu-HU" sz="2400" dirty="0" smtClean="0"/>
              <a:t>ú</a:t>
            </a:r>
            <a:r>
              <a:rPr lang="hu-HU" sz="2400" noProof="0" dirty="0" err="1" smtClean="0"/>
              <a:t>zó</a:t>
            </a:r>
            <a:r>
              <a:rPr lang="hu-HU" sz="2400" noProof="0" dirty="0" smtClean="0"/>
              <a:t> ellenállás</a:t>
            </a:r>
          </a:p>
          <a:p>
            <a:pPr lvl="1" eaLnBrk="1" hangingPunct="1"/>
            <a:endParaRPr lang="hu-HU" sz="2400" noProof="0" dirty="0" smtClean="0"/>
          </a:p>
          <a:p>
            <a:pPr marL="457200" lvl="1" indent="0" eaLnBrk="1" hangingPunct="1">
              <a:buNone/>
            </a:pPr>
            <a:r>
              <a:rPr lang="hu-HU" sz="1800" noProof="0" dirty="0" smtClean="0"/>
              <a:t> </a:t>
            </a:r>
          </a:p>
        </p:txBody>
      </p:sp>
      <p:sp>
        <p:nvSpPr>
          <p:cNvPr id="2" name="Téglalap 1"/>
          <p:cNvSpPr/>
          <p:nvPr/>
        </p:nvSpPr>
        <p:spPr>
          <a:xfrm>
            <a:off x="457200" y="6304368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IOB –Input Output </a:t>
            </a:r>
            <a:r>
              <a:rPr lang="hu-HU" dirty="0" err="1" smtClean="0"/>
              <a:t>Block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29" y="3957622"/>
            <a:ext cx="2699420" cy="27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hu-HU" noProof="0" dirty="0" smtClean="0"/>
              <a:t>Spartan3E IOB –részletes szemléltetése</a:t>
            </a:r>
            <a:endParaRPr lang="hu-HU" noProof="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29553" y="1556792"/>
            <a:ext cx="7684894" cy="5153984"/>
          </a:xfrm>
          <a:prstGeom prst="rect">
            <a:avLst/>
          </a:prstGeom>
        </p:spPr>
      </p:pic>
      <p:pic>
        <p:nvPicPr>
          <p:cNvPr id="3" name="Rögzített ha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03648" y="1988840"/>
            <a:ext cx="609600" cy="609600"/>
          </a:xfrm>
          <a:prstGeom prst="rect">
            <a:avLst/>
          </a:prstGeom>
        </p:spPr>
      </p:pic>
      <p:pic>
        <p:nvPicPr>
          <p:cNvPr id="5" name="Rögzített hang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55776" y="19888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hu-HU" noProof="0" dirty="0" err="1" smtClean="0"/>
              <a:t>Spartan</a:t>
            </a:r>
            <a:r>
              <a:rPr lang="hu-HU" noProof="0" dirty="0" smtClean="0"/>
              <a:t> 3E család erőforrás készlete</a:t>
            </a:r>
          </a:p>
          <a:p>
            <a:pPr marL="0" indent="0" eaLnBrk="1" hangingPunct="1">
              <a:buNone/>
            </a:pPr>
            <a:endParaRPr lang="hu-HU" noProof="0" dirty="0" smtClean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64298"/>
            <a:ext cx="9144000" cy="170667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41784" y="6570969"/>
            <a:ext cx="8460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b="1" dirty="0" smtClean="0"/>
              <a:t>Spartan-3 </a:t>
            </a:r>
            <a:r>
              <a:rPr lang="hu-HU" sz="1100" b="1" dirty="0" err="1"/>
              <a:t>Generation</a:t>
            </a:r>
            <a:r>
              <a:rPr lang="hu-HU" sz="1100" b="1" dirty="0"/>
              <a:t> </a:t>
            </a:r>
            <a:r>
              <a:rPr lang="hu-HU" sz="1100" b="1" dirty="0" err="1"/>
              <a:t>Configuration</a:t>
            </a:r>
            <a:r>
              <a:rPr lang="hu-HU" sz="1100" b="1" dirty="0"/>
              <a:t> </a:t>
            </a:r>
            <a:r>
              <a:rPr lang="hu-HU" sz="1100" b="1" dirty="0" err="1"/>
              <a:t>User</a:t>
            </a:r>
            <a:r>
              <a:rPr lang="hu-HU" sz="1100" b="1" dirty="0"/>
              <a:t> </a:t>
            </a:r>
            <a:r>
              <a:rPr lang="hu-HU" sz="1100" b="1" dirty="0" err="1"/>
              <a:t>Guide</a:t>
            </a:r>
            <a:r>
              <a:rPr lang="hu-HU" sz="1100" b="1" dirty="0"/>
              <a:t> </a:t>
            </a:r>
            <a:r>
              <a:rPr lang="hu-HU" sz="1100" b="1" dirty="0" err="1"/>
              <a:t>Extended</a:t>
            </a:r>
            <a:r>
              <a:rPr lang="hu-HU" sz="1100" b="1" dirty="0"/>
              <a:t> Spartan-3A, Spartan-3E, and Spartan-3 FPGA </a:t>
            </a:r>
            <a:r>
              <a:rPr lang="hu-HU" sz="1100" b="1" dirty="0" err="1"/>
              <a:t>Families</a:t>
            </a:r>
            <a:r>
              <a:rPr lang="hu-HU" sz="1100" b="1" dirty="0"/>
              <a:t> UG332 (v1.5) </a:t>
            </a:r>
            <a:r>
              <a:rPr lang="hu-HU" sz="1100" b="1" dirty="0" err="1"/>
              <a:t>March</a:t>
            </a:r>
            <a:r>
              <a:rPr lang="hu-HU" sz="1100" b="1" dirty="0"/>
              <a:t> 16, 2009</a:t>
            </a:r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77463"/>
            <a:ext cx="476012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/>
              <a:t>Block</a:t>
            </a:r>
            <a:r>
              <a:rPr lang="hu-HU" noProof="0" dirty="0" smtClean="0"/>
              <a:t> RAM memória</a:t>
            </a:r>
            <a:endParaRPr lang="hu-HU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6742"/>
            <a:ext cx="4614362" cy="28083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315" y="1268760"/>
            <a:ext cx="3561485" cy="309539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0" y="4364158"/>
            <a:ext cx="8422445" cy="2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/>
              <a:t>Block</a:t>
            </a:r>
            <a:r>
              <a:rPr lang="hu-HU" noProof="0" dirty="0" smtClean="0"/>
              <a:t> RAM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noProof="0" dirty="0" err="1" smtClean="0"/>
              <a:t>Block</a:t>
            </a:r>
            <a:r>
              <a:rPr lang="hu-HU" sz="2800" noProof="0" dirty="0" smtClean="0"/>
              <a:t> RAM memória lehetséges írásmódjai</a:t>
            </a:r>
          </a:p>
          <a:p>
            <a:r>
              <a:rPr lang="hu-HU" sz="2800" noProof="0" dirty="0" smtClean="0"/>
              <a:t>Először írás (WRITE_FIRTS)</a:t>
            </a:r>
          </a:p>
          <a:p>
            <a:r>
              <a:rPr lang="hu-HU" sz="2800" noProof="0" dirty="0" smtClean="0"/>
              <a:t>Először olvasás (READ_FIRST)</a:t>
            </a:r>
          </a:p>
          <a:p>
            <a:r>
              <a:rPr lang="hu-HU" sz="2800" noProof="0" dirty="0" smtClean="0"/>
              <a:t>Csak írás NO_CHANGE</a:t>
            </a:r>
          </a:p>
          <a:p>
            <a:endParaRPr lang="hu-HU" noProof="0" dirty="0" smtClean="0"/>
          </a:p>
          <a:p>
            <a:endParaRPr lang="hu-HU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77072"/>
            <a:ext cx="4214416" cy="256490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57200" y="4205362"/>
            <a:ext cx="425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WE- </a:t>
            </a:r>
            <a:r>
              <a:rPr lang="hu-HU" dirty="0" smtClean="0"/>
              <a:t>írás engedélyezése</a:t>
            </a:r>
          </a:p>
          <a:p>
            <a:r>
              <a:rPr lang="hu-HU" dirty="0" smtClean="0"/>
              <a:t>EN- órajel engedélyezése (csak abban az esetben  történik olvasás ha EN</a:t>
            </a:r>
            <a:r>
              <a:rPr lang="en-US" dirty="0" smtClean="0"/>
              <a:t> =‘1’)</a:t>
            </a:r>
          </a:p>
          <a:p>
            <a:r>
              <a:rPr lang="en-US" dirty="0" smtClean="0"/>
              <a:t>CLK </a:t>
            </a:r>
            <a:r>
              <a:rPr lang="ro-RO" dirty="0" smtClean="0"/>
              <a:t>– </a:t>
            </a:r>
            <a:r>
              <a:rPr lang="hu-HU" dirty="0" smtClean="0"/>
              <a:t>órajel</a:t>
            </a:r>
          </a:p>
          <a:p>
            <a:r>
              <a:rPr lang="hu-HU" dirty="0" smtClean="0"/>
              <a:t>DI –bemeneti adatvonalak</a:t>
            </a:r>
          </a:p>
          <a:p>
            <a:r>
              <a:rPr lang="hu-HU" dirty="0" smtClean="0"/>
              <a:t>DO –kimeneti adatvonalak</a:t>
            </a:r>
          </a:p>
          <a:p>
            <a:r>
              <a:rPr lang="hu-HU" dirty="0" smtClean="0"/>
              <a:t>DIP –bemeneti paritás bit</a:t>
            </a:r>
          </a:p>
          <a:p>
            <a:r>
              <a:rPr lang="hu-HU" dirty="0" smtClean="0"/>
              <a:t>DOP kimeneti paritás bit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02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noProof="0" dirty="0" smtClean="0"/>
              <a:t>Elemek közötti összekapcsolás</a:t>
            </a:r>
            <a:br>
              <a:rPr lang="hu-HU" noProof="0" dirty="0" smtClean="0"/>
            </a:br>
            <a:r>
              <a:rPr lang="hu-HU" noProof="0" dirty="0" smtClean="0"/>
              <a:t>(Huzalozás)</a:t>
            </a:r>
            <a:endParaRPr lang="hu-HU" noProof="0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44" y="3253007"/>
            <a:ext cx="3310616" cy="2604200"/>
          </a:xfrm>
          <a:prstGeom prst="rect">
            <a:avLst/>
          </a:prstGeom>
        </p:spPr>
      </p:pic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618173" y="3106514"/>
            <a:ext cx="4829175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0398" y="3163664"/>
            <a:ext cx="576263" cy="7524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40398" y="3163664"/>
            <a:ext cx="576263" cy="752475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827723" y="3420839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40398" y="4093939"/>
            <a:ext cx="576263" cy="75406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40398" y="4093939"/>
            <a:ext cx="576263" cy="75406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827723" y="4351114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40398" y="5048026"/>
            <a:ext cx="576263" cy="75406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40398" y="5048026"/>
            <a:ext cx="576263" cy="75406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827723" y="5306789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1630998" y="3163664"/>
            <a:ext cx="649288" cy="752475"/>
          </a:xfrm>
          <a:prstGeom prst="rect">
            <a:avLst/>
          </a:prstGeom>
          <a:solidFill>
            <a:srgbClr val="305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0" name="Rectangle 15"/>
          <p:cNvSpPr>
            <a:spLocks noChangeArrowheads="1"/>
          </p:cNvSpPr>
          <p:nvPr/>
        </p:nvSpPr>
        <p:spPr bwMode="auto">
          <a:xfrm>
            <a:off x="1630998" y="3163664"/>
            <a:ext cx="649288" cy="752475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1" name="Rectangle 16"/>
          <p:cNvSpPr>
            <a:spLocks noChangeArrowheads="1"/>
          </p:cNvSpPr>
          <p:nvPr/>
        </p:nvSpPr>
        <p:spPr bwMode="auto">
          <a:xfrm>
            <a:off x="1843723" y="3420839"/>
            <a:ext cx="466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CLB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3" name="Rectangle 17"/>
          <p:cNvSpPr>
            <a:spLocks noChangeArrowheads="1"/>
          </p:cNvSpPr>
          <p:nvPr/>
        </p:nvSpPr>
        <p:spPr bwMode="auto">
          <a:xfrm>
            <a:off x="1630998" y="4093939"/>
            <a:ext cx="649288" cy="754062"/>
          </a:xfrm>
          <a:prstGeom prst="rect">
            <a:avLst/>
          </a:prstGeom>
          <a:solidFill>
            <a:srgbClr val="F7C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4" name="Rectangle 18"/>
          <p:cNvSpPr>
            <a:spLocks noChangeArrowheads="1"/>
          </p:cNvSpPr>
          <p:nvPr/>
        </p:nvSpPr>
        <p:spPr bwMode="auto">
          <a:xfrm>
            <a:off x="1630998" y="4093939"/>
            <a:ext cx="649288" cy="75406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5" name="Rectangle 19"/>
          <p:cNvSpPr>
            <a:spLocks noChangeArrowheads="1"/>
          </p:cNvSpPr>
          <p:nvPr/>
        </p:nvSpPr>
        <p:spPr bwMode="auto">
          <a:xfrm>
            <a:off x="1848486" y="4351114"/>
            <a:ext cx="455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IOB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6" name="Rectangle 20"/>
          <p:cNvSpPr>
            <a:spLocks noChangeArrowheads="1"/>
          </p:cNvSpPr>
          <p:nvPr/>
        </p:nvSpPr>
        <p:spPr bwMode="auto">
          <a:xfrm>
            <a:off x="1664336" y="5048026"/>
            <a:ext cx="615950" cy="754062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7" name="Rectangle 21"/>
          <p:cNvSpPr>
            <a:spLocks noChangeArrowheads="1"/>
          </p:cNvSpPr>
          <p:nvPr/>
        </p:nvSpPr>
        <p:spPr bwMode="auto">
          <a:xfrm>
            <a:off x="1664336" y="5048026"/>
            <a:ext cx="615950" cy="75406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28" name="Rectangle 22"/>
          <p:cNvSpPr>
            <a:spLocks noChangeArrowheads="1"/>
          </p:cNvSpPr>
          <p:nvPr/>
        </p:nvSpPr>
        <p:spPr bwMode="auto">
          <a:xfrm>
            <a:off x="1864361" y="5306789"/>
            <a:ext cx="457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IOB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9" name="Rectangle 23"/>
          <p:cNvSpPr>
            <a:spLocks noChangeArrowheads="1"/>
          </p:cNvSpPr>
          <p:nvPr/>
        </p:nvSpPr>
        <p:spPr bwMode="auto">
          <a:xfrm>
            <a:off x="1630998" y="5046439"/>
            <a:ext cx="649288" cy="754062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0" name="Rectangle 24"/>
          <p:cNvSpPr>
            <a:spLocks noChangeArrowheads="1"/>
          </p:cNvSpPr>
          <p:nvPr/>
        </p:nvSpPr>
        <p:spPr bwMode="auto">
          <a:xfrm>
            <a:off x="1630998" y="5046439"/>
            <a:ext cx="649288" cy="75406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1" name="Rectangle 25"/>
          <p:cNvSpPr>
            <a:spLocks noChangeArrowheads="1"/>
          </p:cNvSpPr>
          <p:nvPr/>
        </p:nvSpPr>
        <p:spPr bwMode="auto">
          <a:xfrm>
            <a:off x="1794511" y="5305201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DCM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2" name="Rectangle 26"/>
          <p:cNvSpPr>
            <a:spLocks noChangeArrowheads="1"/>
          </p:cNvSpPr>
          <p:nvPr/>
        </p:nvSpPr>
        <p:spPr bwMode="auto">
          <a:xfrm>
            <a:off x="2727961" y="3873276"/>
            <a:ext cx="588963" cy="6953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hu-HU"/>
          </a:p>
        </p:txBody>
      </p:sp>
      <p:sp>
        <p:nvSpPr>
          <p:cNvPr id="30733" name="Rectangle 27"/>
          <p:cNvSpPr>
            <a:spLocks noChangeArrowheads="1"/>
          </p:cNvSpPr>
          <p:nvPr/>
        </p:nvSpPr>
        <p:spPr bwMode="auto">
          <a:xfrm>
            <a:off x="2727961" y="3873276"/>
            <a:ext cx="588963" cy="695325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4" name="Rectangle 28"/>
          <p:cNvSpPr>
            <a:spLocks noChangeArrowheads="1"/>
          </p:cNvSpPr>
          <p:nvPr/>
        </p:nvSpPr>
        <p:spPr bwMode="auto">
          <a:xfrm>
            <a:off x="2727961" y="4101876"/>
            <a:ext cx="588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5" name="Rectangle 29"/>
          <p:cNvSpPr>
            <a:spLocks noChangeArrowheads="1"/>
          </p:cNvSpPr>
          <p:nvPr/>
        </p:nvSpPr>
        <p:spPr bwMode="auto">
          <a:xfrm>
            <a:off x="2727961" y="4619401"/>
            <a:ext cx="590550" cy="69373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6" name="Rectangle 30"/>
          <p:cNvSpPr>
            <a:spLocks noChangeArrowheads="1"/>
          </p:cNvSpPr>
          <p:nvPr/>
        </p:nvSpPr>
        <p:spPr bwMode="auto">
          <a:xfrm>
            <a:off x="2727961" y="4619401"/>
            <a:ext cx="590550" cy="693737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7" name="Rectangle 31"/>
          <p:cNvSpPr>
            <a:spLocks noChangeArrowheads="1"/>
          </p:cNvSpPr>
          <p:nvPr/>
        </p:nvSpPr>
        <p:spPr bwMode="auto">
          <a:xfrm>
            <a:off x="2727961" y="4848001"/>
            <a:ext cx="588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8" name="Rectangle 32"/>
          <p:cNvSpPr>
            <a:spLocks noChangeArrowheads="1"/>
          </p:cNvSpPr>
          <p:nvPr/>
        </p:nvSpPr>
        <p:spPr bwMode="auto">
          <a:xfrm>
            <a:off x="2727961" y="5348064"/>
            <a:ext cx="590550" cy="69691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39" name="Rectangle 33"/>
          <p:cNvSpPr>
            <a:spLocks noChangeArrowheads="1"/>
          </p:cNvSpPr>
          <p:nvPr/>
        </p:nvSpPr>
        <p:spPr bwMode="auto">
          <a:xfrm>
            <a:off x="2727961" y="5348064"/>
            <a:ext cx="590550" cy="696912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40" name="Rectangle 34"/>
          <p:cNvSpPr>
            <a:spLocks noChangeArrowheads="1"/>
          </p:cNvSpPr>
          <p:nvPr/>
        </p:nvSpPr>
        <p:spPr bwMode="auto">
          <a:xfrm>
            <a:off x="2727961" y="5578251"/>
            <a:ext cx="588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1" name="Rectangle 35"/>
          <p:cNvSpPr>
            <a:spLocks noChangeArrowheads="1"/>
          </p:cNvSpPr>
          <p:nvPr/>
        </p:nvSpPr>
        <p:spPr bwMode="auto">
          <a:xfrm>
            <a:off x="3736023" y="3128739"/>
            <a:ext cx="588963" cy="2852737"/>
          </a:xfrm>
          <a:prstGeom prst="rect">
            <a:avLst/>
          </a:prstGeom>
          <a:solidFill>
            <a:srgbClr val="C4BD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42" name="Rectangle 36"/>
          <p:cNvSpPr>
            <a:spLocks noChangeArrowheads="1"/>
          </p:cNvSpPr>
          <p:nvPr/>
        </p:nvSpPr>
        <p:spPr bwMode="auto">
          <a:xfrm>
            <a:off x="3736023" y="3128739"/>
            <a:ext cx="588963" cy="2852737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43" name="Rectangle 37"/>
          <p:cNvSpPr>
            <a:spLocks noChangeArrowheads="1"/>
          </p:cNvSpPr>
          <p:nvPr/>
        </p:nvSpPr>
        <p:spPr bwMode="auto">
          <a:xfrm rot="16200000">
            <a:off x="3537055" y="4245691"/>
            <a:ext cx="9361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BRAM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4" name="Rectangle 38"/>
          <p:cNvSpPr>
            <a:spLocks noChangeArrowheads="1"/>
          </p:cNvSpPr>
          <p:nvPr/>
        </p:nvSpPr>
        <p:spPr bwMode="auto">
          <a:xfrm>
            <a:off x="4647248" y="3128739"/>
            <a:ext cx="781050" cy="285273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45" name="Rectangle 39"/>
          <p:cNvSpPr>
            <a:spLocks noChangeArrowheads="1"/>
          </p:cNvSpPr>
          <p:nvPr/>
        </p:nvSpPr>
        <p:spPr bwMode="auto">
          <a:xfrm>
            <a:off x="4647248" y="3128739"/>
            <a:ext cx="781050" cy="2852737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46" name="Rectangle 40"/>
          <p:cNvSpPr>
            <a:spLocks noChangeArrowheads="1"/>
          </p:cNvSpPr>
          <p:nvPr/>
        </p:nvSpPr>
        <p:spPr bwMode="auto">
          <a:xfrm>
            <a:off x="4871086" y="4436839"/>
            <a:ext cx="56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MUL</a:t>
            </a: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56" name="Rectangle 50"/>
          <p:cNvSpPr>
            <a:spLocks noChangeArrowheads="1"/>
          </p:cNvSpPr>
          <p:nvPr/>
        </p:nvSpPr>
        <p:spPr bwMode="auto">
          <a:xfrm>
            <a:off x="2727961" y="3141439"/>
            <a:ext cx="590550" cy="6953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57" name="Rectangle 51"/>
          <p:cNvSpPr>
            <a:spLocks noChangeArrowheads="1"/>
          </p:cNvSpPr>
          <p:nvPr/>
        </p:nvSpPr>
        <p:spPr bwMode="auto">
          <a:xfrm>
            <a:off x="2727961" y="3141439"/>
            <a:ext cx="590550" cy="695325"/>
          </a:xfrm>
          <a:prstGeom prst="rect">
            <a:avLst/>
          </a:prstGeom>
          <a:noFill/>
          <a:ln w="25400" cap="rnd">
            <a:solidFill>
              <a:srgbClr val="385D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758" name="Rectangle 52"/>
          <p:cNvSpPr>
            <a:spLocks noChangeArrowheads="1"/>
          </p:cNvSpPr>
          <p:nvPr/>
        </p:nvSpPr>
        <p:spPr bwMode="auto">
          <a:xfrm>
            <a:off x="2727960" y="3370039"/>
            <a:ext cx="588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KM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760" name="Egyenes összekötő nyíllal 30759"/>
          <p:cNvCxnSpPr/>
          <p:nvPr/>
        </p:nvCxnSpPr>
        <p:spPr>
          <a:xfrm>
            <a:off x="3316923" y="5468714"/>
            <a:ext cx="44132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/>
          <p:cNvCxnSpPr/>
          <p:nvPr/>
        </p:nvCxnSpPr>
        <p:spPr>
          <a:xfrm>
            <a:off x="3316923" y="4005064"/>
            <a:ext cx="44132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/>
          <p:cNvCxnSpPr/>
          <p:nvPr/>
        </p:nvCxnSpPr>
        <p:spPr>
          <a:xfrm>
            <a:off x="3316923" y="3370039"/>
            <a:ext cx="44132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/>
          <p:nvPr/>
        </p:nvCxnSpPr>
        <p:spPr>
          <a:xfrm>
            <a:off x="3316923" y="4770214"/>
            <a:ext cx="44132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nyíllal 76"/>
          <p:cNvCxnSpPr/>
          <p:nvPr/>
        </p:nvCxnSpPr>
        <p:spPr>
          <a:xfrm flipV="1">
            <a:off x="3326449" y="3754214"/>
            <a:ext cx="1320799" cy="19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79"/>
          <p:cNvCxnSpPr/>
          <p:nvPr/>
        </p:nvCxnSpPr>
        <p:spPr>
          <a:xfrm flipV="1">
            <a:off x="3307399" y="4447913"/>
            <a:ext cx="1320799" cy="19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/>
          <p:cNvCxnSpPr/>
          <p:nvPr/>
        </p:nvCxnSpPr>
        <p:spPr>
          <a:xfrm flipV="1">
            <a:off x="3326449" y="5143794"/>
            <a:ext cx="1320799" cy="19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/>
          <p:nvPr/>
        </p:nvCxnSpPr>
        <p:spPr>
          <a:xfrm flipV="1">
            <a:off x="3326449" y="5767640"/>
            <a:ext cx="1320799" cy="19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/>
          <p:cNvCxnSpPr>
            <a:stCxn id="23" idx="3"/>
          </p:cNvCxnSpPr>
          <p:nvPr/>
        </p:nvCxnSpPr>
        <p:spPr>
          <a:xfrm flipV="1">
            <a:off x="1216661" y="3539901"/>
            <a:ext cx="4143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/>
          <p:cNvCxnSpPr/>
          <p:nvPr/>
        </p:nvCxnSpPr>
        <p:spPr>
          <a:xfrm flipV="1">
            <a:off x="1216660" y="4462351"/>
            <a:ext cx="4143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/>
          <p:nvPr/>
        </p:nvCxnSpPr>
        <p:spPr>
          <a:xfrm flipV="1">
            <a:off x="1237730" y="5443090"/>
            <a:ext cx="4143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6065"/>
            <a:ext cx="8229600" cy="1143000"/>
          </a:xfrm>
        </p:spPr>
        <p:txBody>
          <a:bodyPr/>
          <a:lstStyle/>
          <a:p>
            <a:r>
              <a:rPr lang="hu-HU" noProof="0" dirty="0" smtClean="0"/>
              <a:t>Huzalozás</a:t>
            </a:r>
            <a:endParaRPr lang="hu-HU" noProof="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021" y="1879412"/>
            <a:ext cx="5122912" cy="10679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75" y="2973948"/>
            <a:ext cx="5486003" cy="8801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869160"/>
            <a:ext cx="2448272" cy="86790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423298"/>
            <a:ext cx="2330730" cy="2210645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88937" y="1524925"/>
            <a:ext cx="393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Függőleges és vízszintes hosszú huzalok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64979" y="2762680"/>
            <a:ext cx="372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Függőleges és vízszintes </a:t>
            </a:r>
            <a:r>
              <a:rPr lang="en-US" dirty="0" smtClean="0"/>
              <a:t>“hex”</a:t>
            </a:r>
            <a:r>
              <a:rPr lang="hu-HU" dirty="0" smtClean="0"/>
              <a:t>huzalok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98387" y="4467123"/>
            <a:ext cx="381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Függőleges és vízszintes </a:t>
            </a:r>
            <a:r>
              <a:rPr lang="en-US" dirty="0" err="1" smtClean="0"/>
              <a:t>kett</a:t>
            </a:r>
            <a:r>
              <a:rPr lang="hu-HU" dirty="0" smtClean="0"/>
              <a:t>ős huzalok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622934" y="4065388"/>
            <a:ext cx="33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Közvetlen CLB  közötti kapcsolatok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98387" y="6596390"/>
            <a:ext cx="8460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100" b="1" dirty="0" smtClean="0"/>
              <a:t>Spartan-3 </a:t>
            </a:r>
            <a:r>
              <a:rPr lang="hu-HU" sz="1100" b="1" dirty="0" err="1"/>
              <a:t>Generation</a:t>
            </a:r>
            <a:r>
              <a:rPr lang="hu-HU" sz="1100" b="1" dirty="0"/>
              <a:t> </a:t>
            </a:r>
            <a:r>
              <a:rPr lang="hu-HU" sz="1100" b="1" dirty="0" err="1"/>
              <a:t>Configuration</a:t>
            </a:r>
            <a:r>
              <a:rPr lang="hu-HU" sz="1100" b="1" dirty="0"/>
              <a:t> </a:t>
            </a:r>
            <a:r>
              <a:rPr lang="hu-HU" sz="1100" b="1" dirty="0" err="1"/>
              <a:t>User</a:t>
            </a:r>
            <a:r>
              <a:rPr lang="hu-HU" sz="1100" b="1" dirty="0"/>
              <a:t> </a:t>
            </a:r>
            <a:r>
              <a:rPr lang="hu-HU" sz="1100" b="1" dirty="0" err="1"/>
              <a:t>Guide</a:t>
            </a:r>
            <a:r>
              <a:rPr lang="hu-HU" sz="1100" b="1" dirty="0"/>
              <a:t> </a:t>
            </a:r>
            <a:r>
              <a:rPr lang="hu-HU" sz="1100" b="1" dirty="0" err="1"/>
              <a:t>Extended</a:t>
            </a:r>
            <a:r>
              <a:rPr lang="hu-HU" sz="1100" b="1" dirty="0"/>
              <a:t> Spartan-3A, Spartan-3E, and Spartan-3 FPGA </a:t>
            </a:r>
            <a:r>
              <a:rPr lang="hu-HU" sz="1100" b="1" dirty="0" err="1"/>
              <a:t>Families</a:t>
            </a:r>
            <a:r>
              <a:rPr lang="hu-HU" sz="1100" b="1" dirty="0"/>
              <a:t> UG332 (v1.5) </a:t>
            </a:r>
            <a:r>
              <a:rPr lang="hu-HU" sz="1100" b="1" dirty="0" err="1"/>
              <a:t>March</a:t>
            </a:r>
            <a:r>
              <a:rPr lang="hu-HU" sz="1100" b="1" dirty="0"/>
              <a:t> 16, 2009</a:t>
            </a:r>
          </a:p>
        </p:txBody>
      </p:sp>
    </p:spTree>
    <p:extLst>
      <p:ext uri="{BB962C8B-B14F-4D97-AF65-F5344CB8AC3E}">
        <p14:creationId xmlns:p14="http://schemas.microsoft.com/office/powerpoint/2010/main" val="11953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2752" y="215224"/>
            <a:ext cx="8104201" cy="1143000"/>
          </a:xfrm>
        </p:spPr>
        <p:txBody>
          <a:bodyPr>
            <a:normAutofit fontScale="90000"/>
          </a:bodyPr>
          <a:lstStyle/>
          <a:p>
            <a:r>
              <a:rPr lang="hu-HU" noProof="0" dirty="0" smtClean="0"/>
              <a:t>FPGA áramkör belső szerkezete</a:t>
            </a:r>
            <a:br>
              <a:rPr lang="hu-HU" noProof="0" dirty="0" smtClean="0"/>
            </a:br>
            <a:r>
              <a:rPr lang="hu-HU" noProof="0" dirty="0" smtClean="0"/>
              <a:t>(Tervező programból nézve)</a:t>
            </a:r>
            <a:endParaRPr lang="hu-HU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4459448" cy="52565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085598"/>
            <a:ext cx="2736304" cy="255304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51520" y="1484784"/>
            <a:ext cx="1224136" cy="1080120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/>
          <p:cNvCxnSpPr/>
          <p:nvPr/>
        </p:nvCxnSpPr>
        <p:spPr>
          <a:xfrm>
            <a:off x="827584" y="2060848"/>
            <a:ext cx="5472608" cy="3601242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Kép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709631"/>
            <a:ext cx="1743567" cy="1580037"/>
          </a:xfrm>
          <a:prstGeom prst="rect">
            <a:avLst/>
          </a:prstGeom>
        </p:spPr>
      </p:pic>
      <p:cxnSp>
        <p:nvCxnSpPr>
          <p:cNvPr id="18" name="Egyenes összekötő nyíllal 17"/>
          <p:cNvCxnSpPr/>
          <p:nvPr/>
        </p:nvCxnSpPr>
        <p:spPr>
          <a:xfrm flipV="1">
            <a:off x="5364088" y="2564904"/>
            <a:ext cx="511743" cy="178484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ép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1735916"/>
            <a:ext cx="1829161" cy="1580037"/>
          </a:xfrm>
          <a:prstGeom prst="rect">
            <a:avLst/>
          </a:prstGeom>
        </p:spPr>
      </p:pic>
      <p:cxnSp>
        <p:nvCxnSpPr>
          <p:cNvPr id="23" name="Egyenes összekötő nyíllal 22"/>
          <p:cNvCxnSpPr/>
          <p:nvPr/>
        </p:nvCxnSpPr>
        <p:spPr>
          <a:xfrm flipV="1">
            <a:off x="5500485" y="2564904"/>
            <a:ext cx="2743923" cy="1968402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1456361" y="4271696"/>
            <a:ext cx="1620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Teljes FPGA áramkör </a:t>
            </a:r>
            <a:endParaRPr lang="hu-HU" sz="14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600804" y="5541851"/>
            <a:ext cx="1620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Felnagyított rész az FPGA áramkörből</a:t>
            </a:r>
            <a:endParaRPr lang="hu-HU" sz="14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055573" y="1393181"/>
            <a:ext cx="16200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IOB </a:t>
            </a:r>
            <a:r>
              <a:rPr lang="hu-HU" sz="1400" dirty="0" err="1" smtClean="0"/>
              <a:t>-modul</a:t>
            </a:r>
            <a:endParaRPr lang="hu-HU" sz="14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092280" y="1417224"/>
            <a:ext cx="16200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CLB </a:t>
            </a:r>
            <a:r>
              <a:rPr lang="hu-HU" sz="1400" dirty="0" err="1" smtClean="0"/>
              <a:t>-modul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4693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noProof="0" dirty="0" smtClean="0"/>
              <a:t>Egyéb speciális FPGA elemek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hu-HU" sz="2000" noProof="0" dirty="0" smtClean="0"/>
          </a:p>
          <a:p>
            <a:pPr>
              <a:lnSpc>
                <a:spcPct val="80000"/>
              </a:lnSpc>
            </a:pPr>
            <a:r>
              <a:rPr lang="hu-HU" sz="2000" noProof="0" dirty="0" smtClean="0"/>
              <a:t>Beágyazott hardver processzor  (architektúra függvényében)</a:t>
            </a:r>
          </a:p>
          <a:p>
            <a:pPr>
              <a:lnSpc>
                <a:spcPct val="80000"/>
              </a:lnSpc>
            </a:pPr>
            <a:r>
              <a:rPr lang="hu-HU" sz="2000" noProof="0" dirty="0" smtClean="0"/>
              <a:t>DSP modul</a:t>
            </a:r>
          </a:p>
          <a:p>
            <a:pPr>
              <a:lnSpc>
                <a:spcPct val="80000"/>
              </a:lnSpc>
            </a:pPr>
            <a:r>
              <a:rPr lang="hu-HU" sz="2000" noProof="0" dirty="0" smtClean="0"/>
              <a:t>Gigabit </a:t>
            </a:r>
            <a:r>
              <a:rPr lang="hu-HU" sz="2000" noProof="0" dirty="0" err="1" smtClean="0"/>
              <a:t>tranceiver</a:t>
            </a:r>
            <a:endParaRPr lang="hu-HU" sz="2000" noProof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noProof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907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000" noProof="0" dirty="0" smtClean="0"/>
          </a:p>
          <a:p>
            <a:pPr marL="0" indent="0">
              <a:buNone/>
            </a:pPr>
            <a:r>
              <a:rPr lang="hu-HU" sz="2000" noProof="0" dirty="0" smtClean="0"/>
              <a:t>A fejezet célja: a fejezetben a hallgató megismerheti az FPGA áramkörök szerkezetét, az FPGA áramkörben megtalálható fontosabb részegységeket és szerepüket</a:t>
            </a:r>
          </a:p>
          <a:p>
            <a:pPr marL="0" indent="0">
              <a:buNone/>
            </a:pPr>
            <a:endParaRPr lang="hu-HU" sz="2000" noProof="0" dirty="0" smtClean="0"/>
          </a:p>
          <a:p>
            <a:pPr marL="0" indent="0">
              <a:buNone/>
            </a:pPr>
            <a:endParaRPr lang="hu-HU" sz="2000" noProof="0" dirty="0" smtClean="0"/>
          </a:p>
          <a:p>
            <a:pPr marL="0" indent="0">
              <a:buNone/>
            </a:pPr>
            <a:r>
              <a:rPr lang="hu-HU" sz="2000" noProof="0" dirty="0" smtClean="0"/>
              <a:t>Kulcsszavak: FPGA áramkör, CLB, </a:t>
            </a:r>
            <a:r>
              <a:rPr lang="hu-HU" sz="2000" noProof="0" dirty="0" err="1" smtClean="0"/>
              <a:t>Block</a:t>
            </a:r>
            <a:r>
              <a:rPr lang="hu-HU" sz="2000" noProof="0" dirty="0" smtClean="0"/>
              <a:t> RAM memória, IOB, DCM,  JTAG</a:t>
            </a:r>
            <a:endParaRPr lang="hu-HU" sz="2000" noProof="0" dirty="0"/>
          </a:p>
        </p:txBody>
      </p:sp>
    </p:spTree>
    <p:extLst>
      <p:ext uri="{BB962C8B-B14F-4D97-AF65-F5344CB8AC3E}">
        <p14:creationId xmlns:p14="http://schemas.microsoft.com/office/powerpoint/2010/main" val="15850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hu-HU" noProof="0" dirty="0" smtClean="0"/>
              <a:t>Órajel hálózat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92500" lnSpcReduction="20000"/>
          </a:bodyPr>
          <a:lstStyle/>
          <a:p>
            <a:r>
              <a:rPr lang="hu-HU" noProof="0" dirty="0" smtClean="0"/>
              <a:t>DCM Digital </a:t>
            </a:r>
            <a:r>
              <a:rPr lang="hu-HU" noProof="0" dirty="0" err="1" smtClean="0"/>
              <a:t>Clock</a:t>
            </a:r>
            <a:r>
              <a:rPr lang="hu-HU" noProof="0" dirty="0" smtClean="0"/>
              <a:t> Manager</a:t>
            </a:r>
          </a:p>
          <a:p>
            <a:pPr lvl="1"/>
            <a:r>
              <a:rPr lang="hu-HU" noProof="0" dirty="0" smtClean="0"/>
              <a:t>Órajel stabilizálása (</a:t>
            </a:r>
            <a:r>
              <a:rPr lang="hu-HU" noProof="0" dirty="0" err="1" smtClean="0"/>
              <a:t>Clock</a:t>
            </a:r>
            <a:r>
              <a:rPr lang="hu-HU" noProof="0" dirty="0" smtClean="0"/>
              <a:t> </a:t>
            </a:r>
            <a:r>
              <a:rPr lang="hu-HU" noProof="0" dirty="0" err="1" smtClean="0"/>
              <a:t>Skew</a:t>
            </a:r>
            <a:r>
              <a:rPr lang="hu-HU" noProof="0" dirty="0" smtClean="0"/>
              <a:t> </a:t>
            </a:r>
            <a:r>
              <a:rPr lang="hu-HU" noProof="0" dirty="0" err="1" smtClean="0"/>
              <a:t>Elimination</a:t>
            </a:r>
            <a:r>
              <a:rPr lang="hu-HU" noProof="0" dirty="0" smtClean="0"/>
              <a:t>)</a:t>
            </a:r>
          </a:p>
          <a:p>
            <a:pPr lvl="1"/>
            <a:r>
              <a:rPr lang="hu-HU" noProof="0" dirty="0" smtClean="0"/>
              <a:t>Frekvencia szintézis</a:t>
            </a:r>
          </a:p>
          <a:p>
            <a:pPr lvl="1"/>
            <a:r>
              <a:rPr lang="hu-HU" noProof="0" dirty="0" smtClean="0"/>
              <a:t>Fáziseltolás</a:t>
            </a:r>
            <a:endParaRPr lang="hu-HU" noProof="0" dirty="0" smtClean="0"/>
          </a:p>
          <a:p>
            <a:pPr marL="457200" lvl="1" indent="0">
              <a:buNone/>
            </a:pPr>
            <a:endParaRPr lang="hu-HU" noProof="0" dirty="0" smtClean="0"/>
          </a:p>
          <a:p>
            <a:r>
              <a:rPr lang="hu-HU" noProof="0" dirty="0" smtClean="0"/>
              <a:t>Órajel bemenetek</a:t>
            </a:r>
          </a:p>
          <a:p>
            <a:pPr lvl="1"/>
            <a:r>
              <a:rPr lang="hu-HU" noProof="0" dirty="0" smtClean="0"/>
              <a:t>16 </a:t>
            </a:r>
            <a:r>
              <a:rPr lang="hu-HU" noProof="0" dirty="0" err="1" smtClean="0"/>
              <a:t>GlobalClockInput</a:t>
            </a:r>
            <a:r>
              <a:rPr lang="hu-HU" noProof="0" dirty="0" smtClean="0"/>
              <a:t>  GCLK0-GCLK15</a:t>
            </a:r>
          </a:p>
          <a:p>
            <a:pPr lvl="1"/>
            <a:r>
              <a:rPr lang="hu-HU" noProof="0" dirty="0" smtClean="0"/>
              <a:t>8 </a:t>
            </a:r>
            <a:r>
              <a:rPr lang="hu-HU" noProof="0" dirty="0" err="1" smtClean="0"/>
              <a:t>Right-Half</a:t>
            </a:r>
            <a:r>
              <a:rPr lang="hu-HU" noProof="0" dirty="0" smtClean="0"/>
              <a:t> </a:t>
            </a:r>
            <a:r>
              <a:rPr lang="hu-HU" noProof="0" dirty="0" err="1" smtClean="0"/>
              <a:t>Clock</a:t>
            </a:r>
            <a:r>
              <a:rPr lang="hu-HU" noProof="0" dirty="0" smtClean="0"/>
              <a:t> Input RHCLK0-RHCLK7</a:t>
            </a:r>
          </a:p>
          <a:p>
            <a:pPr lvl="1"/>
            <a:r>
              <a:rPr lang="hu-HU" noProof="0" dirty="0" smtClean="0"/>
              <a:t>8Left-Half </a:t>
            </a:r>
            <a:r>
              <a:rPr lang="hu-HU" noProof="0" dirty="0" err="1" smtClean="0"/>
              <a:t>Clock</a:t>
            </a:r>
            <a:r>
              <a:rPr lang="hu-HU" noProof="0" dirty="0" smtClean="0"/>
              <a:t> Input LHCLK0-LHCLK7</a:t>
            </a:r>
          </a:p>
          <a:p>
            <a:r>
              <a:rPr lang="hu-HU" noProof="0" dirty="0" smtClean="0"/>
              <a:t>Órajel </a:t>
            </a:r>
            <a:r>
              <a:rPr lang="hu-HU" noProof="0" dirty="0" err="1" smtClean="0"/>
              <a:t>buffer</a:t>
            </a:r>
            <a:r>
              <a:rPr lang="hu-HU" noProof="0" dirty="0" smtClean="0"/>
              <a:t>/Multiplexer</a:t>
            </a:r>
          </a:p>
          <a:p>
            <a:pPr lvl="1"/>
            <a:r>
              <a:rPr lang="hu-HU" noProof="0" dirty="0" smtClean="0"/>
              <a:t>BUFG</a:t>
            </a:r>
          </a:p>
          <a:p>
            <a:pPr lvl="1"/>
            <a:r>
              <a:rPr lang="hu-HU" noProof="0" dirty="0" smtClean="0"/>
              <a:t>BUFGMUX</a:t>
            </a:r>
          </a:p>
          <a:p>
            <a:pPr lvl="1"/>
            <a:r>
              <a:rPr lang="hu-HU" noProof="0" dirty="0" smtClean="0"/>
              <a:t>BUFGCE</a:t>
            </a:r>
            <a:endParaRPr lang="hu-HU" noProof="0" dirty="0"/>
          </a:p>
        </p:txBody>
      </p:sp>
      <p:sp>
        <p:nvSpPr>
          <p:cNvPr id="4" name="Téglalap 3"/>
          <p:cNvSpPr/>
          <p:nvPr/>
        </p:nvSpPr>
        <p:spPr>
          <a:xfrm>
            <a:off x="14992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</a:rPr>
              <a:t>Xilinx, Using </a:t>
            </a:r>
            <a:r>
              <a:rPr lang="en-US" sz="1000" b="1" dirty="0">
                <a:latin typeface="Arial" panose="020B0604020202020204" pitchFamily="34" charset="0"/>
              </a:rPr>
              <a:t>Digital Clock Managers (DCMs) in </a:t>
            </a:r>
            <a:r>
              <a:rPr lang="en-US" sz="1000" b="1" dirty="0" smtClean="0">
                <a:latin typeface="Arial" panose="020B0604020202020204" pitchFamily="34" charset="0"/>
              </a:rPr>
              <a:t>Spartan-3 FPGAs </a:t>
            </a:r>
            <a:r>
              <a:rPr lang="hu-HU" sz="1000" b="1" dirty="0" err="1"/>
              <a:t>Application</a:t>
            </a:r>
            <a:r>
              <a:rPr lang="hu-HU" sz="1000" b="1" dirty="0"/>
              <a:t> </a:t>
            </a:r>
            <a:r>
              <a:rPr lang="hu-HU" sz="1000" b="1" dirty="0" err="1"/>
              <a:t>Note</a:t>
            </a:r>
            <a:r>
              <a:rPr lang="hu-HU" sz="1000" b="1" dirty="0"/>
              <a:t>: Spartan-3 and Spartan-3L FPGA </a:t>
            </a:r>
            <a:r>
              <a:rPr lang="hu-HU" sz="1000" b="1" dirty="0" err="1" smtClean="0"/>
              <a:t>Families</a:t>
            </a:r>
            <a:r>
              <a:rPr lang="en-US" sz="1000" b="1" dirty="0" smtClean="0"/>
              <a:t>, </a:t>
            </a:r>
            <a:r>
              <a:rPr lang="hu-HU" sz="1000" b="1" dirty="0"/>
              <a:t>XAPP462 (v1.1) </a:t>
            </a:r>
            <a:r>
              <a:rPr lang="hu-HU" sz="1000" b="1" dirty="0" err="1"/>
              <a:t>January</a:t>
            </a:r>
            <a:r>
              <a:rPr lang="hu-HU" sz="1000" b="1" dirty="0"/>
              <a:t> 5, </a:t>
            </a:r>
            <a:r>
              <a:rPr lang="hu-HU" sz="1000" b="1" dirty="0" smtClean="0"/>
              <a:t>2006</a:t>
            </a:r>
            <a:endParaRPr lang="en-US" sz="1000" b="1" dirty="0" smtClean="0"/>
          </a:p>
          <a:p>
            <a:r>
              <a:rPr lang="en-US" sz="1000" b="1" dirty="0">
                <a:latin typeface="Arial" panose="020B0604020202020204" pitchFamily="34" charset="0"/>
              </a:rPr>
              <a:t>https://www.xilinx.com/support/documentation/application_notes/xapp462.pdf</a:t>
            </a:r>
            <a:endParaRPr lang="en-US" sz="1000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36" y="5301741"/>
            <a:ext cx="1216800" cy="67394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5142271"/>
            <a:ext cx="1292850" cy="102515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024" y="5142271"/>
            <a:ext cx="1216800" cy="140484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055" y="1920392"/>
            <a:ext cx="2999107" cy="20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-1"/>
            <a:ext cx="9144000" cy="11430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sz="4000" noProof="0" dirty="0" smtClean="0"/>
              <a:t>Órajelek szétosztása</a:t>
            </a:r>
            <a:br>
              <a:rPr lang="hu-HU" sz="4000" noProof="0" dirty="0" smtClean="0"/>
            </a:br>
            <a:r>
              <a:rPr lang="hu-HU" sz="4000" noProof="0" dirty="0" smtClean="0"/>
              <a:t> </a:t>
            </a:r>
            <a:r>
              <a:rPr lang="hu-HU" sz="4000" noProof="0" dirty="0" err="1" smtClean="0"/>
              <a:t>Clock</a:t>
            </a:r>
            <a:r>
              <a:rPr lang="hu-HU" sz="4000" noProof="0" dirty="0" smtClean="0"/>
              <a:t> </a:t>
            </a:r>
            <a:r>
              <a:rPr lang="hu-HU" sz="4000" noProof="0" dirty="0" err="1" smtClean="0"/>
              <a:t>trees</a:t>
            </a:r>
            <a:r>
              <a:rPr lang="hu-HU" sz="4000" noProof="0" dirty="0" smtClean="0"/>
              <a:t> and </a:t>
            </a:r>
            <a:r>
              <a:rPr lang="hu-HU" sz="4000" noProof="0" dirty="0" err="1" smtClean="0"/>
              <a:t>clock</a:t>
            </a:r>
            <a:r>
              <a:rPr lang="hu-HU" sz="4000" noProof="0" dirty="0" smtClean="0"/>
              <a:t> </a:t>
            </a:r>
            <a:r>
              <a:rPr lang="hu-HU" sz="4000" noProof="0" dirty="0" err="1" smtClean="0"/>
              <a:t>managers</a:t>
            </a:r>
            <a:endParaRPr lang="hu-HU" sz="4000" noProof="0" dirty="0" smtClean="0"/>
          </a:p>
        </p:txBody>
      </p:sp>
      <p:graphicFrame>
        <p:nvGraphicFramePr>
          <p:cNvPr id="58371" name="Object 4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0" y="1290871"/>
          <a:ext cx="4788024" cy="249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Visio" r:id="rId3" imgW="4583887" imgH="2595410" progId="Visio.Drawing.6">
                  <p:embed/>
                </p:oleObj>
              </mc:Choice>
              <mc:Fallback>
                <p:oleObj name="Visio" r:id="rId3" imgW="4583887" imgH="259541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0871"/>
                        <a:ext cx="4788024" cy="2495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978357" y="1758772"/>
          <a:ext cx="3886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Visio" r:id="rId5" imgW="4173436" imgH="1580426" progId="Visio.Drawing.6">
                  <p:embed/>
                </p:oleObj>
              </mc:Choice>
              <mc:Fallback>
                <p:oleObj name="Visio" r:id="rId5" imgW="4173436" imgH="15804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357" y="1758772"/>
                        <a:ext cx="3886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8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191723" y="3786188"/>
          <a:ext cx="35528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Visio" r:id="rId7" imgW="3552444" imgH="792099" progId="Visio.Drawing.6">
                  <p:embed/>
                </p:oleObj>
              </mc:Choice>
              <mc:Fallback>
                <p:oleObj name="Visio" r:id="rId7" imgW="3552444" imgH="79209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23" y="3786188"/>
                        <a:ext cx="35528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0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169986" y="5478463"/>
          <a:ext cx="3140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Visio" r:id="rId9" imgW="3140278" imgH="1009840" progId="Visio.Drawing.6">
                  <p:embed/>
                </p:oleObj>
              </mc:Choice>
              <mc:Fallback>
                <p:oleObj name="Visio" r:id="rId9" imgW="3140278" imgH="1009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86" y="5478463"/>
                        <a:ext cx="3140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12"/>
          <p:cNvSpPr txBox="1">
            <a:spLocks noChangeArrowheads="1"/>
          </p:cNvSpPr>
          <p:nvPr/>
        </p:nvSpPr>
        <p:spPr bwMode="auto">
          <a:xfrm>
            <a:off x="-118939" y="1190859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sz="1800" dirty="0"/>
              <a:t>Órajel szorzása osztása</a:t>
            </a:r>
            <a:endParaRPr lang="en-US" sz="1800" dirty="0"/>
          </a:p>
        </p:txBody>
      </p:sp>
      <p:sp>
        <p:nvSpPr>
          <p:cNvPr id="58376" name="Text Box 13"/>
          <p:cNvSpPr txBox="1">
            <a:spLocks noChangeArrowheads="1"/>
          </p:cNvSpPr>
          <p:nvPr/>
        </p:nvSpPr>
        <p:spPr bwMode="auto">
          <a:xfrm>
            <a:off x="266887" y="50673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sz="1800" dirty="0"/>
              <a:t>Órajel fáziseltolása</a:t>
            </a:r>
            <a:endParaRPr lang="en-US" sz="1800" dirty="0"/>
          </a:p>
        </p:txBody>
      </p:sp>
      <p:graphicFrame>
        <p:nvGraphicFramePr>
          <p:cNvPr id="58377" name="Object 14"/>
          <p:cNvGraphicFramePr>
            <a:graphicFrameLocks noChangeAspect="1"/>
          </p:cNvGraphicFramePr>
          <p:nvPr>
            <p:extLst/>
          </p:nvPr>
        </p:nvGraphicFramePr>
        <p:xfrm>
          <a:off x="3851479" y="3786188"/>
          <a:ext cx="519588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Visio" r:id="rId11" imgW="4561942" imgH="2608783" progId="Visio.Drawing.6">
                  <p:embed/>
                </p:oleObj>
              </mc:Choice>
              <mc:Fallback>
                <p:oleObj name="Visio" r:id="rId11" imgW="4561942" imgH="260878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479" y="3786188"/>
                        <a:ext cx="5195887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églalap 11"/>
          <p:cNvSpPr>
            <a:spLocks noChangeArrowheads="1"/>
          </p:cNvSpPr>
          <p:nvPr/>
        </p:nvSpPr>
        <p:spPr bwMode="auto">
          <a:xfrm>
            <a:off x="4865629" y="3453373"/>
            <a:ext cx="2595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sz="1800" dirty="0"/>
              <a:t>Torzult jelek korrigálása</a:t>
            </a:r>
            <a:endParaRPr lang="ro-RO" sz="1800" dirty="0"/>
          </a:p>
        </p:txBody>
      </p:sp>
      <p:sp>
        <p:nvSpPr>
          <p:cNvPr id="58379" name="Téglalap 12"/>
          <p:cNvSpPr>
            <a:spLocks noChangeArrowheads="1"/>
          </p:cNvSpPr>
          <p:nvPr/>
        </p:nvSpPr>
        <p:spPr bwMode="auto">
          <a:xfrm>
            <a:off x="4810329" y="1051158"/>
            <a:ext cx="423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sz="1800" dirty="0"/>
              <a:t>Belső órajelek megvezérlése </a:t>
            </a:r>
            <a:r>
              <a:rPr lang="en-US" sz="1800" dirty="0" err="1"/>
              <a:t>egy</a:t>
            </a:r>
            <a:r>
              <a:rPr lang="en-US" sz="1800" dirty="0"/>
              <a:t> k</a:t>
            </a:r>
            <a:r>
              <a:rPr lang="ro-RO" sz="1800" dirty="0" err="1"/>
              <a:t>ülső</a:t>
            </a:r>
            <a:r>
              <a:rPr lang="ro-RO" sz="1800" dirty="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o-RO" sz="1800" dirty="0" err="1"/>
              <a:t>jelre</a:t>
            </a:r>
            <a:r>
              <a:rPr lang="ro-RO" sz="1800" dirty="0"/>
              <a:t> </a:t>
            </a:r>
            <a:r>
              <a:rPr lang="ro-RO" sz="1800" dirty="0" err="1"/>
              <a:t>szinkronizálva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1149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noProof="0" dirty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5576" y="0"/>
            <a:ext cx="6984776" cy="652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églalap 3"/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</a:rPr>
              <a:t>Xilinx, Using </a:t>
            </a:r>
            <a:r>
              <a:rPr lang="en-US" sz="1000" b="1" dirty="0">
                <a:latin typeface="Arial" panose="020B0604020202020204" pitchFamily="34" charset="0"/>
              </a:rPr>
              <a:t>Digital Clock Managers (DCMs) in </a:t>
            </a:r>
            <a:r>
              <a:rPr lang="en-US" sz="1000" b="1" dirty="0" smtClean="0">
                <a:latin typeface="Arial" panose="020B0604020202020204" pitchFamily="34" charset="0"/>
              </a:rPr>
              <a:t>Spartan-3 FPGAs </a:t>
            </a:r>
            <a:r>
              <a:rPr lang="hu-HU" sz="1000" b="1" dirty="0" err="1"/>
              <a:t>Application</a:t>
            </a:r>
            <a:r>
              <a:rPr lang="hu-HU" sz="1000" b="1" dirty="0"/>
              <a:t> </a:t>
            </a:r>
            <a:r>
              <a:rPr lang="hu-HU" sz="1000" b="1" dirty="0" err="1"/>
              <a:t>Note</a:t>
            </a:r>
            <a:r>
              <a:rPr lang="hu-HU" sz="1000" b="1" dirty="0"/>
              <a:t>: Spartan-3 and Spartan-3L FPGA </a:t>
            </a:r>
            <a:r>
              <a:rPr lang="hu-HU" sz="1000" b="1" dirty="0" err="1" smtClean="0"/>
              <a:t>Families</a:t>
            </a:r>
            <a:r>
              <a:rPr lang="en-US" sz="1000" b="1" dirty="0" smtClean="0"/>
              <a:t>, </a:t>
            </a:r>
            <a:r>
              <a:rPr lang="hu-HU" sz="1000" b="1" dirty="0"/>
              <a:t>XAPP462 (v1.1) </a:t>
            </a:r>
            <a:r>
              <a:rPr lang="hu-HU" sz="1000" b="1" dirty="0" err="1"/>
              <a:t>January</a:t>
            </a:r>
            <a:r>
              <a:rPr lang="hu-HU" sz="1000" b="1" dirty="0"/>
              <a:t> 5, </a:t>
            </a:r>
            <a:r>
              <a:rPr lang="hu-HU" sz="1000" b="1" dirty="0" smtClean="0"/>
              <a:t>2006</a:t>
            </a:r>
            <a:endParaRPr lang="en-US" sz="1000" b="1" dirty="0" smtClean="0"/>
          </a:p>
          <a:p>
            <a:r>
              <a:rPr lang="en-US" sz="1000" b="1" dirty="0">
                <a:latin typeface="Arial" panose="020B0604020202020204" pitchFamily="34" charset="0"/>
              </a:rPr>
              <a:t>https://www.xilinx.com/support/documentation/application_notes/xapp462.pdf</a:t>
            </a:r>
            <a:endParaRPr lang="en-US" sz="1000" b="1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 noProof="0" dirty="0" smtClean="0"/>
              <a:t>Az FPGA rendszerek konfigurálása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800" noProof="0" dirty="0" smtClean="0"/>
              <a:t>Konfigurációs </a:t>
            </a:r>
            <a:r>
              <a:rPr lang="hu-HU" sz="2800" noProof="0" dirty="0" smtClean="0"/>
              <a:t>fájl </a:t>
            </a:r>
            <a:r>
              <a:rPr lang="hu-HU" sz="2800" noProof="0" dirty="0" smtClean="0"/>
              <a:t>(</a:t>
            </a:r>
            <a:r>
              <a:rPr lang="hu-HU" sz="2800" noProof="0" dirty="0" err="1" smtClean="0"/>
              <a:t>configuration</a:t>
            </a:r>
            <a:r>
              <a:rPr lang="hu-HU" sz="2800" noProof="0" dirty="0" smtClean="0"/>
              <a:t> file)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b="1" noProof="0" dirty="0" smtClean="0"/>
              <a:t>Bit-f</a:t>
            </a:r>
            <a:r>
              <a:rPr lang="hu-HU" sz="2400" b="1" dirty="0" err="1" smtClean="0"/>
              <a:t>ájl</a:t>
            </a:r>
            <a:r>
              <a:rPr lang="hu-HU" sz="2400" noProof="0" dirty="0" smtClean="0"/>
              <a:t>- </a:t>
            </a:r>
            <a:r>
              <a:rPr lang="hu-HU" sz="2400" noProof="0" dirty="0" smtClean="0"/>
              <a:t>tartalmazza az információt amit át kell tölteni az FPGA áramkörre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noProof="0" dirty="0" smtClean="0"/>
              <a:t>SRAM alapú FPGA esetén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noProof="0" dirty="0" smtClean="0"/>
              <a:t>	</a:t>
            </a:r>
            <a:r>
              <a:rPr lang="hu-HU" sz="2400" noProof="0" dirty="0" err="1" smtClean="0"/>
              <a:t>-</a:t>
            </a:r>
            <a:r>
              <a:rPr lang="hu-HU" sz="2400" b="1" noProof="0" dirty="0" err="1" smtClean="0"/>
              <a:t>konfigurációs</a:t>
            </a:r>
            <a:r>
              <a:rPr lang="hu-HU" sz="2400" b="1" noProof="0" dirty="0" smtClean="0"/>
              <a:t> adat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configuration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data</a:t>
            </a:r>
            <a:r>
              <a:rPr lang="hu-HU" sz="2400" noProof="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noProof="0" dirty="0" smtClean="0"/>
              <a:t>			</a:t>
            </a:r>
            <a:r>
              <a:rPr lang="hu-HU" sz="2400" noProof="0" dirty="0" err="1" smtClean="0"/>
              <a:t>-meghatározza</a:t>
            </a:r>
            <a:r>
              <a:rPr lang="hu-HU" sz="2400" noProof="0" dirty="0" smtClean="0"/>
              <a:t> a programozható 			logikai elemek állapotát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noProof="0" dirty="0" smtClean="0"/>
              <a:t>	</a:t>
            </a:r>
            <a:r>
              <a:rPr lang="hu-HU" sz="2400" noProof="0" dirty="0" err="1" smtClean="0"/>
              <a:t>-</a:t>
            </a:r>
            <a:r>
              <a:rPr lang="hu-HU" sz="2400" b="1" noProof="0" dirty="0" err="1" smtClean="0"/>
              <a:t>konfigurációs</a:t>
            </a:r>
            <a:r>
              <a:rPr lang="hu-HU" sz="2400" b="1" noProof="0" dirty="0" smtClean="0"/>
              <a:t> parancs </a:t>
            </a:r>
            <a:r>
              <a:rPr lang="hu-HU" sz="2400" noProof="0" dirty="0" smtClean="0"/>
              <a:t>(</a:t>
            </a:r>
            <a:r>
              <a:rPr lang="hu-HU" sz="2400" noProof="0" dirty="0" err="1" smtClean="0"/>
              <a:t>configuration</a:t>
            </a:r>
            <a:r>
              <a:rPr lang="hu-HU" sz="2400" noProof="0" dirty="0" smtClean="0"/>
              <a:t> </a:t>
            </a:r>
            <a:r>
              <a:rPr lang="hu-HU" sz="2400" noProof="0" dirty="0" err="1" smtClean="0"/>
              <a:t>command</a:t>
            </a:r>
            <a:r>
              <a:rPr lang="hu-HU" sz="2400" noProof="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hu-HU" sz="2400" noProof="0" dirty="0" smtClean="0"/>
              <a:t>			</a:t>
            </a:r>
            <a:r>
              <a:rPr lang="hu-HU" sz="2400" noProof="0" dirty="0" err="1" smtClean="0"/>
              <a:t>-parancsok</a:t>
            </a:r>
            <a:r>
              <a:rPr lang="hu-HU" sz="2400" noProof="0" dirty="0" smtClean="0"/>
              <a:t> melyek meghatározzák, hogy az eszköz mit kezdjen a konfigurációs adattal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797152"/>
            <a:ext cx="2365889" cy="18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FPGA áramkör felprogramozása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noProof="0" dirty="0" smtClean="0"/>
              <a:t>Az FPGA programozása alatt a konfigurációs </a:t>
            </a:r>
            <a:r>
              <a:rPr lang="hu-HU" sz="3400" noProof="0" dirty="0" smtClean="0"/>
              <a:t>fájlnak </a:t>
            </a:r>
            <a:r>
              <a:rPr lang="hu-HU" sz="3400" noProof="0" dirty="0" smtClean="0"/>
              <a:t>az FPGA áramkörbe való betöltését értjük</a:t>
            </a:r>
          </a:p>
          <a:p>
            <a:r>
              <a:rPr lang="hu-HU" sz="3400" noProof="0" dirty="0" smtClean="0"/>
              <a:t>Az FPGA áramkör a bekapcsolást követően konfigurációs üzemmódba kerül, várakozik a konfigurációs </a:t>
            </a:r>
            <a:r>
              <a:rPr lang="hu-HU" sz="3400" noProof="0" dirty="0" smtClean="0"/>
              <a:t>fájl </a:t>
            </a:r>
            <a:r>
              <a:rPr lang="hu-HU" sz="3400" noProof="0" dirty="0" smtClean="0"/>
              <a:t>betöltésére, minden kimenet inaktív</a:t>
            </a:r>
          </a:p>
          <a:p>
            <a:r>
              <a:rPr lang="hu-HU" sz="3400" noProof="0" dirty="0" smtClean="0"/>
              <a:t>A konfigurációs </a:t>
            </a:r>
            <a:r>
              <a:rPr lang="hu-HU" sz="3400" noProof="0" dirty="0" smtClean="0"/>
              <a:t>fájl </a:t>
            </a:r>
            <a:r>
              <a:rPr lang="hu-HU" sz="3400" noProof="0" dirty="0" smtClean="0"/>
              <a:t>feltöltését követően az FPGA áramkör felhasználói módba kerül, és a ki/bemenetek aktívvá válnak</a:t>
            </a:r>
          </a:p>
          <a:p>
            <a:r>
              <a:rPr lang="hu-HU" sz="3400" noProof="0" dirty="0" smtClean="0"/>
              <a:t>Lehetséges konfigurálási módok:</a:t>
            </a:r>
          </a:p>
          <a:p>
            <a:pPr lvl="1"/>
            <a:r>
              <a:rPr lang="hu-HU" sz="3400" noProof="0" dirty="0" smtClean="0"/>
              <a:t>Az adatok soros feltöltése (Mester vagy szolga üzemmódban)</a:t>
            </a:r>
          </a:p>
          <a:p>
            <a:pPr lvl="1"/>
            <a:r>
              <a:rPr lang="hu-HU" sz="3400" noProof="0" dirty="0" smtClean="0"/>
              <a:t>Az adatok párhuzamos feltöltése (Mester vagy szolga üzemmódban)</a:t>
            </a:r>
          </a:p>
          <a:p>
            <a:pPr lvl="1"/>
            <a:r>
              <a:rPr lang="hu-HU" sz="3400" noProof="0" dirty="0" smtClean="0"/>
              <a:t>JTAG interfészen való feltöltés (</a:t>
            </a:r>
            <a:r>
              <a:rPr lang="hu-HU" sz="3400" i="1" noProof="0" dirty="0"/>
              <a:t>TAP </a:t>
            </a:r>
            <a:r>
              <a:rPr lang="hu-HU" sz="3400" b="1" i="1" noProof="0" dirty="0"/>
              <a:t>Test Access </a:t>
            </a:r>
            <a:r>
              <a:rPr lang="hu-HU" sz="3400" b="1" i="1" noProof="0" dirty="0" err="1"/>
              <a:t>Ports</a:t>
            </a:r>
            <a:r>
              <a:rPr lang="hu-HU" sz="3400" b="1" noProof="0" dirty="0"/>
              <a:t>  </a:t>
            </a:r>
            <a:r>
              <a:rPr lang="hu-HU" sz="3400" noProof="0" dirty="0"/>
              <a:t>(Teszt hozzáférési </a:t>
            </a:r>
            <a:r>
              <a:rPr lang="hu-HU" sz="3400" noProof="0" dirty="0" smtClean="0"/>
              <a:t>kapu) </a:t>
            </a:r>
          </a:p>
          <a:p>
            <a:pPr lvl="1"/>
            <a:endParaRPr lang="hu-HU" noProof="0" dirty="0" smtClean="0"/>
          </a:p>
          <a:p>
            <a:pPr lvl="1"/>
            <a:endParaRPr lang="hu-HU" noProof="0" dirty="0" smtClean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12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noProof="0" dirty="0" smtClean="0"/>
              <a:t>JTAG port jelei</a:t>
            </a:r>
          </a:p>
        </p:txBody>
      </p:sp>
      <p:pic>
        <p:nvPicPr>
          <p:cNvPr id="7475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474577"/>
            <a:ext cx="7467600" cy="2870200"/>
          </a:xfrm>
          <a:noFill/>
        </p:spPr>
      </p:pic>
      <p:sp>
        <p:nvSpPr>
          <p:cNvPr id="4" name="Téglalap 3"/>
          <p:cNvSpPr/>
          <p:nvPr/>
        </p:nvSpPr>
        <p:spPr>
          <a:xfrm>
            <a:off x="0" y="4437383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hu-HU" dirty="0"/>
              <a:t>    </a:t>
            </a:r>
            <a:r>
              <a:rPr lang="hu-HU" dirty="0" smtClean="0"/>
              <a:t>TDI- </a:t>
            </a:r>
            <a:r>
              <a:rPr lang="en-US" dirty="0" smtClean="0"/>
              <a:t> </a:t>
            </a:r>
            <a:r>
              <a:rPr lang="en-US" dirty="0" err="1" smtClean="0"/>
              <a:t>Bemeneti</a:t>
            </a:r>
            <a:r>
              <a:rPr lang="en-US" dirty="0" smtClean="0"/>
              <a:t> </a:t>
            </a:r>
            <a:r>
              <a:rPr lang="hu-HU" dirty="0" err="1"/>
              <a:t>a</a:t>
            </a:r>
            <a:r>
              <a:rPr lang="en-US" dirty="0" err="1" smtClean="0"/>
              <a:t>datvonal</a:t>
            </a:r>
            <a:r>
              <a:rPr lang="en-US" dirty="0" smtClean="0"/>
              <a:t>(</a:t>
            </a:r>
            <a:r>
              <a:rPr lang="hu-HU" dirty="0" smtClean="0"/>
              <a:t>Test </a:t>
            </a:r>
            <a:r>
              <a:rPr lang="hu-HU" dirty="0"/>
              <a:t>Data </a:t>
            </a:r>
            <a:r>
              <a:rPr lang="hu-HU" dirty="0" smtClean="0"/>
              <a:t>Input</a:t>
            </a:r>
            <a:r>
              <a:rPr lang="en-US" dirty="0" smtClean="0"/>
              <a:t>)</a:t>
            </a:r>
            <a:endParaRPr lang="hu-HU" dirty="0"/>
          </a:p>
          <a:p>
            <a:r>
              <a:rPr lang="hu-HU" dirty="0"/>
              <a:t>    </a:t>
            </a:r>
            <a:r>
              <a:rPr lang="hu-HU" dirty="0" smtClean="0"/>
              <a:t>TDO-</a:t>
            </a:r>
            <a:r>
              <a:rPr lang="en-US" dirty="0" err="1" smtClean="0"/>
              <a:t>Kimeneti</a:t>
            </a:r>
            <a:r>
              <a:rPr lang="en-US" dirty="0" smtClean="0"/>
              <a:t> </a:t>
            </a:r>
            <a:r>
              <a:rPr lang="hu-HU" dirty="0" err="1"/>
              <a:t>a</a:t>
            </a:r>
            <a:r>
              <a:rPr lang="en-US" dirty="0" err="1" smtClean="0"/>
              <a:t>datvonal</a:t>
            </a:r>
            <a:r>
              <a:rPr lang="en-US" dirty="0" smtClean="0"/>
              <a:t> (T</a:t>
            </a:r>
            <a:r>
              <a:rPr lang="hu-HU" dirty="0" smtClean="0"/>
              <a:t>est </a:t>
            </a:r>
            <a:r>
              <a:rPr lang="hu-HU" dirty="0"/>
              <a:t>Data </a:t>
            </a:r>
            <a:r>
              <a:rPr lang="hu-HU" dirty="0" smtClean="0"/>
              <a:t>Output</a:t>
            </a:r>
            <a:r>
              <a:rPr lang="en-US" dirty="0"/>
              <a:t>)</a:t>
            </a:r>
            <a:endParaRPr lang="hu-HU" dirty="0"/>
          </a:p>
          <a:p>
            <a:r>
              <a:rPr lang="hu-HU" dirty="0"/>
              <a:t>    </a:t>
            </a:r>
            <a:r>
              <a:rPr lang="hu-HU" dirty="0" smtClean="0"/>
              <a:t>TMS-</a:t>
            </a:r>
            <a:r>
              <a:rPr lang="en-US" dirty="0" err="1" smtClean="0"/>
              <a:t>Teszt</a:t>
            </a:r>
            <a:r>
              <a:rPr lang="en-US" dirty="0" smtClean="0"/>
              <a:t> </a:t>
            </a:r>
            <a:r>
              <a:rPr lang="hu-HU" dirty="0" smtClean="0"/>
              <a:t>üzemmód kiválasztása (Test </a:t>
            </a:r>
            <a:r>
              <a:rPr lang="hu-HU" dirty="0" err="1"/>
              <a:t>Mode</a:t>
            </a:r>
            <a:r>
              <a:rPr lang="hu-HU" dirty="0"/>
              <a:t> </a:t>
            </a:r>
            <a:r>
              <a:rPr lang="hu-HU" dirty="0" err="1" smtClean="0"/>
              <a:t>Select</a:t>
            </a:r>
            <a:r>
              <a:rPr lang="hu-HU" dirty="0" smtClean="0"/>
              <a:t>) parancsok küldhetőek az eszköznek.</a:t>
            </a:r>
            <a:endParaRPr lang="hu-HU" dirty="0"/>
          </a:p>
          <a:p>
            <a:r>
              <a:rPr lang="hu-HU" dirty="0"/>
              <a:t>    </a:t>
            </a:r>
            <a:r>
              <a:rPr lang="hu-HU" dirty="0" smtClean="0"/>
              <a:t>TCK- Órajel, (Test </a:t>
            </a:r>
            <a:r>
              <a:rPr lang="hu-HU" dirty="0" err="1" smtClean="0"/>
              <a:t>Clock</a:t>
            </a:r>
            <a:r>
              <a:rPr lang="hu-HU" dirty="0"/>
              <a:t>)</a:t>
            </a:r>
          </a:p>
          <a:p>
            <a:r>
              <a:rPr lang="hu-HU" dirty="0"/>
              <a:t>    </a:t>
            </a:r>
            <a:r>
              <a:rPr lang="hu-HU" dirty="0" smtClean="0"/>
              <a:t>TRST- </a:t>
            </a:r>
            <a:r>
              <a:rPr lang="hu-HU" dirty="0" err="1" smtClean="0"/>
              <a:t>Reset</a:t>
            </a:r>
            <a:r>
              <a:rPr lang="hu-HU" dirty="0" smtClean="0"/>
              <a:t> jel a JTAG modul kezdőállapotba való kapcsolására.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21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Fontosabb FPGA elemek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hu-HU" noProof="0" dirty="0" smtClean="0"/>
              <a:t>Konfigurálható logikai tömbök (</a:t>
            </a:r>
            <a:r>
              <a:rPr lang="hu-HU" noProof="0" dirty="0" err="1" smtClean="0"/>
              <a:t>Configurable</a:t>
            </a:r>
            <a:r>
              <a:rPr lang="hu-HU" noProof="0" dirty="0" smtClean="0"/>
              <a:t> </a:t>
            </a:r>
            <a:r>
              <a:rPr lang="hu-HU" noProof="0" dirty="0" err="1" smtClean="0"/>
              <a:t>Logic</a:t>
            </a:r>
            <a:r>
              <a:rPr lang="hu-HU" noProof="0" dirty="0" smtClean="0"/>
              <a:t> </a:t>
            </a:r>
            <a:r>
              <a:rPr lang="hu-HU" noProof="0" dirty="0" err="1" smtClean="0"/>
              <a:t>Blocks</a:t>
            </a:r>
            <a:r>
              <a:rPr lang="hu-HU" noProof="0" dirty="0" smtClean="0"/>
              <a:t> (</a:t>
            </a:r>
            <a:r>
              <a:rPr lang="hu-HU" noProof="0" dirty="0" err="1" smtClean="0"/>
              <a:t>CLBs</a:t>
            </a:r>
            <a:r>
              <a:rPr lang="hu-HU" noProof="0" dirty="0" smtClean="0"/>
              <a:t>))</a:t>
            </a:r>
          </a:p>
          <a:p>
            <a:pPr lvl="1"/>
            <a:r>
              <a:rPr lang="hu-HU" noProof="0" dirty="0" smtClean="0"/>
              <a:t>LUT kereső táblázatok (</a:t>
            </a:r>
            <a:r>
              <a:rPr lang="hu-HU" noProof="0" dirty="0" err="1" smtClean="0"/>
              <a:t>Look-Up</a:t>
            </a:r>
            <a:r>
              <a:rPr lang="hu-HU" noProof="0" dirty="0" smtClean="0"/>
              <a:t> </a:t>
            </a:r>
            <a:r>
              <a:rPr lang="hu-HU" noProof="0" dirty="0" err="1" smtClean="0"/>
              <a:t>Tables</a:t>
            </a:r>
            <a:r>
              <a:rPr lang="hu-HU" noProof="0" dirty="0" smtClean="0"/>
              <a:t>)+</a:t>
            </a:r>
          </a:p>
          <a:p>
            <a:pPr lvl="1"/>
            <a:r>
              <a:rPr lang="hu-HU" noProof="0" dirty="0" smtClean="0"/>
              <a:t>Tároló elemek</a:t>
            </a:r>
          </a:p>
          <a:p>
            <a:pPr lvl="2"/>
            <a:r>
              <a:rPr lang="hu-HU" noProof="0" dirty="0" err="1" smtClean="0"/>
              <a:t>Bistabil</a:t>
            </a:r>
            <a:r>
              <a:rPr lang="hu-HU" noProof="0" dirty="0" smtClean="0"/>
              <a:t> áramkörök</a:t>
            </a:r>
          </a:p>
          <a:p>
            <a:pPr lvl="2"/>
            <a:r>
              <a:rPr lang="hu-HU" noProof="0" dirty="0" smtClean="0"/>
              <a:t>Osztott RAM memória</a:t>
            </a:r>
          </a:p>
          <a:p>
            <a:pPr lvl="1"/>
            <a:r>
              <a:rPr lang="hu-HU" noProof="0" dirty="0" smtClean="0"/>
              <a:t>Logikai függvény megvalósítására+ adattárolásra</a:t>
            </a:r>
          </a:p>
          <a:p>
            <a:r>
              <a:rPr lang="hu-HU" noProof="0" dirty="0" smtClean="0"/>
              <a:t>I/O gyűrű (Input/Output </a:t>
            </a:r>
            <a:r>
              <a:rPr lang="hu-HU" noProof="0" dirty="0" err="1" smtClean="0"/>
              <a:t>Blocks</a:t>
            </a:r>
            <a:r>
              <a:rPr lang="hu-HU" noProof="0" dirty="0" smtClean="0"/>
              <a:t> (</a:t>
            </a:r>
            <a:r>
              <a:rPr lang="hu-HU" noProof="0" dirty="0" err="1" smtClean="0"/>
              <a:t>IOBs</a:t>
            </a:r>
            <a:r>
              <a:rPr lang="hu-HU" noProof="0" dirty="0" smtClean="0"/>
              <a:t>))</a:t>
            </a:r>
          </a:p>
          <a:p>
            <a:pPr lvl="1"/>
            <a:r>
              <a:rPr lang="hu-HU" noProof="0" dirty="0" smtClean="0"/>
              <a:t>Kétirányú adatfolyam</a:t>
            </a:r>
          </a:p>
          <a:p>
            <a:pPr lvl="1"/>
            <a:r>
              <a:rPr lang="hu-HU" noProof="0" dirty="0" smtClean="0"/>
              <a:t>3 </a:t>
            </a:r>
            <a:r>
              <a:rPr lang="hu-HU" noProof="0" dirty="0" err="1" smtClean="0"/>
              <a:t>state</a:t>
            </a:r>
            <a:r>
              <a:rPr lang="hu-HU" noProof="0" dirty="0" smtClean="0"/>
              <a:t> logika</a:t>
            </a:r>
          </a:p>
          <a:p>
            <a:pPr lvl="1"/>
            <a:r>
              <a:rPr lang="hu-HU" noProof="0" dirty="0" smtClean="0"/>
              <a:t>Változatos I/O szabványok (CMOS, TTL, …..)</a:t>
            </a:r>
          </a:p>
          <a:p>
            <a:pPr lvl="1"/>
            <a:r>
              <a:rPr lang="hu-HU" noProof="0" dirty="0" smtClean="0"/>
              <a:t>DDR (</a:t>
            </a:r>
            <a:r>
              <a:rPr lang="hu-HU" noProof="0" dirty="0" err="1" smtClean="0"/>
              <a:t>Double</a:t>
            </a:r>
            <a:r>
              <a:rPr lang="hu-HU" noProof="0" dirty="0" smtClean="0"/>
              <a:t> Data </a:t>
            </a:r>
            <a:r>
              <a:rPr lang="hu-HU" noProof="0" dirty="0" err="1" smtClean="0"/>
              <a:t>rate</a:t>
            </a:r>
            <a:r>
              <a:rPr lang="hu-HU" noProof="0" dirty="0" smtClean="0"/>
              <a:t>) regisztereket tartalmaz </a:t>
            </a:r>
          </a:p>
          <a:p>
            <a:r>
              <a:rPr lang="hu-HU" noProof="0" dirty="0" smtClean="0"/>
              <a:t>Funkcionális blokkok</a:t>
            </a:r>
          </a:p>
          <a:p>
            <a:pPr lvl="1"/>
            <a:r>
              <a:rPr lang="hu-HU" noProof="0" dirty="0" err="1" smtClean="0"/>
              <a:t>Block</a:t>
            </a:r>
            <a:r>
              <a:rPr lang="hu-HU" noProof="0" dirty="0" smtClean="0"/>
              <a:t> RAM memória</a:t>
            </a:r>
          </a:p>
          <a:p>
            <a:pPr lvl="1"/>
            <a:r>
              <a:rPr lang="hu-HU" noProof="0" dirty="0" err="1" smtClean="0"/>
              <a:t>Multiplier</a:t>
            </a:r>
            <a:r>
              <a:rPr lang="hu-HU" noProof="0" dirty="0" smtClean="0"/>
              <a:t> </a:t>
            </a:r>
            <a:r>
              <a:rPr lang="hu-HU" noProof="0" dirty="0" err="1" smtClean="0"/>
              <a:t>Blocks</a:t>
            </a:r>
            <a:r>
              <a:rPr lang="hu-HU" noProof="0" dirty="0" smtClean="0"/>
              <a:t> vagy DSP modulok</a:t>
            </a:r>
          </a:p>
          <a:p>
            <a:pPr lvl="1"/>
            <a:r>
              <a:rPr lang="hu-HU" noProof="0" dirty="0" smtClean="0"/>
              <a:t>Digitális órajel menedzselő modulok (Digital </a:t>
            </a:r>
            <a:r>
              <a:rPr lang="hu-HU" noProof="0" dirty="0" err="1" smtClean="0"/>
              <a:t>Clock</a:t>
            </a:r>
            <a:r>
              <a:rPr lang="hu-HU" noProof="0" dirty="0" smtClean="0"/>
              <a:t> Manager (DCM) </a:t>
            </a:r>
            <a:r>
              <a:rPr lang="hu-HU" noProof="0" dirty="0" err="1" smtClean="0"/>
              <a:t>Blocks</a:t>
            </a:r>
            <a:r>
              <a:rPr lang="hu-HU" noProof="0" dirty="0" smtClean="0"/>
              <a:t>)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215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FPGA áramkör belső szerkezete</a:t>
            </a:r>
            <a:endParaRPr lang="hu-HU" noProof="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61" y="1628800"/>
            <a:ext cx="57536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143500"/>
            <a:ext cx="2740258" cy="159330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253" y="476672"/>
            <a:ext cx="3816424" cy="1143000"/>
          </a:xfrm>
        </p:spPr>
        <p:txBody>
          <a:bodyPr>
            <a:normAutofit fontScale="90000"/>
          </a:bodyPr>
          <a:lstStyle/>
          <a:p>
            <a:r>
              <a:rPr lang="hu-HU" noProof="0" dirty="0" smtClean="0"/>
              <a:t>Szerkezeti felépítés</a:t>
            </a:r>
            <a:endParaRPr lang="hu-HU" noProof="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6488" y="260648"/>
            <a:ext cx="4760127" cy="374441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33" y="2122252"/>
            <a:ext cx="3270150" cy="327480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/>
        </p:nvCxnSpPr>
        <p:spPr>
          <a:xfrm flipH="1" flipV="1">
            <a:off x="3462065" y="2195736"/>
            <a:ext cx="968846" cy="1296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3462065" y="3789040"/>
            <a:ext cx="1325960" cy="1512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Kép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62" y="4993657"/>
            <a:ext cx="2611498" cy="1743147"/>
          </a:xfrm>
          <a:prstGeom prst="rect">
            <a:avLst/>
          </a:prstGeom>
        </p:spPr>
      </p:pic>
      <p:cxnSp>
        <p:nvCxnSpPr>
          <p:cNvPr id="29" name="Egyenes összekötő nyíllal 28"/>
          <p:cNvCxnSpPr/>
          <p:nvPr/>
        </p:nvCxnSpPr>
        <p:spPr>
          <a:xfrm flipH="1">
            <a:off x="5076056" y="3789040"/>
            <a:ext cx="792088" cy="1512168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>
            <a:off x="6228184" y="3789040"/>
            <a:ext cx="1152128" cy="1204617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Szeletek (SLICE)</a:t>
            </a:r>
            <a:endParaRPr lang="hu-HU" noProof="0" dirty="0"/>
          </a:p>
        </p:txBody>
      </p:sp>
      <p:sp>
        <p:nvSpPr>
          <p:cNvPr id="4" name="Téglalap 3"/>
          <p:cNvSpPr/>
          <p:nvPr/>
        </p:nvSpPr>
        <p:spPr>
          <a:xfrm>
            <a:off x="428596" y="56435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 err="1" smtClean="0"/>
              <a:t>Mindenik</a:t>
            </a:r>
            <a:r>
              <a:rPr lang="ro-RO" dirty="0" smtClean="0"/>
              <a:t> CLB </a:t>
            </a:r>
            <a:r>
              <a:rPr lang="ro-RO" dirty="0" err="1" smtClean="0"/>
              <a:t>négy</a:t>
            </a:r>
            <a:r>
              <a:rPr lang="ro-RO" dirty="0" smtClean="0"/>
              <a:t> </a:t>
            </a:r>
            <a:r>
              <a:rPr lang="ro-RO" dirty="0" err="1" smtClean="0"/>
              <a:t>szeletet</a:t>
            </a:r>
            <a:r>
              <a:rPr lang="ro-RO" dirty="0" smtClean="0"/>
              <a:t> </a:t>
            </a:r>
            <a:r>
              <a:rPr lang="ro-RO" dirty="0" err="1" smtClean="0"/>
              <a:t>tartalmaz</a:t>
            </a:r>
            <a:endParaRPr lang="ro-RO" dirty="0" smtClean="0"/>
          </a:p>
          <a:p>
            <a:pPr lvl="1"/>
            <a:r>
              <a:rPr lang="ro-RO" dirty="0" smtClean="0"/>
              <a:t>SLICEM </a:t>
            </a:r>
            <a:r>
              <a:rPr lang="en-US" dirty="0" err="1" smtClean="0"/>
              <a:t>mem</a:t>
            </a:r>
            <a:r>
              <a:rPr lang="ro-RO" dirty="0" err="1" smtClean="0"/>
              <a:t>ória</a:t>
            </a:r>
            <a:r>
              <a:rPr lang="ro-RO" dirty="0" smtClean="0"/>
              <a:t> </a:t>
            </a:r>
            <a:r>
              <a:rPr lang="en-US" dirty="0" smtClean="0"/>
              <a:t> + </a:t>
            </a:r>
            <a:r>
              <a:rPr lang="en-US" dirty="0" err="1" smtClean="0"/>
              <a:t>logika</a:t>
            </a:r>
            <a:endParaRPr lang="en-US" dirty="0" smtClean="0"/>
          </a:p>
          <a:p>
            <a:pPr lvl="1"/>
            <a:r>
              <a:rPr lang="en-US" dirty="0" smtClean="0"/>
              <a:t>SLICEL </a:t>
            </a:r>
            <a:r>
              <a:rPr lang="en-US" dirty="0" err="1" smtClean="0"/>
              <a:t>logika</a:t>
            </a:r>
            <a:endParaRPr lang="ro-RO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252451" cy="42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hu-HU" noProof="0" dirty="0" err="1" smtClean="0"/>
              <a:t>Slice</a:t>
            </a:r>
            <a:r>
              <a:rPr lang="hu-HU" noProof="0" dirty="0" smtClean="0"/>
              <a:t> erőforrások</a:t>
            </a:r>
            <a:endParaRPr lang="hu-HU" noProof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82342"/>
            <a:ext cx="3304525" cy="25108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23" y="1514934"/>
            <a:ext cx="3063553" cy="249455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4106788"/>
            <a:ext cx="3896543" cy="2638574"/>
          </a:xfrm>
          <a:prstGeom prst="rect">
            <a:avLst/>
          </a:prstGeom>
        </p:spPr>
      </p:pic>
      <p:cxnSp>
        <p:nvCxnSpPr>
          <p:cNvPr id="15" name="Egyenes összekötő nyíllal 14"/>
          <p:cNvCxnSpPr/>
          <p:nvPr/>
        </p:nvCxnSpPr>
        <p:spPr>
          <a:xfrm flipV="1">
            <a:off x="5292080" y="3645024"/>
            <a:ext cx="584175" cy="10081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 flipV="1">
            <a:off x="3211959" y="3645024"/>
            <a:ext cx="344811" cy="103400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C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979712" y="5968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283" y="-34995"/>
            <a:ext cx="3602519" cy="3106702"/>
          </a:xfrm>
        </p:spPr>
        <p:txBody>
          <a:bodyPr>
            <a:normAutofit/>
          </a:bodyPr>
          <a:lstStyle/>
          <a:p>
            <a:pPr algn="l"/>
            <a:r>
              <a:rPr lang="hu-HU" noProof="0" dirty="0" smtClean="0"/>
              <a:t>Baloldali SCLICEM egyszerűsített felépítése</a:t>
            </a:r>
            <a:endParaRPr lang="hu-HU" noProof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72710"/>
            <a:ext cx="5040560" cy="675768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8" y="4136431"/>
            <a:ext cx="3304525" cy="2510854"/>
          </a:xfrm>
          <a:prstGeom prst="rect">
            <a:avLst/>
          </a:prstGeom>
        </p:spPr>
      </p:pic>
      <p:cxnSp>
        <p:nvCxnSpPr>
          <p:cNvPr id="10" name="Egyenes összekötő nyíllal 9"/>
          <p:cNvCxnSpPr/>
          <p:nvPr/>
        </p:nvCxnSpPr>
        <p:spPr>
          <a:xfrm>
            <a:off x="1259632" y="5487070"/>
            <a:ext cx="4092907" cy="0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V="1">
            <a:off x="3199927" y="1952315"/>
            <a:ext cx="4540425" cy="2860689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V="1">
            <a:off x="1403648" y="1608315"/>
            <a:ext cx="3948891" cy="2828797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 flipV="1">
            <a:off x="3428256" y="5669632"/>
            <a:ext cx="4464496" cy="551929"/>
          </a:xfrm>
          <a:prstGeom prst="straightConnector1">
            <a:avLst/>
          </a:prstGeom>
          <a:ln w="85725">
            <a:solidFill>
              <a:srgbClr val="002060">
                <a:alpha val="5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LUT</a:t>
            </a:r>
            <a:endParaRPr lang="hu-HU" noProof="0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78601"/>
              </p:ext>
            </p:extLst>
          </p:nvPr>
        </p:nvGraphicFramePr>
        <p:xfrm>
          <a:off x="5076056" y="2709951"/>
          <a:ext cx="2527301" cy="4002405"/>
        </p:xfrm>
        <a:graphic>
          <a:graphicData uri="http://schemas.openxmlformats.org/drawingml/2006/table">
            <a:tbl>
              <a:tblPr/>
              <a:tblGrid>
                <a:gridCol w="255570"/>
                <a:gridCol w="255570"/>
                <a:gridCol w="255570"/>
                <a:gridCol w="255570"/>
                <a:gridCol w="150502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O=I0 &amp; !I3 + I0 &amp; I1 &amp; I2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581128"/>
            <a:ext cx="3816424" cy="16573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l="45426" r="31454"/>
          <a:stretch/>
        </p:blipFill>
        <p:spPr>
          <a:xfrm>
            <a:off x="8181632" y="3983206"/>
            <a:ext cx="936104" cy="26289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4"/>
          <a:srcRect l="9889" t="20564" r="24845" b="6316"/>
          <a:stretch/>
        </p:blipFill>
        <p:spPr>
          <a:xfrm>
            <a:off x="179512" y="1340768"/>
            <a:ext cx="4752528" cy="230425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71600" y="337194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Egyszerűsített szelet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95536" y="6238478"/>
            <a:ext cx="340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Implementálandó logikai függvény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220072" y="22101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Igazság táblázat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83968" y="5230366"/>
            <a:ext cx="576064" cy="3588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>
            <a:off x="7399952" y="4871492"/>
            <a:ext cx="576064" cy="3588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8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885</Words>
  <Application>Microsoft Office PowerPoint</Application>
  <PresentationFormat>Diavetítés a képernyőre (4:3 oldalarány)</PresentationFormat>
  <Paragraphs>234</Paragraphs>
  <Slides>25</Slides>
  <Notes>3</Notes>
  <HiddenSlides>0</HiddenSlides>
  <MMClips>3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Times New Roman</vt:lpstr>
      <vt:lpstr>Office-téma</vt:lpstr>
      <vt:lpstr>Visio</vt:lpstr>
      <vt:lpstr>Újrakonfigurálható digitális áramkörök  FPGA áramkörök szerkezete </vt:lpstr>
      <vt:lpstr>PowerPoint bemutató</vt:lpstr>
      <vt:lpstr>Fontosabb FPGA elemek</vt:lpstr>
      <vt:lpstr>FPGA áramkör belső szerkezete</vt:lpstr>
      <vt:lpstr>Szerkezeti felépítés</vt:lpstr>
      <vt:lpstr>Szeletek (SLICE)</vt:lpstr>
      <vt:lpstr>Slice erőforrások</vt:lpstr>
      <vt:lpstr>Baloldali SCLICEM egyszerűsített felépítése</vt:lpstr>
      <vt:lpstr>LUT</vt:lpstr>
      <vt:lpstr>Osztott memória (Distributed RAM)</vt:lpstr>
      <vt:lpstr>Általános célú ki-bemenetek (IOB)</vt:lpstr>
      <vt:lpstr>Spartan3E IOB –részletes szemléltetése</vt:lpstr>
      <vt:lpstr>Spartan 3E család erőforrás készlete </vt:lpstr>
      <vt:lpstr>Block RAM memória</vt:lpstr>
      <vt:lpstr>Block RAM</vt:lpstr>
      <vt:lpstr>Elemek közötti összekapcsolás (Huzalozás)</vt:lpstr>
      <vt:lpstr>Huzalozás</vt:lpstr>
      <vt:lpstr>FPGA áramkör belső szerkezete (Tervező programból nézve)</vt:lpstr>
      <vt:lpstr>Egyéb speciális FPGA elemek</vt:lpstr>
      <vt:lpstr>Órajel hálózat</vt:lpstr>
      <vt:lpstr>Órajelek szétosztása  Clock trees and clock managers</vt:lpstr>
      <vt:lpstr>PowerPoint bemutató</vt:lpstr>
      <vt:lpstr>Az FPGA rendszerek konfigurálása</vt:lpstr>
      <vt:lpstr>FPGA áramkör felprogramozása</vt:lpstr>
      <vt:lpstr>JTAG port jelei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 ábrázolás</dc:title>
  <dc:subject>Újrakonfigurálható digitális áramkörök</dc:subject>
  <dc:creator>Brassai Sándor Tihamér</dc:creator>
  <cp:keywords>FPGA áramkörök szerkezete, Absztrakciós szintek, Tervezés fázisai</cp:keywords>
  <dc:description>Sapientia EMTE
Műszaki és Humántudományok Kar
Villamosmérnöki tanszék</dc:description>
  <cp:lastModifiedBy>brassai</cp:lastModifiedBy>
  <cp:revision>215</cp:revision>
  <dcterms:created xsi:type="dcterms:W3CDTF">2009-09-29T12:18:48Z</dcterms:created>
  <dcterms:modified xsi:type="dcterms:W3CDTF">2018-02-22T17:41:23Z</dcterms:modified>
  <cp:category>Előadás</cp:category>
  <cp:contentStatus>v2_2015</cp:contentStatus>
</cp:coreProperties>
</file>