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3" r:id="rId2"/>
    <p:sldId id="304" r:id="rId3"/>
    <p:sldId id="258" r:id="rId4"/>
    <p:sldId id="259" r:id="rId5"/>
    <p:sldId id="260" r:id="rId6"/>
    <p:sldId id="288" r:id="rId7"/>
    <p:sldId id="301" r:id="rId8"/>
    <p:sldId id="261" r:id="rId9"/>
    <p:sldId id="263" r:id="rId10"/>
    <p:sldId id="289" r:id="rId11"/>
    <p:sldId id="290" r:id="rId12"/>
    <p:sldId id="291" r:id="rId13"/>
    <p:sldId id="300" r:id="rId14"/>
    <p:sldId id="294" r:id="rId15"/>
    <p:sldId id="295" r:id="rId16"/>
    <p:sldId id="296" r:id="rId17"/>
    <p:sldId id="264" r:id="rId18"/>
    <p:sldId id="265" r:id="rId19"/>
    <p:sldId id="266" r:id="rId20"/>
    <p:sldId id="267" r:id="rId21"/>
    <p:sldId id="268" r:id="rId22"/>
    <p:sldId id="302" r:id="rId23"/>
    <p:sldId id="269" r:id="rId24"/>
    <p:sldId id="305" r:id="rId2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9F"/>
    <a:srgbClr val="EDF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3" autoAdjust="0"/>
    <p:restoredTop sz="86347" autoAdjust="0"/>
  </p:normalViewPr>
  <p:slideViewPr>
    <p:cSldViewPr>
      <p:cViewPr varScale="1">
        <p:scale>
          <a:sx n="68" d="100"/>
          <a:sy n="68" d="100"/>
        </p:scale>
        <p:origin x="12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088C2-6ABF-451E-96DE-BE41B4E45608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48072-EBB8-4A09-9A47-BACBEF9A3E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onic_desig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Azonos, hasonló rendszerek sok esetben más és más módon vannak leírva és különböző szempontok szerint tanulmányozva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072-EBB8-4A09-9A47-BACBEF9A3E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 smtClean="0"/>
              <a:t>A strukturális modell l</a:t>
            </a:r>
            <a:r>
              <a:rPr lang="hu-HU" noProof="0" dirty="0" err="1" smtClean="0"/>
              <a:t>eírja</a:t>
            </a:r>
            <a:r>
              <a:rPr lang="hu-HU" noProof="0" dirty="0" smtClean="0"/>
              <a:t> a rendszer felépítését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noProof="0" dirty="0" smtClean="0"/>
              <a:t>meghatározza, milyen </a:t>
            </a:r>
            <a:r>
              <a:rPr lang="hu-HU" b="1" noProof="0" dirty="0" smtClean="0"/>
              <a:t>komponenseket</a:t>
            </a:r>
            <a:r>
              <a:rPr lang="hu-HU" noProof="0" dirty="0" smtClean="0"/>
              <a:t> (áramköri elemeket) tartalmaz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noProof="0" dirty="0" smtClean="0"/>
              <a:t>az </a:t>
            </a:r>
            <a:r>
              <a:rPr lang="hu-HU" dirty="0" smtClean="0"/>
              <a:t>áramköri elemek</a:t>
            </a:r>
            <a:r>
              <a:rPr lang="hu-HU" noProof="0" dirty="0" smtClean="0"/>
              <a:t>  </a:t>
            </a:r>
            <a:r>
              <a:rPr lang="hu-HU" b="1" noProof="0" dirty="0" smtClean="0"/>
              <a:t>hogyan vannak egymással összekapcsolva</a:t>
            </a:r>
          </a:p>
          <a:p>
            <a:pPr marL="0" indent="0">
              <a:buNone/>
            </a:pPr>
            <a:r>
              <a:rPr lang="hu-HU" noProof="0" dirty="0" smtClean="0"/>
              <a:t>A modulok belső felépítését hierarchikus szinteken keresztül adja meg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i="1" dirty="0" smtClean="0"/>
              <a:t>(előbbi </a:t>
            </a:r>
            <a:r>
              <a:rPr lang="hu-HU" i="1" dirty="0" smtClean="0"/>
              <a:t>multiplexer áramkört összerakjuk elemeiből</a:t>
            </a:r>
            <a:r>
              <a:rPr lang="hu-HU" dirty="0" smtClean="0"/>
              <a:t>)</a:t>
            </a:r>
            <a:endParaRPr lang="hu-HU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noProof="0" dirty="0" smtClean="0"/>
              <a:t>portok: hierarchikus alrendszer komponensei közötti kapcsolatok:</a:t>
            </a:r>
          </a:p>
          <a:p>
            <a:pPr marL="0" indent="0">
              <a:buNone/>
            </a:pPr>
            <a:r>
              <a:rPr lang="hu-HU" dirty="0" smtClean="0"/>
              <a:t>Port típusok:</a:t>
            </a:r>
            <a:endParaRPr lang="hu-HU" noProof="0" dirty="0" smtClean="0"/>
          </a:p>
          <a:p>
            <a:pPr lvl="1"/>
            <a:r>
              <a:rPr lang="hu-HU" dirty="0" err="1" smtClean="0"/>
              <a:t>in-bemeneti</a:t>
            </a:r>
            <a:r>
              <a:rPr lang="hu-HU" dirty="0" smtClean="0"/>
              <a:t> port</a:t>
            </a:r>
          </a:p>
          <a:p>
            <a:pPr lvl="1"/>
            <a:r>
              <a:rPr lang="hu-HU" noProof="0" dirty="0" smtClean="0"/>
              <a:t>out- </a:t>
            </a:r>
            <a:r>
              <a:rPr lang="hu-HU" noProof="0" dirty="0" smtClean="0"/>
              <a:t>kimeneti port</a:t>
            </a:r>
          </a:p>
          <a:p>
            <a:pPr lvl="1"/>
            <a:r>
              <a:rPr lang="hu-HU" dirty="0" err="1" smtClean="0"/>
              <a:t>in</a:t>
            </a:r>
            <a:r>
              <a:rPr lang="hu-HU" dirty="0" smtClean="0"/>
              <a:t> out- ki-bemeneti </a:t>
            </a:r>
            <a:r>
              <a:rPr lang="hu-HU" dirty="0" smtClean="0"/>
              <a:t>port</a:t>
            </a:r>
            <a:endParaRPr lang="hu-HU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072-EBB8-4A09-9A47-BACBEF9A3E8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</a:t>
            </a:r>
            <a:r>
              <a:rPr lang="hu-HU" dirty="0" smtClean="0"/>
              <a:t>él</a:t>
            </a:r>
            <a:r>
              <a:rPr lang="hu-HU" baseline="0" dirty="0" smtClean="0"/>
              <a:t> egy általános formátumot létrehozni, amelyből a saját szabadalmazott formátumok származtathatóak.  Ha egy kliens egy típusú rendszerből át szerette volna vinni a tervet egy másik rendszerbe (tervező rendszerbe</a:t>
            </a:r>
            <a:r>
              <a:rPr lang="hu-HU" baseline="0" dirty="0" smtClean="0"/>
              <a:t>). szükséges </a:t>
            </a:r>
            <a:r>
              <a:rPr lang="hu-HU" baseline="0" dirty="0" smtClean="0"/>
              <a:t>volt egy fordító programot készítenie.</a:t>
            </a:r>
            <a:endParaRPr lang="en-US" dirty="0" smtClean="0"/>
          </a:p>
          <a:p>
            <a:r>
              <a:rPr lang="hu-HU" dirty="0" smtClean="0"/>
              <a:t>Egy független formátum egyszerűsítette</a:t>
            </a:r>
            <a:r>
              <a:rPr lang="hu-HU" baseline="0" dirty="0" smtClean="0"/>
              <a:t> a különböző rendszerek közötti </a:t>
            </a:r>
            <a:r>
              <a:rPr lang="hu-HU" baseline="0" dirty="0" smtClean="0"/>
              <a:t>cserét.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072-EBB8-4A09-9A47-BACBEF9A3E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hlinkClick r:id="rId3" tooltip="Electronic design"/>
              </a:rPr>
              <a:t>electronic design</a:t>
            </a:r>
            <a:r>
              <a:rPr lang="en-US" dirty="0" smtClean="0"/>
              <a:t>, a </a:t>
            </a:r>
            <a:r>
              <a:rPr lang="en-US" b="1" dirty="0" smtClean="0"/>
              <a:t>netlist</a:t>
            </a:r>
            <a:r>
              <a:rPr lang="en-US" dirty="0" smtClean="0"/>
              <a:t> is a description of the </a:t>
            </a:r>
            <a:r>
              <a:rPr lang="en-US" b="1" dirty="0" smtClean="0"/>
              <a:t>connectivity</a:t>
            </a:r>
            <a:r>
              <a:rPr lang="en-US" dirty="0" smtClean="0"/>
              <a:t> of an </a:t>
            </a:r>
            <a:r>
              <a:rPr lang="en-US" b="1" dirty="0" smtClean="0"/>
              <a:t>electronic circuit</a:t>
            </a:r>
            <a:r>
              <a:rPr lang="en-US" dirty="0" smtClean="0"/>
              <a:t>. A single netlist is effectively a collection of several related lists. In its simplest form, a netlist consists of a list of the </a:t>
            </a:r>
            <a:r>
              <a:rPr lang="en-US" b="1" dirty="0" smtClean="0"/>
              <a:t>terminals ("pins") of the electronic components </a:t>
            </a:r>
            <a:r>
              <a:rPr lang="en-US" dirty="0" smtClean="0"/>
              <a:t>in a circuit and </a:t>
            </a:r>
            <a:r>
              <a:rPr lang="en-US" b="1" dirty="0" smtClean="0"/>
              <a:t>a list of the electrical conductors </a:t>
            </a:r>
            <a:r>
              <a:rPr lang="en-US" dirty="0" smtClean="0"/>
              <a:t>that interconnect the terminals. </a:t>
            </a:r>
            <a:endParaRPr lang="hu-HU" dirty="0" smtClean="0"/>
          </a:p>
          <a:p>
            <a:r>
              <a:rPr lang="en-US" dirty="0" smtClean="0"/>
              <a:t>Netlists usually provide nothing more than instances, nets, and perhaps some attributes</a:t>
            </a:r>
            <a:r>
              <a:rPr lang="hu-HU" dirty="0" smtClean="0"/>
              <a:t>. (</a:t>
            </a:r>
            <a:r>
              <a:rPr lang="hu-HU" dirty="0" err="1" smtClean="0"/>
              <a:t>Wiki</a:t>
            </a:r>
            <a:r>
              <a:rPr lang="hu-HU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 smtClean="0"/>
              <a:t>Az áramkörben használt elemeket/komponenseket (</a:t>
            </a:r>
            <a:r>
              <a:rPr lang="hu-HU" sz="2400" b="1" dirty="0" err="1" smtClean="0"/>
              <a:t>instance</a:t>
            </a:r>
            <a:r>
              <a:rPr lang="hu-HU" sz="2400" dirty="0" smtClean="0"/>
              <a:t>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000" dirty="0" smtClean="0"/>
              <a:t>Egyedi neve van (például egy integrált áramkörből lehet több darab egy áramkörben, de mindeniket más névvel kell ellátni a </a:t>
            </a:r>
            <a:r>
              <a:rPr lang="hu-HU" sz="2000" b="1" dirty="0" smtClean="0"/>
              <a:t>példányosítás </a:t>
            </a:r>
            <a:r>
              <a:rPr lang="hu-HU" sz="2000" dirty="0" smtClean="0"/>
              <a:t>során</a:t>
            </a:r>
            <a:r>
              <a:rPr lang="hu-HU" sz="2000" dirty="0" smtClean="0"/>
              <a:t>).</a:t>
            </a:r>
            <a:endParaRPr lang="hu-HU" sz="2000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072-EBB8-4A09-9A47-BACBEF9A3E8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Egy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</a:t>
            </a:r>
            <a:r>
              <a:rPr lang="hu-HU" baseline="0" dirty="0" smtClean="0"/>
              <a:t>ált áramkör moduláris alaprajza –egy sematikus (</a:t>
            </a:r>
            <a:r>
              <a:rPr lang="hu-HU" baseline="0" dirty="0" err="1" smtClean="0"/>
              <a:t>schematikus</a:t>
            </a:r>
            <a:r>
              <a:rPr lang="hu-HU" baseline="0" dirty="0" smtClean="0"/>
              <a:t>) ábrázolása, </a:t>
            </a:r>
            <a:r>
              <a:rPr lang="hu-HU" dirty="0" smtClean="0"/>
              <a:t>kísérleti elhelyezése a főbb funkcionális blokkoknak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072-EBB8-4A09-9A47-BACBEF9A3E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40"/>
            <a:ext cx="91440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43040"/>
            <a:ext cx="9144000" cy="50942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95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6482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472"/>
            <a:ext cx="91440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onic_design_autom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etlis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920880" cy="38884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Újrakonfigurálható digitális </a:t>
            </a:r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áramkörök</a:t>
            </a:r>
            <a:b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Áramköri leírási modellek és hierarchikus alrendszerek</a:t>
            </a:r>
            <a:endParaRPr lang="hu-HU"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752600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Brassai Sándor Tihamér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Sapientia EMTE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546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Multiplexer áramkör </a:t>
            </a:r>
            <a:r>
              <a:rPr lang="en-US" dirty="0" err="1" smtClean="0"/>
              <a:t>lek</a:t>
            </a:r>
            <a:r>
              <a:rPr lang="hu-HU" dirty="0" smtClean="0"/>
              <a:t>épezése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0" y="980728"/>
            <a:ext cx="4620532" cy="542588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7" y="870141"/>
            <a:ext cx="4178165" cy="1436759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261705" y="2183869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O = ((I0 * I2) + (!I0 * I1));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509" y="2517318"/>
            <a:ext cx="4096915" cy="1425404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5258859" y="3729757"/>
            <a:ext cx="2623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O = ((I0 * I2) + (!I0 * I1));</a:t>
            </a:r>
            <a:endParaRPr lang="hu-HU" dirty="0"/>
          </a:p>
        </p:txBody>
      </p:sp>
      <p:cxnSp>
        <p:nvCxnSpPr>
          <p:cNvPr id="9" name="Egyenes összekötő nyíllal 8"/>
          <p:cNvCxnSpPr>
            <a:stCxn id="7" idx="1"/>
          </p:cNvCxnSpPr>
          <p:nvPr/>
        </p:nvCxnSpPr>
        <p:spPr>
          <a:xfrm flipH="1" flipV="1">
            <a:off x="2267745" y="3109400"/>
            <a:ext cx="2669764" cy="12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5" idx="1"/>
          </p:cNvCxnSpPr>
          <p:nvPr/>
        </p:nvCxnSpPr>
        <p:spPr>
          <a:xfrm flipH="1">
            <a:off x="2267745" y="1588521"/>
            <a:ext cx="2556282" cy="14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églalap 12"/>
          <p:cNvSpPr/>
          <p:nvPr/>
        </p:nvSpPr>
        <p:spPr>
          <a:xfrm>
            <a:off x="4705672" y="4283862"/>
            <a:ext cx="4328752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hu-HU" sz="1200" dirty="0" smtClean="0"/>
              <a:t>A primitív áramkörök, amelyeket a tervezőeszköz kiválasztott a 4 bemenetes multiplexer áramkör megvalósításához</a:t>
            </a:r>
            <a:r>
              <a:rPr lang="en-US" sz="12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/>
              <a:t>k</a:t>
            </a:r>
            <a:r>
              <a:rPr lang="hu-HU" sz="1200" dirty="0" smtClean="0"/>
              <a:t>ét </a:t>
            </a:r>
            <a:r>
              <a:rPr lang="hu-HU" sz="1200" dirty="0" smtClean="0"/>
              <a:t>kereső táblázat 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 smtClean="0"/>
              <a:t>egy 2 bemenetes multiplexer áramkör.  </a:t>
            </a:r>
            <a:endParaRPr lang="en-US" sz="1200" dirty="0" smtClean="0"/>
          </a:p>
          <a:p>
            <a:r>
              <a:rPr lang="hu-HU" sz="1200" dirty="0" smtClean="0"/>
              <a:t>A 2 bemenetes multiplexer áramkör a szelekciós bemenete függvényében kijelöli, hogy melyik LUT eredményét alkalmazza.</a:t>
            </a:r>
          </a:p>
          <a:p>
            <a:endParaRPr lang="hu-HU" sz="1200" dirty="0"/>
          </a:p>
          <a:p>
            <a:r>
              <a:rPr lang="hu-HU" sz="1200" dirty="0" smtClean="0"/>
              <a:t>A LUT elemekben szintén egy-egy 2 bemenetes multiplexer áramkör van megvalósítva. A keresőtáblázatokban a multiplexert leíró Boole függvény van kódolva.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8592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Multiplexer áramkör megvalósítása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596"/>
            <a:ext cx="9144000" cy="5682952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5868144" y="1526593"/>
            <a:ext cx="302433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hu-HU" dirty="0" smtClean="0"/>
              <a:t>Adat bemenetek: I</a:t>
            </a:r>
            <a:r>
              <a:rPr lang="en-US" dirty="0" smtClean="0"/>
              <a:t>0, I1, I2, I3</a:t>
            </a:r>
          </a:p>
          <a:p>
            <a:r>
              <a:rPr lang="ro-RO" dirty="0" err="1" smtClean="0"/>
              <a:t>Kiv</a:t>
            </a:r>
            <a:r>
              <a:rPr lang="hu-HU" dirty="0" err="1" smtClean="0"/>
              <a:t>álasztó</a:t>
            </a:r>
            <a:r>
              <a:rPr lang="hu-HU" dirty="0" smtClean="0"/>
              <a:t> bemenetek:S</a:t>
            </a:r>
            <a:r>
              <a:rPr lang="en-US" dirty="0" smtClean="0"/>
              <a:t>0</a:t>
            </a:r>
            <a:r>
              <a:rPr lang="hu-HU" dirty="0" smtClean="0"/>
              <a:t>, S1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627783" y="1588149"/>
            <a:ext cx="226430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/>
              <a:t>Bemeneti</a:t>
            </a:r>
            <a:r>
              <a:rPr lang="en-US" sz="1600" dirty="0" smtClean="0"/>
              <a:t> </a:t>
            </a:r>
            <a:r>
              <a:rPr lang="en-US" sz="1600" dirty="0" err="1" smtClean="0"/>
              <a:t>bufferek</a:t>
            </a:r>
            <a:endParaRPr lang="hu-HU" sz="1600" dirty="0" smtClean="0"/>
          </a:p>
        </p:txBody>
      </p:sp>
      <p:cxnSp>
        <p:nvCxnSpPr>
          <p:cNvPr id="15" name="Egyenes összekötő nyíllal 14"/>
          <p:cNvCxnSpPr/>
          <p:nvPr/>
        </p:nvCxnSpPr>
        <p:spPr>
          <a:xfrm flipH="1" flipV="1">
            <a:off x="1835696" y="1859848"/>
            <a:ext cx="1224136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1835696" y="1865148"/>
            <a:ext cx="122070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flipH="1">
            <a:off x="1907704" y="1864140"/>
            <a:ext cx="1148694" cy="134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flipH="1">
            <a:off x="1835696" y="1859848"/>
            <a:ext cx="1220702" cy="221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 flipH="1">
            <a:off x="1907704" y="1869440"/>
            <a:ext cx="1148693" cy="314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 flipH="1">
            <a:off x="3245768" y="2627148"/>
            <a:ext cx="576064" cy="26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/>
          <p:cNvCxnSpPr/>
          <p:nvPr/>
        </p:nvCxnSpPr>
        <p:spPr>
          <a:xfrm>
            <a:off x="3056398" y="1869440"/>
            <a:ext cx="189369" cy="384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églalap 32"/>
          <p:cNvSpPr/>
          <p:nvPr/>
        </p:nvSpPr>
        <p:spPr>
          <a:xfrm>
            <a:off x="6264188" y="5969213"/>
            <a:ext cx="198022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o-RO" sz="1600" dirty="0" err="1" smtClean="0"/>
              <a:t>Kimeneti</a:t>
            </a:r>
            <a:r>
              <a:rPr lang="ro-RO" sz="1600" dirty="0" smtClean="0"/>
              <a:t> </a:t>
            </a:r>
            <a:r>
              <a:rPr lang="en-US" sz="1600" dirty="0" err="1" smtClean="0"/>
              <a:t>bufferek</a:t>
            </a:r>
            <a:endParaRPr lang="hu-HU" sz="1600" dirty="0" smtClean="0"/>
          </a:p>
        </p:txBody>
      </p:sp>
      <p:cxnSp>
        <p:nvCxnSpPr>
          <p:cNvPr id="34" name="Egyenes összekötő nyíllal 33"/>
          <p:cNvCxnSpPr/>
          <p:nvPr/>
        </p:nvCxnSpPr>
        <p:spPr>
          <a:xfrm flipV="1">
            <a:off x="7092280" y="5270392"/>
            <a:ext cx="108012" cy="63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538558"/>
            <a:ext cx="1590675" cy="1619250"/>
          </a:xfrm>
          <a:prstGeom prst="rect">
            <a:avLst/>
          </a:prstGeom>
        </p:spPr>
      </p:pic>
      <p:cxnSp>
        <p:nvCxnSpPr>
          <p:cNvPr id="7" name="Egyenes összekötő nyíllal 6"/>
          <p:cNvCxnSpPr/>
          <p:nvPr/>
        </p:nvCxnSpPr>
        <p:spPr>
          <a:xfrm>
            <a:off x="4284951" y="2538558"/>
            <a:ext cx="1727209" cy="2224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 flipV="1">
            <a:off x="4284951" y="3527740"/>
            <a:ext cx="1727209" cy="11307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/>
          <p:nvPr/>
        </p:nvCxnSpPr>
        <p:spPr>
          <a:xfrm flipV="1">
            <a:off x="6012160" y="3718347"/>
            <a:ext cx="864096" cy="119259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F</a:t>
            </a:r>
            <a:r>
              <a:rPr lang="hu-HU" dirty="0" smtClean="0"/>
              <a:t>izikailag </a:t>
            </a:r>
            <a:r>
              <a:rPr lang="hu-HU" dirty="0" smtClean="0"/>
              <a:t>az FPGA áramkörben a komponensek pontos </a:t>
            </a:r>
            <a:r>
              <a:rPr lang="hu-HU" dirty="0" smtClean="0"/>
              <a:t>helye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2" y="1232534"/>
            <a:ext cx="4029075" cy="52387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794" y="1286720"/>
            <a:ext cx="3935549" cy="3644027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195181" y="3108734"/>
            <a:ext cx="14954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hu-HU" dirty="0" smtClean="0"/>
              <a:t>Ki-bemenetek</a:t>
            </a:r>
            <a:endParaRPr lang="hu-HU" dirty="0"/>
          </a:p>
        </p:txBody>
      </p:sp>
      <p:cxnSp>
        <p:nvCxnSpPr>
          <p:cNvPr id="8" name="Egyenes összekötő nyíllal 7"/>
          <p:cNvCxnSpPr/>
          <p:nvPr/>
        </p:nvCxnSpPr>
        <p:spPr>
          <a:xfrm flipV="1">
            <a:off x="6707349" y="1786397"/>
            <a:ext cx="792088" cy="150700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flipV="1">
            <a:off x="6690590" y="2086652"/>
            <a:ext cx="808847" cy="120674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V="1">
            <a:off x="6707349" y="2927075"/>
            <a:ext cx="792088" cy="36632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6707349" y="3293400"/>
            <a:ext cx="792088" cy="133664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6707349" y="3293400"/>
            <a:ext cx="792088" cy="112061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6690590" y="3293400"/>
            <a:ext cx="808847" cy="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821" y="5167602"/>
            <a:ext cx="1152128" cy="1317746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3779912" y="5877272"/>
            <a:ext cx="288032" cy="2844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4067944" y="6161755"/>
            <a:ext cx="1298877" cy="30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/>
          <p:nvPr/>
        </p:nvCxnSpPr>
        <p:spPr>
          <a:xfrm flipV="1">
            <a:off x="4067944" y="5167602"/>
            <a:ext cx="1298877" cy="70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/>
          <p:nvPr/>
        </p:nvCxnSpPr>
        <p:spPr>
          <a:xfrm flipV="1">
            <a:off x="6518949" y="3391434"/>
            <a:ext cx="606372" cy="1776168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76405"/>
            <a:ext cx="3124200" cy="4857750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4572000" y="1295328"/>
            <a:ext cx="3678372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hu-HU" dirty="0" smtClean="0"/>
              <a:t>A CLB szeleteiben elhelyezett áramkörök, amelyek alapján fel van építve a multiplexer áramkör,  valamint a szelet</a:t>
            </a:r>
            <a:r>
              <a:rPr lang="en-US" dirty="0" err="1" smtClean="0"/>
              <a:t>ekb</a:t>
            </a:r>
            <a:r>
              <a:rPr lang="hu-HU" dirty="0" err="1" smtClean="0"/>
              <a:t>ől</a:t>
            </a:r>
            <a:r>
              <a:rPr lang="hu-HU" dirty="0" smtClean="0"/>
              <a:t> a kapcsolat az IOB modulokhoz.</a:t>
            </a:r>
            <a:endParaRPr lang="hu-HU" dirty="0"/>
          </a:p>
        </p:txBody>
      </p:sp>
      <p:cxnSp>
        <p:nvCxnSpPr>
          <p:cNvPr id="7" name="Egyenes összekötő nyíllal 6"/>
          <p:cNvCxnSpPr>
            <a:stCxn id="6" idx="1"/>
          </p:cNvCxnSpPr>
          <p:nvPr/>
        </p:nvCxnSpPr>
        <p:spPr>
          <a:xfrm flipH="1">
            <a:off x="2843808" y="2033992"/>
            <a:ext cx="1728192" cy="189906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808" y="3175118"/>
            <a:ext cx="4889323" cy="2993204"/>
          </a:xfrm>
          <a:prstGeom prst="rect">
            <a:avLst/>
          </a:prstGeom>
        </p:spPr>
      </p:pic>
      <p:sp>
        <p:nvSpPr>
          <p:cNvPr id="9" name="Téglalap 4"/>
          <p:cNvSpPr/>
          <p:nvPr/>
        </p:nvSpPr>
        <p:spPr>
          <a:xfrm>
            <a:off x="7326588" y="3172100"/>
            <a:ext cx="183918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hu-HU" dirty="0" smtClean="0"/>
              <a:t>A SLICEL szeletben a 4 bemenettel rendelkező </a:t>
            </a:r>
            <a:r>
              <a:rPr lang="hu-HU" dirty="0" err="1" smtClean="0"/>
              <a:t>mux</a:t>
            </a:r>
            <a:r>
              <a:rPr lang="hu-HU" dirty="0" smtClean="0"/>
              <a:t> megvalósításához szükséges elemek: két LUT és egy 2 bemenetes </a:t>
            </a:r>
            <a:r>
              <a:rPr lang="hu-HU" dirty="0" err="1" smtClean="0"/>
              <a:t>mux</a:t>
            </a:r>
            <a:r>
              <a:rPr lang="hu-HU" dirty="0" smtClean="0"/>
              <a:t> áramkör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42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elemek összekötésének a szemléltetése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7638"/>
            <a:ext cx="2796923" cy="518938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12" y="836712"/>
            <a:ext cx="3730277" cy="2640215"/>
          </a:xfrm>
          <a:prstGeom prst="rect">
            <a:avLst/>
          </a:prstGeom>
        </p:spPr>
      </p:pic>
      <p:cxnSp>
        <p:nvCxnSpPr>
          <p:cNvPr id="8" name="Egyenes összekötő nyíllal 7"/>
          <p:cNvCxnSpPr>
            <a:stCxn id="6" idx="1"/>
          </p:cNvCxnSpPr>
          <p:nvPr/>
        </p:nvCxnSpPr>
        <p:spPr>
          <a:xfrm flipH="1">
            <a:off x="3275858" y="2156820"/>
            <a:ext cx="337754" cy="194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314" y="3506222"/>
            <a:ext cx="2778598" cy="2978622"/>
          </a:xfrm>
          <a:prstGeom prst="rect">
            <a:avLst/>
          </a:prstGeom>
        </p:spPr>
      </p:pic>
      <p:cxnSp>
        <p:nvCxnSpPr>
          <p:cNvPr id="12" name="Egyenes összekötő nyíllal 11"/>
          <p:cNvCxnSpPr>
            <a:stCxn id="10" idx="1"/>
          </p:cNvCxnSpPr>
          <p:nvPr/>
        </p:nvCxnSpPr>
        <p:spPr>
          <a:xfrm flipH="1" flipV="1">
            <a:off x="2082030" y="4012333"/>
            <a:ext cx="2216284" cy="98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6084168" y="858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IOB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673527" y="6144807"/>
            <a:ext cx="125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hu-HU" dirty="0" smtClean="0">
                <a:solidFill>
                  <a:schemeClr val="bg1"/>
                </a:solidFill>
              </a:rPr>
              <a:t>SLICEL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289497" y="3441878"/>
            <a:ext cx="1774487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hu-HU" sz="1200" dirty="0" smtClean="0"/>
              <a:t>A </a:t>
            </a:r>
            <a:r>
              <a:rPr lang="hu-HU" sz="1200" dirty="0" err="1" smtClean="0"/>
              <a:t>mux</a:t>
            </a:r>
            <a:r>
              <a:rPr lang="hu-HU" sz="1200" dirty="0" smtClean="0"/>
              <a:t> áramkör megvalósításához a világos színnel megjelenített vezetékek   vannak használva</a:t>
            </a:r>
            <a:endParaRPr lang="hu-HU" sz="1200" dirty="0"/>
          </a:p>
        </p:txBody>
      </p:sp>
      <p:cxnSp>
        <p:nvCxnSpPr>
          <p:cNvPr id="13" name="Egyenes összekötő nyíllal 12"/>
          <p:cNvCxnSpPr>
            <a:stCxn id="11" idx="1"/>
          </p:cNvCxnSpPr>
          <p:nvPr/>
        </p:nvCxnSpPr>
        <p:spPr>
          <a:xfrm flipH="1" flipV="1">
            <a:off x="6732240" y="2708920"/>
            <a:ext cx="557257" cy="124079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11" idx="1"/>
          </p:cNvCxnSpPr>
          <p:nvPr/>
        </p:nvCxnSpPr>
        <p:spPr>
          <a:xfrm flipH="1">
            <a:off x="5914418" y="3949710"/>
            <a:ext cx="1375079" cy="119388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40"/>
            <a:ext cx="9144000" cy="853483"/>
          </a:xfrm>
        </p:spPr>
        <p:txBody>
          <a:bodyPr>
            <a:noAutofit/>
          </a:bodyPr>
          <a:lstStyle/>
          <a:p>
            <a:r>
              <a:rPr lang="hu-HU" sz="4000" dirty="0" smtClean="0"/>
              <a:t>IOB részletes szemléltetése</a:t>
            </a:r>
            <a:endParaRPr lang="hu-HU" sz="4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0" y="813259"/>
            <a:ext cx="8532440" cy="603909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4211960" y="790419"/>
            <a:ext cx="46262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1400" dirty="0">
                <a:solidFill>
                  <a:schemeClr val="bg1"/>
                </a:solidFill>
              </a:rPr>
              <a:t>Minden modulon </a:t>
            </a:r>
            <a:r>
              <a:rPr lang="hu-HU" sz="1400" dirty="0" smtClean="0">
                <a:solidFill>
                  <a:schemeClr val="bg1"/>
                </a:solidFill>
              </a:rPr>
              <a:t>láthatóak  a beállítható paraméterek.</a:t>
            </a:r>
          </a:p>
          <a:p>
            <a:pPr algn="just"/>
            <a:r>
              <a:rPr lang="hu-HU" sz="1400" dirty="0" smtClean="0">
                <a:solidFill>
                  <a:schemeClr val="bg1"/>
                </a:solidFill>
              </a:rPr>
              <a:t> A VHDL programból a paramétereket </a:t>
            </a:r>
            <a:r>
              <a:rPr lang="hu-HU" sz="1400" dirty="0" err="1" smtClean="0">
                <a:solidFill>
                  <a:schemeClr val="bg1"/>
                </a:solidFill>
              </a:rPr>
              <a:t>ATTRIBUTUM-ként</a:t>
            </a:r>
            <a:r>
              <a:rPr lang="hu-HU" sz="1400" dirty="0" smtClean="0">
                <a:solidFill>
                  <a:schemeClr val="bg1"/>
                </a:solidFill>
              </a:rPr>
              <a:t> kezeljük (állítjuk be).</a:t>
            </a:r>
          </a:p>
          <a:p>
            <a:pPr algn="just"/>
            <a:r>
              <a:rPr lang="hu-HU" sz="1400" dirty="0" smtClean="0">
                <a:solidFill>
                  <a:schemeClr val="bg1"/>
                </a:solidFill>
              </a:rPr>
              <a:t>A </a:t>
            </a:r>
            <a:r>
              <a:rPr lang="hu-HU" sz="1400" dirty="0" err="1" smtClean="0">
                <a:solidFill>
                  <a:schemeClr val="bg1"/>
                </a:solidFill>
              </a:rPr>
              <a:t>mux</a:t>
            </a:r>
            <a:r>
              <a:rPr lang="hu-HU" sz="1400" dirty="0" smtClean="0">
                <a:solidFill>
                  <a:schemeClr val="bg1"/>
                </a:solidFill>
              </a:rPr>
              <a:t> áramkör megvalósításához a kiemelt színnel megjelenített vezetékek   vannak használva</a:t>
            </a:r>
            <a:endParaRPr lang="hu-H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SZELET részletes szemléltetése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" y="887124"/>
            <a:ext cx="5563517" cy="5964020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364088" y="2420888"/>
            <a:ext cx="37799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hu-HU" sz="1600" dirty="0"/>
              <a:t>Minden modulon </a:t>
            </a:r>
            <a:r>
              <a:rPr lang="hu-HU" sz="1600" dirty="0" smtClean="0"/>
              <a:t>láthatóak  a beállítható paraméterek. A VHDL programból a paramétereket </a:t>
            </a:r>
            <a:r>
              <a:rPr lang="hu-HU" sz="1600" dirty="0" err="1" smtClean="0"/>
              <a:t>ATTRIBUTUM-ként</a:t>
            </a:r>
            <a:r>
              <a:rPr lang="hu-HU" sz="1600" dirty="0" smtClean="0"/>
              <a:t> kezeljük (állítjuk be</a:t>
            </a:r>
            <a:r>
              <a:rPr lang="hu-HU" sz="1600" dirty="0" smtClean="0"/>
              <a:t>).</a:t>
            </a:r>
            <a:endParaRPr lang="hu-HU" sz="1600" dirty="0" smtClean="0"/>
          </a:p>
          <a:p>
            <a:r>
              <a:rPr lang="hu-HU" sz="1600" dirty="0" smtClean="0"/>
              <a:t>A </a:t>
            </a:r>
            <a:r>
              <a:rPr lang="hu-HU" sz="1600" dirty="0" err="1" smtClean="0"/>
              <a:t>mux</a:t>
            </a:r>
            <a:r>
              <a:rPr lang="hu-HU" sz="1600" dirty="0" smtClean="0"/>
              <a:t> áramköri elemek közötti kapcsolat huzalozására a kiemelt színű  megjelenített vezetékek   vannak </a:t>
            </a:r>
            <a:r>
              <a:rPr lang="hu-HU" sz="1600" dirty="0" smtClean="0"/>
              <a:t>használva.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870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noProof="0" dirty="0" smtClean="0"/>
              <a:t>Digitális rendszerek absztrakciós szintjei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noProof="0" dirty="0" smtClean="0"/>
              <a:t>Absztrakciós szintek</a:t>
            </a:r>
          </a:p>
          <a:p>
            <a:r>
              <a:rPr lang="hu-HU" sz="2800" noProof="0" dirty="0" smtClean="0"/>
              <a:t>Tranzisztor szint (</a:t>
            </a:r>
            <a:r>
              <a:rPr lang="hu-HU" sz="2800" noProof="0" dirty="0" err="1" smtClean="0"/>
              <a:t>Transistor</a:t>
            </a:r>
            <a:r>
              <a:rPr lang="hu-HU" sz="2800" noProof="0" dirty="0" smtClean="0"/>
              <a:t> </a:t>
            </a:r>
            <a:r>
              <a:rPr lang="hu-HU" sz="2800" noProof="0" dirty="0" err="1" smtClean="0"/>
              <a:t>level</a:t>
            </a:r>
            <a:r>
              <a:rPr lang="hu-HU" sz="2800" noProof="0" dirty="0" smtClean="0"/>
              <a:t>)</a:t>
            </a:r>
          </a:p>
          <a:p>
            <a:r>
              <a:rPr lang="hu-HU" sz="2800" noProof="0" dirty="0" smtClean="0"/>
              <a:t>Kapu szint	(Gate </a:t>
            </a:r>
            <a:r>
              <a:rPr lang="hu-HU" sz="2800" noProof="0" dirty="0" err="1" smtClean="0"/>
              <a:t>level</a:t>
            </a:r>
            <a:r>
              <a:rPr lang="hu-HU" sz="2800" noProof="0" dirty="0" smtClean="0"/>
              <a:t>)</a:t>
            </a:r>
          </a:p>
          <a:p>
            <a:r>
              <a:rPr lang="hu-HU" sz="2800" noProof="0" dirty="0" smtClean="0"/>
              <a:t>Regiszter szint (</a:t>
            </a:r>
            <a:r>
              <a:rPr lang="hu-HU" sz="2800" noProof="0" dirty="0" err="1" smtClean="0"/>
              <a:t>Register</a:t>
            </a:r>
            <a:r>
              <a:rPr lang="hu-HU" sz="2800" noProof="0" dirty="0" smtClean="0"/>
              <a:t> </a:t>
            </a:r>
            <a:r>
              <a:rPr lang="hu-HU" sz="2800" noProof="0" dirty="0" err="1" smtClean="0"/>
              <a:t>transfer</a:t>
            </a:r>
            <a:r>
              <a:rPr lang="hu-HU" sz="2800" noProof="0" dirty="0" smtClean="0"/>
              <a:t> </a:t>
            </a:r>
            <a:r>
              <a:rPr lang="hu-HU" sz="2800" noProof="0" dirty="0" err="1" smtClean="0"/>
              <a:t>level</a:t>
            </a:r>
            <a:r>
              <a:rPr lang="hu-HU" sz="2800" noProof="0" dirty="0" smtClean="0"/>
              <a:t>)</a:t>
            </a:r>
          </a:p>
          <a:p>
            <a:r>
              <a:rPr lang="hu-HU" sz="2800" noProof="0" dirty="0" smtClean="0"/>
              <a:t>Processzor szint (</a:t>
            </a:r>
            <a:r>
              <a:rPr lang="hu-HU" sz="2800" noProof="0" dirty="0" err="1" smtClean="0"/>
              <a:t>Processor</a:t>
            </a:r>
            <a:r>
              <a:rPr lang="hu-HU" sz="2800" noProof="0" dirty="0" smtClean="0"/>
              <a:t> </a:t>
            </a:r>
            <a:r>
              <a:rPr lang="hu-HU" sz="2800" noProof="0" dirty="0" err="1" smtClean="0"/>
              <a:t>level</a:t>
            </a:r>
            <a:r>
              <a:rPr lang="hu-HU" sz="2800" noProof="0" dirty="0" smtClean="0"/>
              <a:t>)</a:t>
            </a:r>
          </a:p>
          <a:p>
            <a:pPr marL="0" indent="0">
              <a:buNone/>
            </a:pPr>
            <a:r>
              <a:rPr lang="hu-HU" b="1" noProof="0" dirty="0" smtClean="0"/>
              <a:t>Y diagram</a:t>
            </a:r>
          </a:p>
          <a:p>
            <a:r>
              <a:rPr lang="hu-HU" noProof="0" dirty="0" smtClean="0"/>
              <a:t>Az absztrakciós szintek és nézetek a rendszer két külön dimenziója (Y diagram</a:t>
            </a:r>
            <a:r>
              <a:rPr lang="hu-HU" dirty="0" smtClean="0"/>
              <a:t>)</a:t>
            </a:r>
            <a:endParaRPr lang="hu-HU" noProof="0" dirty="0" smtClean="0"/>
          </a:p>
          <a:p>
            <a:r>
              <a:rPr lang="hu-HU" noProof="0" dirty="0" smtClean="0"/>
              <a:t>Minden szintnek megvan a saját nézete</a:t>
            </a:r>
            <a:endParaRPr lang="hu-HU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gyenes összekötő 4"/>
          <p:cNvCxnSpPr/>
          <p:nvPr/>
        </p:nvCxnSpPr>
        <p:spPr>
          <a:xfrm>
            <a:off x="1643042" y="1643050"/>
            <a:ext cx="2571768" cy="200026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/>
          <p:cNvCxnSpPr/>
          <p:nvPr/>
        </p:nvCxnSpPr>
        <p:spPr>
          <a:xfrm flipV="1">
            <a:off x="4214810" y="1714488"/>
            <a:ext cx="2714644" cy="19288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rot="5400000" flipH="1" flipV="1">
            <a:off x="2929720" y="4929198"/>
            <a:ext cx="2570974" cy="79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zis 15"/>
          <p:cNvSpPr/>
          <p:nvPr/>
        </p:nvSpPr>
        <p:spPr>
          <a:xfrm>
            <a:off x="3857620" y="3214686"/>
            <a:ext cx="714380" cy="71438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Ellipszis 16"/>
          <p:cNvSpPr/>
          <p:nvPr/>
        </p:nvSpPr>
        <p:spPr>
          <a:xfrm>
            <a:off x="3286116" y="2714620"/>
            <a:ext cx="1857388" cy="171451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Ellipszis 17"/>
          <p:cNvSpPr/>
          <p:nvPr/>
        </p:nvSpPr>
        <p:spPr>
          <a:xfrm>
            <a:off x="2714612" y="2071678"/>
            <a:ext cx="3071834" cy="292895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Ellipszis 18"/>
          <p:cNvSpPr/>
          <p:nvPr/>
        </p:nvSpPr>
        <p:spPr>
          <a:xfrm>
            <a:off x="2071670" y="1357298"/>
            <a:ext cx="4500594" cy="435771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Szövegdoboz 19"/>
          <p:cNvSpPr txBox="1"/>
          <p:nvPr/>
        </p:nvSpPr>
        <p:spPr>
          <a:xfrm>
            <a:off x="3428992" y="6286520"/>
            <a:ext cx="200026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Fizikai</a:t>
            </a:r>
            <a:r>
              <a:rPr lang="ro-RO" dirty="0" smtClean="0"/>
              <a:t> </a:t>
            </a:r>
            <a:r>
              <a:rPr lang="ro-RO" dirty="0" err="1" smtClean="0"/>
              <a:t>nézet</a:t>
            </a:r>
            <a:endParaRPr lang="ro-RO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4286248" y="3786190"/>
            <a:ext cx="178595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Tranzisztor szint </a:t>
            </a:r>
            <a:endParaRPr lang="hu-HU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4286248" y="4286256"/>
            <a:ext cx="128588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o-RO" dirty="0" smtClean="0"/>
              <a:t>Cella</a:t>
            </a:r>
            <a:endParaRPr lang="ro-RO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4286248" y="4857760"/>
            <a:ext cx="200026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Modul</a:t>
            </a:r>
            <a:r>
              <a:rPr lang="hu-HU" dirty="0" err="1" smtClean="0"/>
              <a:t>áris</a:t>
            </a:r>
            <a:r>
              <a:rPr lang="en-US" dirty="0" smtClean="0"/>
              <a:t> </a:t>
            </a:r>
            <a:r>
              <a:rPr lang="en-US" dirty="0" err="1" smtClean="0"/>
              <a:t>alaprajz</a:t>
            </a:r>
            <a:r>
              <a:rPr lang="hu-HU" dirty="0" smtClean="0"/>
              <a:t> (</a:t>
            </a:r>
            <a:r>
              <a:rPr lang="hu-HU" dirty="0" err="1" smtClean="0"/>
              <a:t>floor</a:t>
            </a:r>
            <a:r>
              <a:rPr lang="hu-HU" dirty="0" smtClean="0"/>
              <a:t> </a:t>
            </a:r>
            <a:r>
              <a:rPr lang="hu-HU" dirty="0" err="1" smtClean="0"/>
              <a:t>plan</a:t>
            </a:r>
            <a:r>
              <a:rPr lang="hu-HU" dirty="0" smtClean="0"/>
              <a:t>)</a:t>
            </a:r>
            <a:endParaRPr lang="ro-RO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4357686" y="5500702"/>
            <a:ext cx="15001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o-RO" dirty="0" smtClean="0"/>
              <a:t>IP alaprajza </a:t>
            </a:r>
            <a:endParaRPr lang="ro-RO" dirty="0"/>
          </a:p>
        </p:txBody>
      </p:sp>
      <p:sp>
        <p:nvSpPr>
          <p:cNvPr id="27" name="Szövegdoboz 26"/>
          <p:cNvSpPr txBox="1"/>
          <p:nvPr/>
        </p:nvSpPr>
        <p:spPr>
          <a:xfrm rot="3348375">
            <a:off x="1945923" y="1966757"/>
            <a:ext cx="34550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Tranzisztor</a:t>
            </a:r>
            <a:r>
              <a:rPr lang="ro-RO" dirty="0" smtClean="0"/>
              <a:t>, </a:t>
            </a:r>
            <a:r>
              <a:rPr lang="ro-RO" dirty="0" err="1" smtClean="0"/>
              <a:t>ellenállás</a:t>
            </a:r>
            <a:r>
              <a:rPr lang="ro-RO" dirty="0" smtClean="0"/>
              <a:t>, </a:t>
            </a:r>
            <a:r>
              <a:rPr lang="ro-RO" dirty="0" err="1" smtClean="0"/>
              <a:t>kondenzátor</a:t>
            </a:r>
            <a:r>
              <a:rPr lang="ro-RO" dirty="0" smtClean="0"/>
              <a:t>,  </a:t>
            </a:r>
            <a:endParaRPr lang="ro-RO" dirty="0"/>
          </a:p>
        </p:txBody>
      </p:sp>
      <p:sp>
        <p:nvSpPr>
          <p:cNvPr id="28" name="Szövegdoboz 27"/>
          <p:cNvSpPr txBox="1"/>
          <p:nvPr/>
        </p:nvSpPr>
        <p:spPr>
          <a:xfrm rot="3348375">
            <a:off x="3900231" y="2451087"/>
            <a:ext cx="15929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Kapu</a:t>
            </a:r>
            <a:r>
              <a:rPr lang="ro-RO" dirty="0" smtClean="0"/>
              <a:t>, bistabil </a:t>
            </a:r>
            <a:endParaRPr lang="ro-RO" dirty="0"/>
          </a:p>
        </p:txBody>
      </p:sp>
      <p:sp>
        <p:nvSpPr>
          <p:cNvPr id="29" name="Szövegdoboz 28"/>
          <p:cNvSpPr txBox="1"/>
          <p:nvPr/>
        </p:nvSpPr>
        <p:spPr>
          <a:xfrm rot="3348375">
            <a:off x="3086268" y="1398065"/>
            <a:ext cx="32754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Összeadók</a:t>
            </a:r>
            <a:r>
              <a:rPr lang="ro-RO" dirty="0" smtClean="0"/>
              <a:t>, </a:t>
            </a:r>
            <a:r>
              <a:rPr lang="ro-RO" dirty="0" err="1" smtClean="0"/>
              <a:t>regiszterek</a:t>
            </a:r>
            <a:r>
              <a:rPr lang="ro-RO" dirty="0" smtClean="0"/>
              <a:t>, </a:t>
            </a:r>
            <a:r>
              <a:rPr lang="ro-RO" dirty="0" err="1" smtClean="0"/>
              <a:t>mux-ok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1" name="Szövegdoboz 30"/>
          <p:cNvSpPr txBox="1"/>
          <p:nvPr/>
        </p:nvSpPr>
        <p:spPr>
          <a:xfrm rot="3348375">
            <a:off x="4016534" y="983112"/>
            <a:ext cx="290759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Processzor</a:t>
            </a:r>
            <a:r>
              <a:rPr lang="ro-RO" dirty="0" smtClean="0"/>
              <a:t>, </a:t>
            </a:r>
            <a:r>
              <a:rPr lang="ro-RO" dirty="0" err="1" smtClean="0"/>
              <a:t>memória</a:t>
            </a:r>
            <a:r>
              <a:rPr lang="ro-RO" dirty="0" smtClean="0"/>
              <a:t>, KI-BE </a:t>
            </a:r>
            <a:r>
              <a:rPr lang="ro-RO" dirty="0" err="1" smtClean="0"/>
              <a:t>interfészek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2" name="Szövegdoboz 31"/>
          <p:cNvSpPr txBox="1"/>
          <p:nvPr/>
        </p:nvSpPr>
        <p:spPr>
          <a:xfrm rot="3348375">
            <a:off x="6239912" y="1557509"/>
            <a:ext cx="18888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Strukturális</a:t>
            </a:r>
            <a:r>
              <a:rPr lang="ro-RO" dirty="0" smtClean="0"/>
              <a:t> </a:t>
            </a:r>
            <a:r>
              <a:rPr lang="ro-RO" dirty="0" err="1" smtClean="0"/>
              <a:t>nézet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3" name="Szövegdoboz 32"/>
          <p:cNvSpPr txBox="1"/>
          <p:nvPr/>
        </p:nvSpPr>
        <p:spPr>
          <a:xfrm rot="19217875">
            <a:off x="1883592" y="3931395"/>
            <a:ext cx="2377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Differenciál</a:t>
            </a:r>
            <a:r>
              <a:rPr lang="ro-RO" dirty="0" smtClean="0"/>
              <a:t> </a:t>
            </a:r>
            <a:r>
              <a:rPr lang="ro-RO" dirty="0" err="1" smtClean="0"/>
              <a:t>egyenletek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4" name="Szövegdoboz 33"/>
          <p:cNvSpPr txBox="1"/>
          <p:nvPr/>
        </p:nvSpPr>
        <p:spPr>
          <a:xfrm rot="19217875">
            <a:off x="2038454" y="3400860"/>
            <a:ext cx="183455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smtClean="0"/>
              <a:t>Boole </a:t>
            </a:r>
            <a:r>
              <a:rPr lang="ro-RO" dirty="0" err="1" smtClean="0"/>
              <a:t>egyenletek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5" name="Szövegdoboz 34"/>
          <p:cNvSpPr txBox="1"/>
          <p:nvPr/>
        </p:nvSpPr>
        <p:spPr>
          <a:xfrm rot="19217875">
            <a:off x="583289" y="3388489"/>
            <a:ext cx="291414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Regiszter</a:t>
            </a:r>
            <a:r>
              <a:rPr lang="ro-RO" dirty="0" smtClean="0"/>
              <a:t> </a:t>
            </a:r>
            <a:r>
              <a:rPr lang="ro-RO" dirty="0" err="1" smtClean="0"/>
              <a:t>szintű</a:t>
            </a:r>
            <a:r>
              <a:rPr lang="ro-RO" dirty="0" smtClean="0"/>
              <a:t> </a:t>
            </a:r>
            <a:r>
              <a:rPr lang="ro-RO" dirty="0" err="1" smtClean="0"/>
              <a:t>műveletek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6" name="Szövegdoboz 35"/>
          <p:cNvSpPr txBox="1"/>
          <p:nvPr/>
        </p:nvSpPr>
        <p:spPr>
          <a:xfrm rot="19217875">
            <a:off x="1443990" y="2442795"/>
            <a:ext cx="129526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/>
              <a:t>A</a:t>
            </a:r>
            <a:r>
              <a:rPr lang="ro-RO" dirty="0" err="1" smtClean="0"/>
              <a:t>lgoritmus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7" name="Szövegdoboz 36"/>
          <p:cNvSpPr txBox="1"/>
          <p:nvPr/>
        </p:nvSpPr>
        <p:spPr>
          <a:xfrm rot="19217875">
            <a:off x="475929" y="1274303"/>
            <a:ext cx="188436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 err="1" smtClean="0"/>
              <a:t>Viselkedési</a:t>
            </a:r>
            <a:r>
              <a:rPr lang="ro-RO" dirty="0" smtClean="0"/>
              <a:t> </a:t>
            </a:r>
            <a:r>
              <a:rPr lang="ro-RO" dirty="0" err="1" smtClean="0"/>
              <a:t>nézet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8" name="Téglalap 37"/>
          <p:cNvSpPr/>
          <p:nvPr/>
        </p:nvSpPr>
        <p:spPr>
          <a:xfrm>
            <a:off x="5643538" y="5380672"/>
            <a:ext cx="35004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integr</a:t>
            </a:r>
            <a:r>
              <a:rPr lang="hu-HU" dirty="0" smtClean="0"/>
              <a:t>ált áramkör </a:t>
            </a:r>
            <a:r>
              <a:rPr lang="hu-HU" b="1" dirty="0" smtClean="0"/>
              <a:t>moduláris alaprajza (modul </a:t>
            </a:r>
            <a:r>
              <a:rPr lang="hu-HU" b="1" dirty="0" err="1" smtClean="0"/>
              <a:t>floorplan</a:t>
            </a:r>
            <a:r>
              <a:rPr lang="hu-HU" b="1" dirty="0" smtClean="0"/>
              <a:t>)  </a:t>
            </a:r>
            <a:r>
              <a:rPr lang="hu-HU" dirty="0" smtClean="0"/>
              <a:t>–egy sematikus ábrázolása, kísérleti elhelyezése a főbb funkcionális blokkoknak</a:t>
            </a:r>
            <a:endParaRPr lang="en-US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315702" y="10466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Y-diagramm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Tranzisztor szintű absztrakció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noProof="0" dirty="0" smtClean="0"/>
              <a:t>Alap építőelemek</a:t>
            </a:r>
            <a:r>
              <a:rPr lang="hu-HU" sz="2800" dirty="0" smtClean="0"/>
              <a:t>:</a:t>
            </a:r>
            <a:r>
              <a:rPr lang="hu-HU" sz="2800" noProof="0" dirty="0" smtClean="0"/>
              <a:t> tranzisztor, ellenállás, kondenzátor, tekercs</a:t>
            </a:r>
          </a:p>
          <a:p>
            <a:r>
              <a:rPr lang="hu-HU" sz="2800" noProof="0" dirty="0" smtClean="0"/>
              <a:t>A viselkedés általában differenciál egyenletekkel (vagy áram-feszültség diagramokkal) van leírva</a:t>
            </a:r>
          </a:p>
          <a:p>
            <a:r>
              <a:rPr lang="hu-HU" sz="2800" noProof="0" dirty="0" smtClean="0"/>
              <a:t>Ezen a szinten a digitális áramköröket analóg áramkörként tekintjük</a:t>
            </a:r>
          </a:p>
          <a:p>
            <a:r>
              <a:rPr lang="hu-HU" sz="2800" noProof="0" dirty="0" smtClean="0"/>
              <a:t>A jelek időben változóak </a:t>
            </a:r>
          </a:p>
          <a:p>
            <a:r>
              <a:rPr lang="hu-HU" sz="2800" noProof="0" dirty="0" smtClean="0"/>
              <a:t>A digitális rendszerek tervezésénél nem foglalkozunk ezzel a szinttel  (gyártó feladata!)</a:t>
            </a:r>
            <a:endParaRPr lang="hu-HU" sz="2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1800" dirty="0" smtClean="0"/>
              <a:t>A fejezetben a hallgató megismerheti az FPGA alapú áramkör tervezésnél alkalmazott áramköri modelleket és absztrakciós rétegeket.  Egy áramkört tekinthetünk fekete doboznak, amelynek nem ismerjük a belső felépítését, </a:t>
            </a:r>
            <a:r>
              <a:rPr lang="hu-HU" sz="1800" dirty="0" smtClean="0"/>
              <a:t>szerkezetét</a:t>
            </a:r>
            <a:r>
              <a:rPr lang="en-US" sz="1800" dirty="0" smtClean="0"/>
              <a:t>,</a:t>
            </a:r>
            <a:r>
              <a:rPr lang="hu-HU" sz="1800" dirty="0" smtClean="0"/>
              <a:t> </a:t>
            </a:r>
            <a:r>
              <a:rPr lang="hu-HU" sz="1800" dirty="0" smtClean="0"/>
              <a:t>de ismerjük a viselkedését. Ismerjük a bemenetek </a:t>
            </a:r>
            <a:r>
              <a:rPr lang="hu-HU" sz="1800" dirty="0"/>
              <a:t>é</a:t>
            </a:r>
            <a:r>
              <a:rPr lang="hu-HU" sz="1800" dirty="0" smtClean="0"/>
              <a:t>s </a:t>
            </a:r>
            <a:r>
              <a:rPr lang="hu-HU" sz="1800" dirty="0" smtClean="0"/>
              <a:t>kimenetek között</a:t>
            </a:r>
            <a:r>
              <a:rPr lang="en-US" sz="1800" dirty="0" err="1" smtClean="0"/>
              <a:t>i</a:t>
            </a:r>
            <a:r>
              <a:rPr lang="hu-HU" sz="1800" dirty="0" smtClean="0"/>
              <a:t> összefüggést.  Egy másik megközelítés, ismerjük a részletes felépítését, modulárisan milyen alegységeket, modulokat, komponenseket tartalmaz és a komponensek </a:t>
            </a:r>
            <a:r>
              <a:rPr lang="hu-HU" sz="1800" dirty="0" smtClean="0"/>
              <a:t>közötti </a:t>
            </a:r>
            <a:r>
              <a:rPr lang="hu-HU" sz="1800" dirty="0" smtClean="0"/>
              <a:t>kapcsolatokat. Egy áramkörnek a tervezés során meghatározhatjuk a viselkedését vagy  felépíthetjük az áramköri elemekből, amely ugyanazt a viselkedést eredményezi.</a:t>
            </a:r>
          </a:p>
          <a:p>
            <a:pPr marL="0" indent="0" algn="just">
              <a:buNone/>
            </a:pPr>
            <a:r>
              <a:rPr lang="hu-HU" sz="1800" dirty="0" smtClean="0"/>
              <a:t>Egy elektronikus hardver különböző absztrakciós szinten írható le.  A tervezendő hardver rendszer </a:t>
            </a:r>
            <a:r>
              <a:rPr lang="hu-HU" sz="1800" dirty="0" smtClean="0"/>
              <a:t>specifikációja során általában </a:t>
            </a:r>
            <a:r>
              <a:rPr lang="hu-HU" sz="1800" dirty="0" smtClean="0"/>
              <a:t>magasabb hierarchikus szintről lépegetve alacsonyabb hierarchikus </a:t>
            </a:r>
            <a:r>
              <a:rPr lang="hu-HU" sz="1800" dirty="0" smtClean="0"/>
              <a:t>szintekre, </a:t>
            </a:r>
            <a:r>
              <a:rPr lang="hu-HU" sz="1800" dirty="0" smtClean="0"/>
              <a:t>jutunk az áramkör hardver szintű megvalósításáig.</a:t>
            </a:r>
          </a:p>
          <a:p>
            <a:pPr marL="0" indent="0" algn="just">
              <a:buNone/>
            </a:pPr>
            <a:r>
              <a:rPr lang="hu-HU" sz="1800" dirty="0" smtClean="0"/>
              <a:t>Ismerve a hierarchikus szinteket és megértve az áramkör leírási modellek (strukturális, viselkedési) közötti összefüggéseket</a:t>
            </a:r>
            <a:r>
              <a:rPr lang="en-US" sz="1800" dirty="0" smtClean="0"/>
              <a:t>,</a:t>
            </a:r>
            <a:r>
              <a:rPr lang="hu-HU" sz="1800" dirty="0" smtClean="0"/>
              <a:t> a hallgató átlátja a különböző specifikációs modellekből kiindulva a hardver kialakítását.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22083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Kapu szintű absztrakció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noProof="0" dirty="0" smtClean="0"/>
              <a:t>Építőelemei </a:t>
            </a:r>
            <a:r>
              <a:rPr lang="hu-HU" noProof="0" dirty="0" smtClean="0"/>
              <a:t>egyszerű logikai kapuk, alapmemória elemek, mint például a </a:t>
            </a:r>
            <a:r>
              <a:rPr lang="hu-HU" noProof="0" dirty="0" err="1" smtClean="0"/>
              <a:t>bistabil</a:t>
            </a:r>
            <a:r>
              <a:rPr lang="hu-HU" noProof="0" dirty="0" smtClean="0"/>
              <a:t> </a:t>
            </a:r>
            <a:r>
              <a:rPr lang="hu-HU" dirty="0" err="1" smtClean="0"/>
              <a:t>áramkörö</a:t>
            </a:r>
            <a:r>
              <a:rPr lang="hu-HU" noProof="0" dirty="0" smtClean="0"/>
              <a:t>k</a:t>
            </a:r>
          </a:p>
          <a:p>
            <a:r>
              <a:rPr lang="hu-HU" noProof="0" dirty="0" smtClean="0"/>
              <a:t>A jeleket úgy </a:t>
            </a:r>
            <a:r>
              <a:rPr lang="hu-HU" noProof="0" dirty="0" smtClean="0"/>
              <a:t>tekintjük, </a:t>
            </a:r>
            <a:r>
              <a:rPr lang="hu-HU" noProof="0" dirty="0" smtClean="0"/>
              <a:t>mint ‘1’ vagy ‘0’ logikai szintek</a:t>
            </a:r>
          </a:p>
          <a:p>
            <a:r>
              <a:rPr lang="hu-HU" noProof="0" dirty="0" smtClean="0"/>
              <a:t>Viselkedési szinten a bemeneti-kimeneti kapcsolatot  </a:t>
            </a:r>
            <a:r>
              <a:rPr lang="hu-HU" i="1" noProof="0" dirty="0" smtClean="0"/>
              <a:t>Boole egyenletekkel </a:t>
            </a:r>
            <a:r>
              <a:rPr lang="hu-HU" noProof="0" dirty="0" smtClean="0"/>
              <a:t>írjuk le</a:t>
            </a:r>
          </a:p>
          <a:p>
            <a:r>
              <a:rPr lang="hu-HU" noProof="0" dirty="0" smtClean="0"/>
              <a:t>Időzítéssel kapcsolatos információk is egyszerűsítve vannak- </a:t>
            </a:r>
            <a:r>
              <a:rPr lang="hu-HU" b="1" i="1" noProof="0" dirty="0" err="1" smtClean="0"/>
              <a:t>propagation</a:t>
            </a:r>
            <a:r>
              <a:rPr lang="hu-HU" b="1" i="1" noProof="0" dirty="0" smtClean="0"/>
              <a:t> </a:t>
            </a:r>
            <a:r>
              <a:rPr lang="hu-HU" b="1" i="1" noProof="0" dirty="0" err="1" smtClean="0"/>
              <a:t>delay</a:t>
            </a:r>
            <a:endParaRPr lang="hu-HU" b="1" i="1" noProof="0" dirty="0" smtClean="0"/>
          </a:p>
          <a:p>
            <a:r>
              <a:rPr lang="hu-HU" noProof="0" dirty="0" smtClean="0"/>
              <a:t>Fizikai nézetben: a </a:t>
            </a:r>
            <a:r>
              <a:rPr lang="hu-HU" i="1" noProof="0" dirty="0" smtClean="0"/>
              <a:t>kapuk elhelyezése</a:t>
            </a:r>
            <a:r>
              <a:rPr lang="hu-HU" noProof="0" dirty="0" smtClean="0"/>
              <a:t> a kapukat </a:t>
            </a:r>
            <a:r>
              <a:rPr lang="hu-HU" i="1" noProof="0" dirty="0" smtClean="0"/>
              <a:t>összekötő vonalak </a:t>
            </a:r>
            <a:r>
              <a:rPr lang="hu-HU" noProof="0" dirty="0" smtClean="0"/>
              <a:t>huzalozása</a:t>
            </a:r>
            <a:endParaRPr lang="hu-HU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RTL absztrakciós szint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noProof="0" dirty="0" smtClean="0"/>
              <a:t>Az alkotó elemek kapukból épített modulok</a:t>
            </a:r>
          </a:p>
          <a:p>
            <a:pPr lvl="1"/>
            <a:r>
              <a:rPr lang="hu-HU" noProof="0" dirty="0" smtClean="0"/>
              <a:t>Összeadók, komparátorok, tárak, regiszterek, multiplexerek</a:t>
            </a:r>
          </a:p>
          <a:p>
            <a:r>
              <a:rPr lang="hu-HU" noProof="0" dirty="0" smtClean="0"/>
              <a:t>A jelek csoportosítva vannak és </a:t>
            </a:r>
            <a:r>
              <a:rPr lang="hu-HU" b="1" noProof="0" dirty="0" smtClean="0"/>
              <a:t>speciális adatként </a:t>
            </a:r>
            <a:r>
              <a:rPr lang="hu-HU" noProof="0" dirty="0" smtClean="0"/>
              <a:t>értelmezzük: </a:t>
            </a:r>
            <a:r>
              <a:rPr lang="hu-HU" b="1" noProof="0" dirty="0" err="1" smtClean="0"/>
              <a:t>unsigned</a:t>
            </a:r>
            <a:r>
              <a:rPr lang="hu-HU" b="1" noProof="0" dirty="0" smtClean="0"/>
              <a:t> integer</a:t>
            </a:r>
            <a:r>
              <a:rPr lang="hu-HU" noProof="0" dirty="0" smtClean="0"/>
              <a:t>, </a:t>
            </a:r>
            <a:r>
              <a:rPr lang="hu-HU" noProof="0" dirty="0" err="1" smtClean="0"/>
              <a:t>float</a:t>
            </a:r>
            <a:r>
              <a:rPr lang="hu-HU" noProof="0" dirty="0" smtClean="0"/>
              <a:t> stb.</a:t>
            </a:r>
          </a:p>
          <a:p>
            <a:r>
              <a:rPr lang="hu-HU" noProof="0" dirty="0" smtClean="0"/>
              <a:t>Az RT  módszerrel tervezett rendszer leírására a Véges Állapotú Automatát alkalmazzák (</a:t>
            </a:r>
            <a:r>
              <a:rPr lang="hu-HU" dirty="0" err="1" smtClean="0"/>
              <a:t>Finit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r>
              <a:rPr lang="hu-HU" noProof="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RTL absztrakciós szint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 smtClean="0"/>
              <a:t>Jelek értelmezése</a:t>
            </a:r>
          </a:p>
          <a:p>
            <a:pPr lvl="1"/>
            <a:r>
              <a:rPr lang="hu-HU" sz="3200" dirty="0" smtClean="0"/>
              <a:t>Viselkedési nézet</a:t>
            </a:r>
          </a:p>
          <a:p>
            <a:pPr lvl="2"/>
            <a:r>
              <a:rPr lang="hu-HU" sz="2800" b="1" dirty="0" smtClean="0"/>
              <a:t>speciális adatként </a:t>
            </a:r>
            <a:r>
              <a:rPr lang="hu-HU" sz="2800" dirty="0" smtClean="0"/>
              <a:t>értelmezzük: </a:t>
            </a:r>
            <a:r>
              <a:rPr lang="hu-HU" sz="2800" b="1" dirty="0" err="1" smtClean="0"/>
              <a:t>unsigned</a:t>
            </a:r>
            <a:r>
              <a:rPr lang="hu-HU" sz="2800" b="1" dirty="0" smtClean="0"/>
              <a:t> integer</a:t>
            </a:r>
            <a:r>
              <a:rPr lang="hu-HU" sz="2800" dirty="0" smtClean="0"/>
              <a:t>, </a:t>
            </a:r>
            <a:r>
              <a:rPr lang="hu-HU" sz="2800" dirty="0" err="1" smtClean="0"/>
              <a:t>float</a:t>
            </a:r>
            <a:r>
              <a:rPr lang="hu-HU" sz="2800" dirty="0" smtClean="0"/>
              <a:t> </a:t>
            </a:r>
          </a:p>
          <a:p>
            <a:pPr lvl="1"/>
            <a:r>
              <a:rPr lang="hu-HU" sz="3200" dirty="0" smtClean="0"/>
              <a:t>Strukturális nézet</a:t>
            </a:r>
          </a:p>
          <a:p>
            <a:pPr lvl="2"/>
            <a:r>
              <a:rPr lang="hu-HU" sz="2800" dirty="0"/>
              <a:t>p</a:t>
            </a:r>
            <a:r>
              <a:rPr lang="hu-HU" sz="2800" dirty="0" smtClean="0"/>
              <a:t>éldául </a:t>
            </a:r>
            <a:r>
              <a:rPr lang="hu-HU" sz="2800" dirty="0" smtClean="0"/>
              <a:t>kettes </a:t>
            </a:r>
            <a:r>
              <a:rPr lang="hu-HU" sz="2800" dirty="0" err="1" smtClean="0"/>
              <a:t>komplemensben</a:t>
            </a:r>
            <a:r>
              <a:rPr lang="hu-HU" sz="2800" dirty="0" smtClean="0"/>
              <a:t> értelmezett bitsorozat</a:t>
            </a:r>
          </a:p>
          <a:p>
            <a:pPr lvl="1"/>
            <a:r>
              <a:rPr lang="hu-HU" sz="3200" dirty="0" smtClean="0"/>
              <a:t>Fizikai nézet</a:t>
            </a:r>
          </a:p>
          <a:p>
            <a:pPr lvl="2"/>
            <a:r>
              <a:rPr lang="hu-HU" sz="2800" dirty="0"/>
              <a:t>a</a:t>
            </a:r>
            <a:r>
              <a:rPr lang="hu-HU" sz="2800" dirty="0" smtClean="0"/>
              <a:t> </a:t>
            </a:r>
            <a:r>
              <a:rPr lang="hu-HU" sz="2800" dirty="0" smtClean="0"/>
              <a:t>jelek továbbítására alkalmazott sínrendszer</a:t>
            </a:r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8586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Processzor szintű absztrakció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Építőelemek: processzorok, memória, sínrendszerek</a:t>
            </a:r>
          </a:p>
          <a:p>
            <a:r>
              <a:rPr lang="hu-HU" dirty="0" smtClean="0"/>
              <a:t>Viselkedési szinten a leírás </a:t>
            </a:r>
            <a:r>
              <a:rPr lang="hu-HU" b="1" dirty="0" smtClean="0"/>
              <a:t>program</a:t>
            </a:r>
            <a:r>
              <a:rPr lang="hu-HU" dirty="0" smtClean="0"/>
              <a:t> a számolás lépéseivel és a kommunikációs folyamatokkal</a:t>
            </a:r>
          </a:p>
          <a:p>
            <a:r>
              <a:rPr lang="hu-HU" dirty="0" smtClean="0"/>
              <a:t>A processzor  absztrakciós szintnek  a fizikai tartományban “IP </a:t>
            </a:r>
            <a:r>
              <a:rPr lang="hu-HU" dirty="0" err="1" smtClean="0"/>
              <a:t>floor</a:t>
            </a:r>
            <a:r>
              <a:rPr lang="hu-HU" dirty="0" smtClean="0"/>
              <a:t> </a:t>
            </a:r>
            <a:r>
              <a:rPr lang="hu-HU" dirty="0" err="1" smtClean="0"/>
              <a:t>plan</a:t>
            </a:r>
            <a:r>
              <a:rPr lang="hu-HU" dirty="0" smtClean="0"/>
              <a:t>” </a:t>
            </a:r>
            <a:r>
              <a:rPr lang="hu-HU" smtClean="0"/>
              <a:t>felel meg (IP </a:t>
            </a:r>
            <a:r>
              <a:rPr lang="hu-HU" dirty="0" smtClean="0"/>
              <a:t>alaprajz)</a:t>
            </a:r>
          </a:p>
          <a:p>
            <a:r>
              <a:rPr lang="hu-HU" b="1" dirty="0" err="1" smtClean="0"/>
              <a:t>Floor</a:t>
            </a:r>
            <a:r>
              <a:rPr lang="hu-HU" b="1" dirty="0" smtClean="0"/>
              <a:t> </a:t>
            </a:r>
            <a:r>
              <a:rPr lang="hu-HU" b="1" dirty="0" err="1" smtClean="0"/>
              <a:t>plan-</a:t>
            </a:r>
            <a:r>
              <a:rPr lang="hu-HU" b="1" dirty="0" smtClean="0"/>
              <a:t> </a:t>
            </a:r>
            <a:r>
              <a:rPr lang="hu-HU" dirty="0"/>
              <a:t>k</a:t>
            </a:r>
            <a:r>
              <a:rPr lang="hu-HU" dirty="0" smtClean="0"/>
              <a:t>iterített VLSI áramkör (logikai cellák+</a:t>
            </a:r>
            <a:r>
              <a:rPr lang="hu-HU" dirty="0" err="1" smtClean="0"/>
              <a:t>makrocellák</a:t>
            </a:r>
            <a:r>
              <a:rPr lang="hu-HU" dirty="0" smtClean="0"/>
              <a:t>) és a közöttük levő összeköttetések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7466" y="2996952"/>
            <a:ext cx="9144000" cy="1143000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r>
              <a:rPr lang="en-US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447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Le</a:t>
            </a:r>
            <a:r>
              <a:rPr lang="hu-HU" dirty="0" smtClean="0"/>
              <a:t>írási modellek</a:t>
            </a:r>
            <a:endParaRPr lang="hu-HU" noProof="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539552" y="1340768"/>
            <a:ext cx="309634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Viselkedési </a:t>
            </a:r>
            <a:r>
              <a:rPr lang="hu-HU" dirty="0" smtClean="0"/>
              <a:t>modell</a:t>
            </a:r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531064" y="3123260"/>
            <a:ext cx="309634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Strukturális modell</a:t>
            </a:r>
            <a:endParaRPr lang="hu-HU" dirty="0"/>
          </a:p>
        </p:txBody>
      </p:sp>
      <p:sp>
        <p:nvSpPr>
          <p:cNvPr id="7" name="Lekerekített téglalap 6"/>
          <p:cNvSpPr/>
          <p:nvPr/>
        </p:nvSpPr>
        <p:spPr>
          <a:xfrm>
            <a:off x="531064" y="4941168"/>
            <a:ext cx="309634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Fizikai modell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5292080" y="1143040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S=0 then</a:t>
            </a:r>
          </a:p>
          <a:p>
            <a:r>
              <a:rPr lang="en-US" dirty="0"/>
              <a:t>	</a:t>
            </a:r>
            <a:r>
              <a:rPr lang="en-US" dirty="0" smtClean="0"/>
              <a:t>q=I0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q=I1;</a:t>
            </a:r>
          </a:p>
          <a:p>
            <a:r>
              <a:rPr lang="en-US" dirty="0" smtClean="0"/>
              <a:t>End;</a:t>
            </a:r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786360"/>
            <a:ext cx="3649003" cy="158417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581115"/>
            <a:ext cx="971550" cy="180022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394" y="4278928"/>
            <a:ext cx="1795835" cy="1929964"/>
          </a:xfrm>
          <a:prstGeom prst="rect">
            <a:avLst/>
          </a:prstGeom>
        </p:spPr>
      </p:pic>
      <p:sp>
        <p:nvSpPr>
          <p:cNvPr id="15" name="Jobbra nyíl 14"/>
          <p:cNvSpPr/>
          <p:nvPr/>
        </p:nvSpPr>
        <p:spPr>
          <a:xfrm>
            <a:off x="3910908" y="1739732"/>
            <a:ext cx="553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Jobbra nyíl 15"/>
          <p:cNvSpPr/>
          <p:nvPr/>
        </p:nvSpPr>
        <p:spPr>
          <a:xfrm>
            <a:off x="3967180" y="3519304"/>
            <a:ext cx="553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Jobbra nyíl 16"/>
          <p:cNvSpPr/>
          <p:nvPr/>
        </p:nvSpPr>
        <p:spPr>
          <a:xfrm>
            <a:off x="3967180" y="5284480"/>
            <a:ext cx="553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Egyenes összekötő nyíllal 18"/>
          <p:cNvCxnSpPr>
            <a:stCxn id="10" idx="3"/>
          </p:cNvCxnSpPr>
          <p:nvPr/>
        </p:nvCxnSpPr>
        <p:spPr>
          <a:xfrm>
            <a:off x="5831582" y="5481228"/>
            <a:ext cx="1543664" cy="912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Viselkedési 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Leírja a rendszer </a:t>
            </a:r>
            <a:r>
              <a:rPr lang="en-US" dirty="0" smtClean="0"/>
              <a:t>v</a:t>
            </a:r>
            <a:r>
              <a:rPr lang="hu-HU" dirty="0" smtClean="0"/>
              <a:t>a</a:t>
            </a:r>
            <a:r>
              <a:rPr lang="en-US" dirty="0" err="1" smtClean="0"/>
              <a:t>gy</a:t>
            </a:r>
            <a:r>
              <a:rPr lang="en-US" dirty="0" smtClean="0"/>
              <a:t> r</a:t>
            </a:r>
            <a:r>
              <a:rPr lang="hu-HU" dirty="0" smtClean="0"/>
              <a:t>észrendszer viselkedését</a:t>
            </a:r>
          </a:p>
          <a:p>
            <a:r>
              <a:rPr lang="hu-HU" dirty="0" smtClean="0"/>
              <a:t>Úgy tekinti a rendszert, mint egy fekete doboz, eltekint a belső felépítéstől</a:t>
            </a:r>
          </a:p>
          <a:p>
            <a:r>
              <a:rPr lang="hu-HU" dirty="0" smtClean="0"/>
              <a:t>A bemeneti és kimeneti adatok közötti összefüggések leírására irányul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683568" y="4348996"/>
                <a:ext cx="5256584" cy="50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hu-HU" sz="2400" dirty="0" smtClean="0"/>
                  <a:t>Q</a:t>
                </a:r>
                <a14:m>
                  <m:oMath xmlns:m="http://schemas.openxmlformats.org/officeDocument/2006/math">
                    <m:r>
                      <a:rPr lang="hu-HU" sz="2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24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sz="2400" i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endParaRPr lang="hu-HU" sz="2400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348996"/>
                <a:ext cx="5256584" cy="505203"/>
              </a:xfrm>
              <a:prstGeom prst="rect">
                <a:avLst/>
              </a:prstGeom>
              <a:blipFill rotWithShape="0">
                <a:blip r:embed="rId2"/>
                <a:stretch>
                  <a:fillRect l="-1740" t="-1205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3250238"/>
            <a:ext cx="2464884" cy="320792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47" y="5013176"/>
            <a:ext cx="3524275" cy="1645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Kép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492465"/>
            <a:ext cx="5226693" cy="22691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Strukturális modell</a:t>
            </a:r>
            <a:endParaRPr lang="hu-HU" noProof="0" dirty="0"/>
          </a:p>
        </p:txBody>
      </p:sp>
      <p:sp>
        <p:nvSpPr>
          <p:cNvPr id="8" name="Felhő 7"/>
          <p:cNvSpPr/>
          <p:nvPr/>
        </p:nvSpPr>
        <p:spPr>
          <a:xfrm>
            <a:off x="5580112" y="1143040"/>
            <a:ext cx="2592288" cy="1008112"/>
          </a:xfrm>
          <a:prstGeom prst="cloud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Modult alkotó komponensek</a:t>
            </a:r>
            <a:endParaRPr lang="hu-HU" dirty="0"/>
          </a:p>
        </p:txBody>
      </p:sp>
      <p:cxnSp>
        <p:nvCxnSpPr>
          <p:cNvPr id="10" name="Egyenes összekötő nyíllal 9"/>
          <p:cNvCxnSpPr>
            <a:stCxn id="8" idx="4"/>
          </p:cNvCxnSpPr>
          <p:nvPr/>
        </p:nvCxnSpPr>
        <p:spPr>
          <a:xfrm flipH="1">
            <a:off x="4211960" y="2277166"/>
            <a:ext cx="2124245" cy="791794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8" idx="4"/>
          </p:cNvCxnSpPr>
          <p:nvPr/>
        </p:nvCxnSpPr>
        <p:spPr>
          <a:xfrm flipH="1">
            <a:off x="5724128" y="2277166"/>
            <a:ext cx="612077" cy="1223842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8" idx="4"/>
          </p:cNvCxnSpPr>
          <p:nvPr/>
        </p:nvCxnSpPr>
        <p:spPr>
          <a:xfrm flipH="1">
            <a:off x="4211960" y="2277166"/>
            <a:ext cx="2124245" cy="1943922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elhő 19"/>
          <p:cNvSpPr/>
          <p:nvPr/>
        </p:nvSpPr>
        <p:spPr>
          <a:xfrm>
            <a:off x="467544" y="1206993"/>
            <a:ext cx="2592288" cy="1008112"/>
          </a:xfrm>
          <a:prstGeom prst="cloudCallout">
            <a:avLst>
              <a:gd name="adj1" fmla="val 44080"/>
              <a:gd name="adj2" fmla="val 70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dirty="0" smtClean="0"/>
              <a:t>Vezetékek</a:t>
            </a:r>
            <a:endParaRPr lang="hu-HU" dirty="0"/>
          </a:p>
        </p:txBody>
      </p:sp>
      <p:cxnSp>
        <p:nvCxnSpPr>
          <p:cNvPr id="25" name="Egyenes összekötő nyíllal 24"/>
          <p:cNvCxnSpPr>
            <a:stCxn id="8" idx="4"/>
          </p:cNvCxnSpPr>
          <p:nvPr/>
        </p:nvCxnSpPr>
        <p:spPr>
          <a:xfrm flipH="1">
            <a:off x="3491880" y="2277166"/>
            <a:ext cx="2844325" cy="1223842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20" idx="4"/>
          </p:cNvCxnSpPr>
          <p:nvPr/>
        </p:nvCxnSpPr>
        <p:spPr>
          <a:xfrm>
            <a:off x="2906369" y="2420226"/>
            <a:ext cx="441495" cy="46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>
            <a:stCxn id="20" idx="4"/>
          </p:cNvCxnSpPr>
          <p:nvPr/>
        </p:nvCxnSpPr>
        <p:spPr>
          <a:xfrm>
            <a:off x="2906369" y="2420226"/>
            <a:ext cx="363383" cy="216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elfelé nyílbuborék 43"/>
          <p:cNvSpPr/>
          <p:nvPr/>
        </p:nvSpPr>
        <p:spPr>
          <a:xfrm>
            <a:off x="1171352" y="5096539"/>
            <a:ext cx="2520280" cy="936104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6371"/>
            </a:avLst>
          </a:prstGeom>
          <a:solidFill>
            <a:srgbClr val="E6E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002060"/>
                </a:solidFill>
              </a:rPr>
              <a:t>Bemeneti </a:t>
            </a:r>
            <a:r>
              <a:rPr lang="hu-HU" b="1" dirty="0" smtClean="0">
                <a:solidFill>
                  <a:srgbClr val="002060"/>
                </a:solidFill>
              </a:rPr>
              <a:t>portok</a:t>
            </a:r>
            <a:endParaRPr lang="hu-HU" b="1" dirty="0">
              <a:solidFill>
                <a:srgbClr val="002060"/>
              </a:solidFill>
            </a:endParaRPr>
          </a:p>
        </p:txBody>
      </p:sp>
      <p:sp>
        <p:nvSpPr>
          <p:cNvPr id="47" name="Felfelé nyílbuborék 46"/>
          <p:cNvSpPr/>
          <p:nvPr/>
        </p:nvSpPr>
        <p:spPr>
          <a:xfrm>
            <a:off x="5502323" y="3914329"/>
            <a:ext cx="2520280" cy="936104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6371"/>
            </a:avLst>
          </a:prstGeom>
          <a:solidFill>
            <a:srgbClr val="E6E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002060"/>
                </a:solidFill>
              </a:rPr>
              <a:t>Kimeneti </a:t>
            </a:r>
            <a:r>
              <a:rPr lang="hu-HU" b="1" dirty="0">
                <a:solidFill>
                  <a:srgbClr val="002060"/>
                </a:solidFill>
              </a:rPr>
              <a:t>portok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Multiplexer áramkör strukturális felépítése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52559"/>
            <a:ext cx="2102501" cy="273630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53" y="1362214"/>
            <a:ext cx="5544616" cy="55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EDA </a:t>
            </a:r>
            <a:r>
              <a:rPr lang="hu-HU" b="1" dirty="0" err="1" smtClean="0"/>
              <a:t>E</a:t>
            </a:r>
            <a:r>
              <a:rPr lang="hu-HU" dirty="0" err="1" smtClean="0">
                <a:hlinkClick r:id="rId3" tooltip="Electronic design automation"/>
              </a:rPr>
              <a:t>lectronic</a:t>
            </a:r>
            <a:r>
              <a:rPr lang="hu-HU" dirty="0" smtClean="0">
                <a:hlinkClick r:id="rId3" tooltip="Electronic design automation"/>
              </a:rPr>
              <a:t> </a:t>
            </a:r>
            <a:r>
              <a:rPr lang="hu-HU" dirty="0">
                <a:hlinkClick r:id="rId3" tooltip="Electronic design automation"/>
              </a:rPr>
              <a:t>Design </a:t>
            </a:r>
            <a:r>
              <a:rPr lang="hu-HU" dirty="0" err="1">
                <a:hlinkClick r:id="rId3" tooltip="Electronic design automation"/>
              </a:rPr>
              <a:t>Automation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Számítógépes elektronikus tervezői, fejlesztői  és szimulációs eszközök széles skálája segíti a tervezőket </a:t>
            </a:r>
          </a:p>
          <a:p>
            <a:r>
              <a:rPr lang="hu-HU" dirty="0" smtClean="0"/>
              <a:t>EDIF (</a:t>
            </a:r>
            <a:r>
              <a:rPr lang="hu-HU" b="1" dirty="0" err="1"/>
              <a:t>Electronic</a:t>
            </a:r>
            <a:r>
              <a:rPr lang="hu-HU" b="1" dirty="0"/>
              <a:t> Design </a:t>
            </a:r>
            <a:r>
              <a:rPr lang="hu-HU" b="1" dirty="0" err="1"/>
              <a:t>Interchange</a:t>
            </a:r>
            <a:r>
              <a:rPr lang="hu-HU" b="1" dirty="0"/>
              <a:t> </a:t>
            </a:r>
            <a:r>
              <a:rPr lang="hu-HU" b="1" dirty="0" err="1" smtClean="0"/>
              <a:t>Format</a:t>
            </a:r>
            <a:r>
              <a:rPr lang="hu-HU" b="1" dirty="0" smtClean="0"/>
              <a:t>)-</a:t>
            </a:r>
            <a:r>
              <a:rPr lang="hu-HU" dirty="0" smtClean="0"/>
              <a:t> </a:t>
            </a:r>
            <a:r>
              <a:rPr lang="hu-HU" dirty="0" smtClean="0"/>
              <a:t>első próbálkozás egy semleges adatcsere formátum kifejlesztésére, az automatizált elektronikus  tervezésben használják </a:t>
            </a:r>
          </a:p>
          <a:p>
            <a:r>
              <a:rPr lang="hu-HU" dirty="0" smtClean="0"/>
              <a:t>EDA eszközökkel nem kell minden szintet pontosan definiálni</a:t>
            </a:r>
          </a:p>
          <a:p>
            <a:pPr lvl="1"/>
            <a:r>
              <a:rPr lang="hu-HU" dirty="0"/>
              <a:t>e</a:t>
            </a:r>
            <a:r>
              <a:rPr lang="hu-HU" dirty="0" smtClean="0"/>
              <a:t>legendő </a:t>
            </a:r>
            <a:r>
              <a:rPr lang="hu-HU" dirty="0" smtClean="0"/>
              <a:t>a tervezést a legfelsőbb szinten elvégezni</a:t>
            </a:r>
          </a:p>
          <a:p>
            <a:r>
              <a:rPr lang="hu-HU" dirty="0" smtClean="0"/>
              <a:t>EDIF alkalmazása</a:t>
            </a:r>
          </a:p>
          <a:p>
            <a:pPr lvl="1"/>
            <a:r>
              <a:rPr lang="hu-HU" dirty="0" err="1" smtClean="0">
                <a:hlinkClick r:id="rId4" tooltip="Netlist"/>
              </a:rPr>
              <a:t>netlists</a:t>
            </a:r>
            <a:r>
              <a:rPr lang="hu-HU" dirty="0" smtClean="0"/>
              <a:t> </a:t>
            </a:r>
          </a:p>
          <a:p>
            <a:pPr lvl="1"/>
            <a:r>
              <a:rPr lang="hu-HU" dirty="0" smtClean="0"/>
              <a:t>áramköri rajz (</a:t>
            </a:r>
            <a:r>
              <a:rPr lang="hu-HU" dirty="0" err="1" smtClean="0"/>
              <a:t>schematics</a:t>
            </a:r>
            <a:r>
              <a:rPr lang="hu-HU" dirty="0" smtClean="0"/>
              <a:t>)</a:t>
            </a:r>
          </a:p>
          <a:p>
            <a:pPr marL="457200" lvl="1" indent="0">
              <a:buNone/>
            </a:pPr>
            <a:r>
              <a:rPr lang="hu-HU" dirty="0" smtClean="0"/>
              <a:t>Egyéb formátumok</a:t>
            </a:r>
          </a:p>
          <a:p>
            <a:pPr lvl="1"/>
            <a:r>
              <a:rPr lang="hu-HU" dirty="0" smtClean="0"/>
              <a:t>	EDAXML</a:t>
            </a:r>
          </a:p>
          <a:p>
            <a:pPr lvl="1"/>
            <a:r>
              <a:rPr lang="hu-HU" dirty="0" smtClean="0"/>
              <a:t>	NGC (</a:t>
            </a:r>
            <a:r>
              <a:rPr lang="hu-HU" dirty="0" err="1" smtClean="0"/>
              <a:t>Native</a:t>
            </a:r>
            <a:r>
              <a:rPr lang="hu-HU" dirty="0" smtClean="0"/>
              <a:t> </a:t>
            </a:r>
            <a:r>
              <a:rPr lang="hu-HU" dirty="0" err="1" smtClean="0"/>
              <a:t>Generic</a:t>
            </a:r>
            <a:r>
              <a:rPr lang="hu-HU" dirty="0" smtClean="0"/>
              <a:t> </a:t>
            </a:r>
            <a:r>
              <a:rPr lang="hu-HU" dirty="0" err="1" smtClean="0"/>
              <a:t>Circuit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 (</a:t>
            </a:r>
            <a:r>
              <a:rPr lang="hu-HU" dirty="0" err="1" smtClean="0"/>
              <a:t>Xilinx</a:t>
            </a:r>
            <a:r>
              <a:rPr lang="hu-HU" dirty="0" smtClean="0"/>
              <a:t> cég saját formátuma)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919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Netlist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r>
              <a:rPr lang="hu-HU" sz="2800" b="1" dirty="0" err="1" smtClean="0"/>
              <a:t>Netlist</a:t>
            </a:r>
            <a:r>
              <a:rPr lang="hu-HU" sz="2800" b="1" dirty="0" smtClean="0"/>
              <a:t> (felsorolja): </a:t>
            </a:r>
            <a:r>
              <a:rPr lang="hu-HU" sz="2800" dirty="0" smtClean="0"/>
              <a:t> </a:t>
            </a:r>
          </a:p>
          <a:p>
            <a:pPr lvl="1"/>
            <a:r>
              <a:rPr lang="hu-HU" sz="2400" b="1" dirty="0" smtClean="0"/>
              <a:t>Komponenseket</a:t>
            </a:r>
            <a:r>
              <a:rPr lang="hu-HU" sz="2400" dirty="0" smtClean="0"/>
              <a:t> </a:t>
            </a:r>
          </a:p>
          <a:p>
            <a:pPr lvl="2"/>
            <a:r>
              <a:rPr lang="hu-HU" sz="2000" dirty="0"/>
              <a:t>Az áramkört alkotó komponensek portokon kapcsolódnak  </a:t>
            </a:r>
          </a:p>
          <a:p>
            <a:pPr lvl="2"/>
            <a:r>
              <a:rPr lang="hu-HU" sz="2000" dirty="0" smtClean="0"/>
              <a:t>Komponensenként több példány</a:t>
            </a:r>
          </a:p>
          <a:p>
            <a:pPr lvl="3"/>
            <a:r>
              <a:rPr lang="hu-HU" sz="1600" dirty="0" smtClean="0"/>
              <a:t>Egyedi elnevezés</a:t>
            </a:r>
          </a:p>
          <a:p>
            <a:pPr lvl="1"/>
            <a:r>
              <a:rPr lang="hu-HU" sz="2400" b="1" dirty="0" smtClean="0"/>
              <a:t>Vezetékek, csomópontok </a:t>
            </a:r>
            <a:r>
              <a:rPr lang="hu-HU" sz="2400" dirty="0" smtClean="0"/>
              <a:t>(</a:t>
            </a:r>
            <a:r>
              <a:rPr lang="hu-HU" sz="2400" dirty="0" err="1" smtClean="0"/>
              <a:t>nets</a:t>
            </a:r>
            <a:r>
              <a:rPr lang="hu-HU" sz="2400" dirty="0" smtClean="0"/>
              <a:t>) az áramköri elemek  összekapcsolásának leírására </a:t>
            </a:r>
          </a:p>
          <a:p>
            <a:pPr lvl="1"/>
            <a:r>
              <a:rPr lang="hu-HU" sz="2400" b="1" dirty="0" smtClean="0"/>
              <a:t>Attribútumok</a:t>
            </a:r>
            <a:r>
              <a:rPr lang="hu-HU" sz="2400" dirty="0" smtClean="0"/>
              <a:t> (komponensekhez hozzárendelt tulajdonságok- a leíró nyelvtől és annak sajátosságaitól függően)</a:t>
            </a:r>
          </a:p>
          <a:p>
            <a:pPr marL="0" indent="0">
              <a:spcBef>
                <a:spcPts val="0"/>
              </a:spcBef>
              <a:buNone/>
            </a:pPr>
            <a:endParaRPr lang="hu-HU" sz="2400" noProof="0" dirty="0"/>
          </a:p>
        </p:txBody>
      </p:sp>
      <p:pic>
        <p:nvPicPr>
          <p:cNvPr id="4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485678"/>
            <a:ext cx="4499991" cy="2372322"/>
          </a:xfrm>
          <a:prstGeom prst="rect">
            <a:avLst/>
          </a:prstGeom>
        </p:spPr>
      </p:pic>
      <p:pic>
        <p:nvPicPr>
          <p:cNvPr id="5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797152"/>
            <a:ext cx="1353177" cy="1761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Fizikai nézet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Hardver erőforrásokat (fizikai komponenseket) ábrázol a </a:t>
            </a:r>
            <a:r>
              <a:rPr lang="hu-HU" noProof="0" dirty="0" smtClean="0"/>
              <a:t>kiegészítő  információkkal (a komponens formája, mérete, teljesítmény, áramfelvétel stb.)</a:t>
            </a:r>
          </a:p>
          <a:p>
            <a:r>
              <a:rPr lang="hu-HU" noProof="0" dirty="0" smtClean="0"/>
              <a:t>Újabb </a:t>
            </a:r>
            <a:r>
              <a:rPr lang="hu-HU" b="1" noProof="0" dirty="0" smtClean="0"/>
              <a:t>fizikai információk</a:t>
            </a:r>
            <a:r>
              <a:rPr lang="hu-HU" noProof="0" dirty="0" smtClean="0"/>
              <a:t>kal bővíti a strukturális nézetet, mint például:</a:t>
            </a:r>
          </a:p>
          <a:p>
            <a:pPr lvl="1"/>
            <a:r>
              <a:rPr lang="hu-HU" noProof="0" dirty="0" smtClean="0"/>
              <a:t>Az alkatrészek mérete</a:t>
            </a:r>
          </a:p>
          <a:p>
            <a:pPr lvl="1"/>
            <a:r>
              <a:rPr lang="hu-HU" noProof="0" dirty="0" smtClean="0"/>
              <a:t>Az alkatrészek pontos helye a</a:t>
            </a:r>
          </a:p>
          <a:p>
            <a:pPr lvl="2"/>
            <a:r>
              <a:rPr lang="hu-HU" dirty="0"/>
              <a:t>n</a:t>
            </a:r>
            <a:r>
              <a:rPr lang="hu-HU" noProof="0" dirty="0" err="1" smtClean="0"/>
              <a:t>yákon</a:t>
            </a:r>
            <a:endParaRPr lang="hu-HU" noProof="0" dirty="0" smtClean="0"/>
          </a:p>
          <a:p>
            <a:pPr lvl="2"/>
            <a:r>
              <a:rPr lang="hu-HU" noProof="0" dirty="0"/>
              <a:t>s</a:t>
            </a:r>
            <a:r>
              <a:rPr lang="hu-HU" noProof="0" dirty="0" smtClean="0"/>
              <a:t>zilícium </a:t>
            </a:r>
            <a:r>
              <a:rPr lang="hu-HU" noProof="0" dirty="0" smtClean="0"/>
              <a:t>lapkán</a:t>
            </a:r>
          </a:p>
          <a:p>
            <a:pPr lvl="1"/>
            <a:r>
              <a:rPr lang="hu-HU" noProof="0" dirty="0" smtClean="0"/>
              <a:t>Összekötő vonalak</a:t>
            </a:r>
          </a:p>
          <a:p>
            <a:pPr lvl="5"/>
            <a:endParaRPr lang="hu-HU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1225</Words>
  <Application>Microsoft Office PowerPoint</Application>
  <PresentationFormat>On-screen Show (4:3)</PresentationFormat>
  <Paragraphs>165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Office-téma</vt:lpstr>
      <vt:lpstr>Újrakonfigurálható digitális áramkörök   Áramköri leírási modellek és hierarchikus alrendszerek</vt:lpstr>
      <vt:lpstr>PowerPoint Presentation</vt:lpstr>
      <vt:lpstr>Leírási modellek</vt:lpstr>
      <vt:lpstr>Viselkedési modell</vt:lpstr>
      <vt:lpstr>Strukturális modell</vt:lpstr>
      <vt:lpstr>Multiplexer áramkör strukturális felépítése</vt:lpstr>
      <vt:lpstr>EDA Electronic Design Automation</vt:lpstr>
      <vt:lpstr>Netlist</vt:lpstr>
      <vt:lpstr>Fizikai nézet</vt:lpstr>
      <vt:lpstr>Multiplexer áramkör leképezése </vt:lpstr>
      <vt:lpstr>Multiplexer áramkör megvalósítása</vt:lpstr>
      <vt:lpstr>Fizikailag az FPGA áramkörben a komponensek pontos helye </vt:lpstr>
      <vt:lpstr>PowerPoint Presentation</vt:lpstr>
      <vt:lpstr>A elemek összekötésének a szemléltetése</vt:lpstr>
      <vt:lpstr>IOB részletes szemléltetése</vt:lpstr>
      <vt:lpstr>SZELET részletes szemléltetése</vt:lpstr>
      <vt:lpstr>Digitális rendszerek absztrakciós szintjei</vt:lpstr>
      <vt:lpstr>PowerPoint Presentation</vt:lpstr>
      <vt:lpstr>Tranzisztor szintű absztrakció</vt:lpstr>
      <vt:lpstr>Kapu szintű absztrakció</vt:lpstr>
      <vt:lpstr>RTL absztrakciós szint</vt:lpstr>
      <vt:lpstr>RTL absztrakciós szint</vt:lpstr>
      <vt:lpstr>Processzor szintű absztrakció</vt:lpstr>
      <vt:lpstr>Köszönöm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 ábrázolás</dc:title>
  <dc:subject>Újrakonfigurálható digitális áramkörök</dc:subject>
  <dc:creator>Brassai Sándor Tihamér</dc:creator>
  <cp:keywords>FPGA áramkörök szerkezete, Absztrakciós szintek, Tervezés fázisai</cp:keywords>
  <dc:description>Sapientia EMTE
Műszaki és Humántudományok Kar
Villamosmérnöki tanszék</dc:description>
  <cp:lastModifiedBy>tihamer</cp:lastModifiedBy>
  <cp:revision>234</cp:revision>
  <dcterms:created xsi:type="dcterms:W3CDTF">2009-09-29T12:18:48Z</dcterms:created>
  <dcterms:modified xsi:type="dcterms:W3CDTF">2017-11-26T13:53:16Z</dcterms:modified>
  <cp:category>Előadás</cp:category>
  <cp:contentStatus>v2_2015</cp:contentStatus>
</cp:coreProperties>
</file>