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7" r:id="rId2"/>
    <p:sldId id="286" r:id="rId3"/>
    <p:sldId id="288" r:id="rId4"/>
    <p:sldId id="257" r:id="rId5"/>
    <p:sldId id="276" r:id="rId6"/>
    <p:sldId id="258" r:id="rId7"/>
    <p:sldId id="275" r:id="rId8"/>
    <p:sldId id="281" r:id="rId9"/>
    <p:sldId id="277" r:id="rId10"/>
    <p:sldId id="278" r:id="rId11"/>
    <p:sldId id="279" r:id="rId12"/>
    <p:sldId id="280" r:id="rId13"/>
    <p:sldId id="285" r:id="rId14"/>
    <p:sldId id="289" r:id="rId15"/>
    <p:sldId id="259" r:id="rId16"/>
    <p:sldId id="260" r:id="rId17"/>
    <p:sldId id="261" r:id="rId18"/>
    <p:sldId id="262" r:id="rId19"/>
    <p:sldId id="267" r:id="rId20"/>
    <p:sldId id="263" r:id="rId21"/>
    <p:sldId id="264" r:id="rId22"/>
    <p:sldId id="290" r:id="rId23"/>
    <p:sldId id="265" r:id="rId24"/>
    <p:sldId id="269" r:id="rId25"/>
    <p:sldId id="266" r:id="rId26"/>
    <p:sldId id="270" r:id="rId27"/>
    <p:sldId id="271" r:id="rId28"/>
    <p:sldId id="272" r:id="rId29"/>
    <p:sldId id="273" r:id="rId30"/>
    <p:sldId id="274" r:id="rId31"/>
    <p:sldId id="28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7"/>
    <a:srgbClr val="E5E5E5"/>
    <a:srgbClr val="CBE9AB"/>
    <a:srgbClr val="92D050"/>
    <a:srgbClr val="EDEDED"/>
    <a:srgbClr val="FFFFCC"/>
    <a:srgbClr val="3BC57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0" autoAdjust="0"/>
    <p:restoredTop sz="86347" autoAdjust="0"/>
  </p:normalViewPr>
  <p:slideViewPr>
    <p:cSldViewPr>
      <p:cViewPr varScale="1">
        <p:scale>
          <a:sx n="68" d="100"/>
          <a:sy n="68" d="100"/>
        </p:scale>
        <p:origin x="10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9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5285A70-4DFC-4919-87F2-8FBCA0ECA34B}" type="datetimeFigureOut">
              <a:rPr lang="ro-RO"/>
              <a:pPr>
                <a:defRPr/>
              </a:pPr>
              <a:t>26.11.2017</a:t>
            </a:fld>
            <a:endParaRPr lang="ro-RO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o-RO" noProof="0" smtClean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  <a:endParaRPr lang="ro-RO" noProof="0" smtClean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4D656E-C050-4DBB-8185-C63951B47F82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7877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hu-HU" smtClean="0"/>
              <a:t>VHDL kód szekvenciális része</a:t>
            </a:r>
          </a:p>
        </p:txBody>
      </p:sp>
      <p:sp>
        <p:nvSpPr>
          <p:cNvPr id="10244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FA58BF-CE69-4A37-86A1-D4859E3C6DF9}" type="slidenum">
              <a:rPr lang="ro-RO" smtClean="0"/>
              <a:pPr/>
              <a:t>6</a:t>
            </a:fld>
            <a:endParaRPr lang="ro-RO" smtClean="0"/>
          </a:p>
        </p:txBody>
      </p:sp>
    </p:spTree>
    <p:extLst>
      <p:ext uri="{BB962C8B-B14F-4D97-AF65-F5344CB8AC3E}">
        <p14:creationId xmlns:p14="http://schemas.microsoft.com/office/powerpoint/2010/main" val="79779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Jegyzetek hely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smtClean="0"/>
          </a:p>
        </p:txBody>
      </p:sp>
      <p:sp>
        <p:nvSpPr>
          <p:cNvPr id="35844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75BF91-55A4-49E9-9CE4-C17B9DB5E041}" type="slidenum">
              <a:rPr lang="ro-RO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ro-RO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3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A62F7-98EA-44D1-B354-2C9F7970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7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A4A59-63B6-4127-9256-642F19FF6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C260D-8BA7-4DE3-83DD-55CFC6D549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74287-6BD9-4D2A-8772-77FCF349E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1FF40-3019-4023-9352-7DF54BCD8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10311-766B-48ED-876F-9A70F7BD1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466E8-324E-44B7-9D6E-3FCFFC7A4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1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76964-DC23-41D7-A9FE-9646FEDA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D53AB-2A68-4A4C-9354-8E15434E4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1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D71FF-A838-477D-B7C4-46EC9DE6A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2CA4B-8B83-45A7-989A-DACE22EA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3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4CB4D7B-BC09-4E5D-BDB1-4E906B8D1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1"/>
          <p:cNvSpPr>
            <a:spLocks noGrp="1"/>
          </p:cNvSpPr>
          <p:nvPr>
            <p:ph type="ctrTitle"/>
          </p:nvPr>
        </p:nvSpPr>
        <p:spPr>
          <a:xfrm>
            <a:off x="611188" y="188913"/>
            <a:ext cx="7921625" cy="3887787"/>
          </a:xfr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Újrakonfigurálható digitális áramkörök</a:t>
            </a:r>
            <a:b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hu-H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VHDL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SZEKVENCI</a:t>
            </a:r>
            <a:r>
              <a:rPr lang="hu-H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ÁLIS KIFEJEZÉSEK</a:t>
            </a:r>
          </a:p>
        </p:txBody>
      </p:sp>
      <p:sp>
        <p:nvSpPr>
          <p:cNvPr id="3075" name="Alcím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/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Brassai Sándor Tihamér</a:t>
            </a:r>
          </a:p>
          <a:p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Sapientia EMTE</a:t>
            </a:r>
          </a:p>
          <a:p>
            <a:endParaRPr lang="hu-H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PROCESS- explicit élesítő jelekkel</a:t>
            </a:r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PROCESS – (explicit) érzékenységi listával</a:t>
            </a:r>
          </a:p>
          <a:p>
            <a:pPr lvl="1"/>
            <a:r>
              <a:rPr lang="hu-HU" sz="2400" dirty="0" smtClean="0"/>
              <a:t>A  </a:t>
            </a:r>
            <a:r>
              <a:rPr lang="hu-HU" sz="2400" dirty="0" err="1" smtClean="0"/>
              <a:t>PROCESS-ek</a:t>
            </a:r>
            <a:r>
              <a:rPr lang="hu-HU" sz="2400" dirty="0" smtClean="0"/>
              <a:t> akkor aktiválódnak amikor </a:t>
            </a:r>
            <a:r>
              <a:rPr lang="hu-HU" sz="2400" dirty="0" smtClean="0"/>
              <a:t>az </a:t>
            </a:r>
            <a:r>
              <a:rPr lang="hu-HU" sz="2400" dirty="0" smtClean="0"/>
              <a:t>élesítő listából bármely jel állapotot vált</a:t>
            </a:r>
          </a:p>
          <a:p>
            <a:pPr lvl="1"/>
            <a:r>
              <a:rPr lang="hu-HU" sz="2400" dirty="0" smtClean="0"/>
              <a:t>élesítő listát tartalmazó PROCESS </a:t>
            </a:r>
            <a:r>
              <a:rPr lang="hu-HU" sz="2400" b="1" i="1" dirty="0" smtClean="0"/>
              <a:t>nem tartalmazhat WAIT</a:t>
            </a:r>
            <a:r>
              <a:rPr lang="hu-HU" sz="2400" i="1" dirty="0" smtClean="0"/>
              <a:t> </a:t>
            </a:r>
            <a:r>
              <a:rPr lang="hu-HU" sz="2400" dirty="0" smtClean="0"/>
              <a:t>kifejezést</a:t>
            </a:r>
          </a:p>
          <a:p>
            <a:pPr lvl="2"/>
            <a:r>
              <a:rPr lang="hu-HU" sz="2000" dirty="0" smtClean="0"/>
              <a:t>A PROCESS végén van egy implicit “WAIT ON” kifejezés</a:t>
            </a:r>
          </a:p>
          <a:p>
            <a:pPr lvl="2"/>
            <a:r>
              <a:rPr lang="hu-HU" sz="2000" dirty="0" smtClean="0"/>
              <a:t>A PROCESS kiértékelése a (PROCESS) végén függesztődik fel</a:t>
            </a:r>
          </a:p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>
                <a:solidFill>
                  <a:schemeClr val="accent6"/>
                </a:solidFill>
              </a:rPr>
              <a:t>PROCESS</a:t>
            </a:r>
            <a:r>
              <a:rPr lang="hu-HU" dirty="0" smtClean="0"/>
              <a:t> élesítő lista nélkül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defRPr/>
            </a:pPr>
            <a:r>
              <a:rPr lang="hu-HU" sz="2000" dirty="0" smtClean="0">
                <a:solidFill>
                  <a:schemeClr val="accent6"/>
                </a:solidFill>
              </a:rPr>
              <a:t>PROCESS</a:t>
            </a:r>
            <a:r>
              <a:rPr lang="hu-HU" sz="2000" dirty="0" smtClean="0"/>
              <a:t> meghatározható </a:t>
            </a:r>
            <a:r>
              <a:rPr lang="hu-HU" sz="2000" b="1" dirty="0" smtClean="0"/>
              <a:t>élesítő lista nélkül</a:t>
            </a:r>
          </a:p>
          <a:p>
            <a:pPr lvl="1">
              <a:defRPr/>
            </a:pPr>
            <a:r>
              <a:rPr lang="hu-HU" sz="2000" dirty="0" smtClean="0"/>
              <a:t>A </a:t>
            </a:r>
            <a:r>
              <a:rPr lang="hu-HU" sz="2000" dirty="0" smtClean="0">
                <a:solidFill>
                  <a:schemeClr val="accent6"/>
                </a:solidFill>
              </a:rPr>
              <a:t>PROCESS </a:t>
            </a:r>
            <a:r>
              <a:rPr lang="hu-HU" sz="2000" dirty="0" err="1" smtClean="0"/>
              <a:t>-nek</a:t>
            </a:r>
            <a:r>
              <a:rPr lang="hu-HU" sz="2000" dirty="0" smtClean="0"/>
              <a:t> tartalmaznia kell </a:t>
            </a:r>
            <a:r>
              <a:rPr lang="hu-HU" sz="2000" b="1" i="1" dirty="0" smtClean="0"/>
              <a:t>legalább egy WAIT kifejezést</a:t>
            </a:r>
          </a:p>
          <a:p>
            <a:pPr lvl="2">
              <a:defRPr/>
            </a:pPr>
            <a:r>
              <a:rPr lang="hu-HU" sz="2000" dirty="0" smtClean="0"/>
              <a:t>Egyes tervező eszközök esetében a WAIT kifejezés rögtön a BEGIN után kell következzen</a:t>
            </a:r>
          </a:p>
          <a:p>
            <a:pPr lvl="2">
              <a:defRPr/>
            </a:pPr>
            <a:r>
              <a:rPr lang="hu-HU" sz="2000" dirty="0" smtClean="0"/>
              <a:t>A </a:t>
            </a:r>
            <a:r>
              <a:rPr lang="hu-HU" sz="2000" dirty="0" smtClean="0">
                <a:solidFill>
                  <a:schemeClr val="accent6"/>
                </a:solidFill>
              </a:rPr>
              <a:t>PROCESS</a:t>
            </a:r>
            <a:r>
              <a:rPr lang="hu-HU" sz="2000" dirty="0" smtClean="0"/>
              <a:t> az első WAIT –</a:t>
            </a:r>
            <a:r>
              <a:rPr lang="hu-HU" sz="2000" dirty="0" err="1" smtClean="0"/>
              <a:t>ig</a:t>
            </a:r>
            <a:r>
              <a:rPr lang="hu-HU" sz="2000" dirty="0" smtClean="0"/>
              <a:t> fut</a:t>
            </a:r>
          </a:p>
          <a:p>
            <a:pPr lvl="1">
              <a:defRPr/>
            </a:pPr>
            <a:r>
              <a:rPr lang="hu-HU" sz="2000" dirty="0" smtClean="0"/>
              <a:t>A  WAIT </a:t>
            </a:r>
            <a:r>
              <a:rPr lang="hu-HU" sz="2000" dirty="0" smtClean="0"/>
              <a:t>kifejezés meghatározza a </a:t>
            </a:r>
            <a:r>
              <a:rPr lang="hu-HU" sz="2000" dirty="0" err="1" smtClean="0"/>
              <a:t>signal</a:t>
            </a:r>
            <a:r>
              <a:rPr lang="hu-HU" sz="2000" dirty="0" smtClean="0"/>
              <a:t> –</a:t>
            </a:r>
            <a:r>
              <a:rPr lang="hu-HU" sz="2000" dirty="0" err="1" smtClean="0"/>
              <a:t>okat</a:t>
            </a:r>
            <a:r>
              <a:rPr lang="hu-HU" sz="2000" dirty="0" smtClean="0"/>
              <a:t>, </a:t>
            </a:r>
            <a:r>
              <a:rPr lang="hu-HU" sz="2000" dirty="0" smtClean="0"/>
              <a:t>amelyek változását </a:t>
            </a:r>
            <a:r>
              <a:rPr lang="hu-HU" sz="2000" dirty="0" err="1" smtClean="0"/>
              <a:t>monitorizáljuk</a:t>
            </a:r>
            <a:endParaRPr lang="hu-HU" sz="2000" dirty="0" smtClean="0"/>
          </a:p>
          <a:p>
            <a:pPr lvl="1">
              <a:defRPr/>
            </a:pPr>
            <a:r>
              <a:rPr lang="hu-HU" sz="2000" dirty="0" smtClean="0"/>
              <a:t>A </a:t>
            </a:r>
            <a:r>
              <a:rPr lang="hu-HU" sz="2000" dirty="0" smtClean="0">
                <a:solidFill>
                  <a:schemeClr val="accent6"/>
                </a:solidFill>
              </a:rPr>
              <a:t>PROCESS</a:t>
            </a:r>
            <a:r>
              <a:rPr lang="hu-HU" sz="2000" dirty="0" smtClean="0"/>
              <a:t> –</a:t>
            </a:r>
            <a:r>
              <a:rPr lang="hu-HU" sz="2000" dirty="0" err="1" smtClean="0"/>
              <a:t>ek</a:t>
            </a:r>
            <a:r>
              <a:rPr lang="hu-HU" sz="2000" dirty="0" smtClean="0"/>
              <a:t> akkor </a:t>
            </a:r>
            <a:r>
              <a:rPr lang="hu-HU" sz="2000" dirty="0" smtClean="0"/>
              <a:t>aktiválódnak, </a:t>
            </a:r>
            <a:r>
              <a:rPr lang="hu-HU" sz="2000" dirty="0" smtClean="0"/>
              <a:t>amikor a WAIT kifejezés után meghatározott </a:t>
            </a:r>
            <a:r>
              <a:rPr lang="hu-HU" sz="2000" dirty="0" err="1" smtClean="0"/>
              <a:t>signal-ok</a:t>
            </a:r>
            <a:r>
              <a:rPr lang="hu-HU" sz="2000" dirty="0" smtClean="0"/>
              <a:t> értéket váltanak</a:t>
            </a:r>
          </a:p>
          <a:p>
            <a:pPr lvl="1">
              <a:defRPr/>
            </a:pPr>
            <a:r>
              <a:rPr lang="hu-HU" sz="2000" dirty="0" smtClean="0"/>
              <a:t>A </a:t>
            </a:r>
            <a:r>
              <a:rPr lang="hu-HU" sz="2000" dirty="0" smtClean="0">
                <a:solidFill>
                  <a:schemeClr val="accent6"/>
                </a:solidFill>
              </a:rPr>
              <a:t>PROCESS</a:t>
            </a:r>
            <a:r>
              <a:rPr lang="hu-HU" sz="2000" dirty="0" smtClean="0"/>
              <a:t> a következő WAIT kifejezésig fut</a:t>
            </a:r>
          </a:p>
          <a:p>
            <a:pPr lvl="2">
              <a:defRPr/>
            </a:pPr>
            <a:r>
              <a:rPr lang="hu-HU" sz="2000" dirty="0" smtClean="0"/>
              <a:t>Egyes tervezőeszközök </a:t>
            </a:r>
            <a:r>
              <a:rPr lang="hu-HU" sz="2000" dirty="0" smtClean="0">
                <a:solidFill>
                  <a:schemeClr val="accent6"/>
                </a:solidFill>
              </a:rPr>
              <a:t>PROCESS </a:t>
            </a:r>
            <a:r>
              <a:rPr lang="hu-HU" sz="2000" dirty="0" smtClean="0"/>
              <a:t>–</a:t>
            </a:r>
            <a:r>
              <a:rPr lang="hu-HU" sz="2000" dirty="0" err="1" smtClean="0"/>
              <a:t>enként</a:t>
            </a:r>
            <a:r>
              <a:rPr lang="hu-HU" sz="2000" dirty="0" smtClean="0"/>
              <a:t> több WAIT kifejezést engedélyeznek</a:t>
            </a:r>
          </a:p>
          <a:p>
            <a:pPr lvl="1">
              <a:defRPr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Process-ek kiértékelése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sz="2400" dirty="0" smtClean="0"/>
              <a:t>A már egyszer aktiválódott </a:t>
            </a:r>
            <a:r>
              <a:rPr lang="hu-HU" sz="2400" dirty="0" err="1" smtClean="0"/>
              <a:t>process</a:t>
            </a:r>
            <a:r>
              <a:rPr lang="hu-HU" sz="2400" dirty="0" smtClean="0"/>
              <a:t> kiértékelése a legutolsó felfüggesztéstől kezdődik</a:t>
            </a:r>
          </a:p>
          <a:p>
            <a:pPr lvl="1">
              <a:defRPr/>
            </a:pPr>
            <a:r>
              <a:rPr lang="hu-HU" sz="2000" dirty="0" smtClean="0"/>
              <a:t>A </a:t>
            </a:r>
            <a:r>
              <a:rPr lang="hu-HU" sz="2000" dirty="0" smtClean="0">
                <a:solidFill>
                  <a:schemeClr val="accent6"/>
                </a:solidFill>
              </a:rPr>
              <a:t>PROCESS</a:t>
            </a:r>
            <a:r>
              <a:rPr lang="hu-HU" sz="2000" dirty="0" smtClean="0"/>
              <a:t> – fentről lefele hajtódik végre</a:t>
            </a:r>
          </a:p>
          <a:p>
            <a:pPr lvl="1">
              <a:defRPr/>
            </a:pPr>
            <a:r>
              <a:rPr lang="hu-HU" sz="2000" dirty="0" smtClean="0"/>
              <a:t>Ha a  </a:t>
            </a:r>
            <a:r>
              <a:rPr lang="hu-HU" sz="2000" dirty="0" err="1" smtClean="0"/>
              <a:t>process</a:t>
            </a:r>
            <a:r>
              <a:rPr lang="hu-HU" sz="2000" dirty="0" smtClean="0"/>
              <a:t> végéig nincs (még) egy WAIT (újabb WAIT</a:t>
            </a:r>
            <a:r>
              <a:rPr lang="hu-HU" sz="2000" dirty="0" smtClean="0"/>
              <a:t>), </a:t>
            </a:r>
            <a:r>
              <a:rPr lang="hu-HU" sz="2000" dirty="0" smtClean="0"/>
              <a:t>a kiértékelés visszaugrik a </a:t>
            </a:r>
            <a:r>
              <a:rPr lang="hu-HU" sz="2000" dirty="0" smtClean="0">
                <a:solidFill>
                  <a:schemeClr val="accent6"/>
                </a:solidFill>
              </a:rPr>
              <a:t>PROCESS</a:t>
            </a:r>
            <a:r>
              <a:rPr lang="hu-HU" sz="2000" dirty="0" smtClean="0"/>
              <a:t> elejére és folytatódik (a </a:t>
            </a:r>
            <a:r>
              <a:rPr lang="hu-HU" sz="2000" dirty="0" err="1" smtClean="0"/>
              <a:t>WAIT-ig</a:t>
            </a:r>
            <a:r>
              <a:rPr lang="hu-HU" sz="2000" dirty="0" smtClean="0"/>
              <a:t>)</a:t>
            </a:r>
          </a:p>
          <a:p>
            <a:pPr lvl="1">
              <a:defRPr/>
            </a:pPr>
            <a:r>
              <a:rPr lang="hu-HU" sz="2000" b="1" dirty="0" smtClean="0"/>
              <a:t>A hivatkozott jelek állapota a jelek (</a:t>
            </a:r>
            <a:r>
              <a:rPr lang="hu-HU" sz="2000" b="1" dirty="0" err="1" smtClean="0"/>
              <a:t>signalok</a:t>
            </a:r>
            <a:r>
              <a:rPr lang="hu-HU" sz="2000" b="1" dirty="0" smtClean="0"/>
              <a:t>) állapota a </a:t>
            </a:r>
            <a:r>
              <a:rPr lang="hu-HU" sz="2000" b="1" dirty="0" smtClean="0">
                <a:solidFill>
                  <a:schemeClr val="accent6"/>
                </a:solidFill>
              </a:rPr>
              <a:t>PROCESS</a:t>
            </a:r>
            <a:r>
              <a:rPr lang="hu-HU" sz="2000" b="1" dirty="0" smtClean="0"/>
              <a:t> </a:t>
            </a:r>
            <a:r>
              <a:rPr lang="hu-HU" sz="2000" b="1" dirty="0" err="1" smtClean="0"/>
              <a:t>inditásakor</a:t>
            </a:r>
            <a:endParaRPr lang="hu-HU" sz="2000" b="1" dirty="0" smtClean="0"/>
          </a:p>
          <a:p>
            <a:pPr lvl="1">
              <a:defRPr/>
            </a:pPr>
            <a:r>
              <a:rPr lang="hu-HU" sz="2000" dirty="0" smtClean="0"/>
              <a:t>Az összes </a:t>
            </a:r>
            <a:r>
              <a:rPr lang="hu-HU" sz="2000" dirty="0" err="1" smtClean="0"/>
              <a:t>signal</a:t>
            </a:r>
            <a:r>
              <a:rPr lang="hu-HU" sz="2000" dirty="0" smtClean="0"/>
              <a:t> értékadás </a:t>
            </a:r>
            <a:r>
              <a:rPr lang="hu-HU" sz="2000" b="1" dirty="0" smtClean="0"/>
              <a:t>csak lehetséges értékadás</a:t>
            </a:r>
          </a:p>
          <a:p>
            <a:pPr lvl="1">
              <a:defRPr/>
            </a:pPr>
            <a:r>
              <a:rPr lang="hu-HU" sz="2000" dirty="0" smtClean="0">
                <a:solidFill>
                  <a:schemeClr val="accent6"/>
                </a:solidFill>
              </a:rPr>
              <a:t>A PROCESS </a:t>
            </a:r>
            <a:r>
              <a:rPr lang="hu-HU" sz="2000" dirty="0" err="1" smtClean="0"/>
              <a:t>-</a:t>
            </a:r>
            <a:r>
              <a:rPr lang="hu-HU" sz="2000" b="1" dirty="0" err="1" smtClean="0"/>
              <a:t>en</a:t>
            </a:r>
            <a:r>
              <a:rPr lang="hu-HU" sz="2000" b="1" dirty="0" smtClean="0"/>
              <a:t> belül  a </a:t>
            </a:r>
            <a:r>
              <a:rPr lang="hu-HU" sz="2000" b="1" dirty="0" err="1" smtClean="0"/>
              <a:t>signal-ra</a:t>
            </a:r>
            <a:r>
              <a:rPr lang="hu-HU" sz="2000" b="1" dirty="0" smtClean="0"/>
              <a:t> az utolsó értékadás érvényesül</a:t>
            </a:r>
          </a:p>
          <a:p>
            <a:pPr lvl="1">
              <a:defRPr/>
            </a:pPr>
            <a:r>
              <a:rPr lang="hu-HU" sz="2000" u="sng" dirty="0" smtClean="0"/>
              <a:t>A </a:t>
            </a:r>
            <a:r>
              <a:rPr lang="hu-HU" sz="2000" dirty="0" err="1" smtClean="0">
                <a:solidFill>
                  <a:schemeClr val="accent6"/>
                </a:solidFill>
              </a:rPr>
              <a:t>PROCESS</a:t>
            </a:r>
            <a:r>
              <a:rPr lang="hu-HU" sz="2000" u="sng" dirty="0" err="1" smtClean="0"/>
              <a:t>-nek</a:t>
            </a:r>
            <a:r>
              <a:rPr lang="hu-HU" sz="2000" u="sng" dirty="0" smtClean="0"/>
              <a:t> </a:t>
            </a:r>
            <a:r>
              <a:rPr lang="hu-HU" sz="2000" u="sng" dirty="0" smtClean="0"/>
              <a:t>a </a:t>
            </a:r>
            <a:r>
              <a:rPr lang="hu-HU" sz="2000" u="sng" dirty="0" err="1" smtClean="0"/>
              <a:t>signal</a:t>
            </a:r>
            <a:r>
              <a:rPr lang="hu-HU" sz="2000" u="sng" dirty="0" smtClean="0"/>
              <a:t> értékadása csak a </a:t>
            </a:r>
            <a:r>
              <a:rPr lang="hu-HU" sz="2000" dirty="0" smtClean="0">
                <a:solidFill>
                  <a:schemeClr val="accent6"/>
                </a:solidFill>
              </a:rPr>
              <a:t>PROCESS</a:t>
            </a:r>
            <a:r>
              <a:rPr lang="hu-HU" sz="2000" u="sng" dirty="0" smtClean="0"/>
              <a:t> kiértékelésének végén történik</a:t>
            </a:r>
          </a:p>
          <a:p>
            <a:pPr>
              <a:defRPr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52" y="5745480"/>
            <a:ext cx="2894965" cy="107442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739" y="5395136"/>
            <a:ext cx="3344051" cy="132778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429639" y="304800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Kombin</a:t>
            </a:r>
            <a:r>
              <a:rPr lang="hu-HU" b="1" dirty="0" err="1" smtClean="0"/>
              <a:t>ációs</a:t>
            </a:r>
            <a:r>
              <a:rPr lang="hu-HU" b="1" dirty="0" smtClean="0"/>
              <a:t> áramkört megvalósító</a:t>
            </a:r>
          </a:p>
          <a:p>
            <a:pPr algn="ctr"/>
            <a:r>
              <a:rPr lang="hu-HU" b="1" dirty="0" err="1" smtClean="0"/>
              <a:t>process</a:t>
            </a:r>
            <a:endParaRPr lang="hu-HU" b="1" dirty="0"/>
          </a:p>
        </p:txBody>
      </p:sp>
      <p:sp>
        <p:nvSpPr>
          <p:cNvPr id="10" name="Szövegdoboz 9"/>
          <p:cNvSpPr txBox="1"/>
          <p:nvPr/>
        </p:nvSpPr>
        <p:spPr>
          <a:xfrm>
            <a:off x="4806121" y="227308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 smtClean="0"/>
              <a:t>Szekvenciális áramkört megvalósító</a:t>
            </a:r>
          </a:p>
          <a:p>
            <a:pPr algn="ctr"/>
            <a:r>
              <a:rPr lang="hu-HU" b="1" dirty="0" err="1" smtClean="0"/>
              <a:t>process</a:t>
            </a:r>
            <a:endParaRPr lang="hu-HU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18" y="4372151"/>
            <a:ext cx="3538538" cy="1276350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554479" y="963275"/>
            <a:ext cx="4093721" cy="34163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log_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lut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Port (-- S0 :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--S1 :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I0 :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I1 :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I2 :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I3 :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STD_LOGIC;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q : out STD_LOGIC);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log_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lut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Behavioral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log_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lut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</a:p>
          <a:p>
            <a:pPr>
              <a:spcAft>
                <a:spcPts val="0"/>
              </a:spcAft>
            </a:pP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spcAft>
                <a:spcPts val="0"/>
              </a:spcAft>
            </a:pP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(I0, I1, I2, I3)</a:t>
            </a:r>
          </a:p>
          <a:p>
            <a:pPr>
              <a:spcAft>
                <a:spcPts val="0"/>
              </a:spcAft>
            </a:pP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q&lt;=((I0 and I1)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I2)) and I3;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hu-HU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Behavioral</a:t>
            </a:r>
            <a:r>
              <a:rPr lang="hu-HU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Téglalap 10"/>
          <p:cNvSpPr/>
          <p:nvPr/>
        </p:nvSpPr>
        <p:spPr>
          <a:xfrm>
            <a:off x="4705301" y="1131934"/>
            <a:ext cx="4133899" cy="212365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(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reset)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counter :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std_logic_vector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(BIT_SZAM-1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downto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0);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if reset='1' then 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counter := (others=&gt;'0');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elsif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src_clk'event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='1' and CE='1' then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counter := counter+1;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end if;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q&lt;=counter;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process;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Behavioral;</a:t>
            </a:r>
            <a:endParaRPr lang="hu-H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312904" y="3536464"/>
            <a:ext cx="313372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42900" y="171673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hu-HU" dirty="0" err="1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process</a:t>
            </a: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hu-HU" dirty="0" err="1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hu-HU" dirty="0" err="1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clk</a:t>
            </a: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hu-HU" dirty="0" err="1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hu-HU" dirty="0" smtClean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hu-HU" dirty="0" err="1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hu-HU" dirty="0" err="1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clk'event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hu-HU" dirty="0" err="1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_</a:t>
            </a:r>
            <a:r>
              <a:rPr lang="hu-HU" dirty="0" err="1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clk</a:t>
            </a:r>
            <a:r>
              <a:rPr lang="hu-HU" dirty="0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='0' </a:t>
            </a:r>
            <a:r>
              <a:rPr lang="hu-HU" dirty="0" err="1" smtClean="0">
                <a:solidFill>
                  <a:schemeClr val="accent2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endParaRPr lang="hu-HU" dirty="0" smtClean="0">
              <a:solidFill>
                <a:schemeClr val="accent2">
                  <a:lumMod val="75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   q &lt;= d;</a:t>
            </a:r>
          </a:p>
          <a:p>
            <a:pPr>
              <a:spcAft>
                <a:spcPts val="0"/>
              </a:spcAft>
            </a:pP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end </a:t>
            </a:r>
            <a:r>
              <a:rPr lang="hu-HU" dirty="0" err="1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end </a:t>
            </a:r>
            <a:r>
              <a:rPr lang="hu-HU" dirty="0" err="1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process</a:t>
            </a: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hu-HU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end </a:t>
            </a:r>
            <a:r>
              <a:rPr lang="hu-HU" dirty="0" err="1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" y="5029200"/>
            <a:ext cx="3338513" cy="1462472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4876800" y="990600"/>
            <a:ext cx="4114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 </a:t>
            </a:r>
            <a:endParaRPr lang="hu-HU" dirty="0"/>
          </a:p>
          <a:p>
            <a:r>
              <a:rPr lang="ro-RO" dirty="0" err="1" smtClean="0"/>
              <a:t>process</a:t>
            </a:r>
            <a:r>
              <a:rPr lang="ro-RO" dirty="0" smtClean="0"/>
              <a:t> </a:t>
            </a:r>
            <a:r>
              <a:rPr lang="ro-RO" dirty="0"/>
              <a:t>(</a:t>
            </a:r>
            <a:r>
              <a:rPr lang="ro-RO" dirty="0" err="1"/>
              <a:t>src_clk</a:t>
            </a:r>
            <a:r>
              <a:rPr lang="ro-RO" dirty="0"/>
              <a:t>, </a:t>
            </a:r>
            <a:r>
              <a:rPr lang="ro-RO" dirty="0" err="1"/>
              <a:t>reset</a:t>
            </a:r>
            <a:r>
              <a:rPr lang="ro-RO" dirty="0"/>
              <a:t>)</a:t>
            </a:r>
            <a:endParaRPr lang="hu-HU" dirty="0"/>
          </a:p>
          <a:p>
            <a:r>
              <a:rPr lang="ro-RO" dirty="0" err="1"/>
              <a:t>begin</a:t>
            </a:r>
            <a:endParaRPr lang="hu-HU" dirty="0"/>
          </a:p>
          <a:p>
            <a:r>
              <a:rPr lang="ro-RO" dirty="0"/>
              <a:t>   </a:t>
            </a:r>
            <a:endParaRPr lang="hu-HU" dirty="0"/>
          </a:p>
          <a:p>
            <a:r>
              <a:rPr lang="ro-RO" dirty="0"/>
              <a:t>  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src_clk'event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src_clk</a:t>
            </a:r>
            <a:r>
              <a:rPr lang="ro-RO" dirty="0"/>
              <a:t>='0' </a:t>
            </a:r>
            <a:r>
              <a:rPr lang="ro-RO" dirty="0" err="1"/>
              <a:t>then</a:t>
            </a:r>
            <a:endParaRPr lang="hu-HU" dirty="0"/>
          </a:p>
          <a:p>
            <a:r>
              <a:rPr lang="ro-RO" dirty="0"/>
              <a:t>  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reset</a:t>
            </a:r>
            <a:r>
              <a:rPr lang="ro-RO" dirty="0"/>
              <a:t>='1' </a:t>
            </a:r>
            <a:r>
              <a:rPr lang="ro-RO" dirty="0" err="1"/>
              <a:t>then</a:t>
            </a:r>
            <a:endParaRPr lang="hu-HU" dirty="0"/>
          </a:p>
          <a:p>
            <a:r>
              <a:rPr lang="ro-RO" dirty="0"/>
              <a:t>      q &lt;= '0';</a:t>
            </a:r>
            <a:endParaRPr lang="hu-HU" dirty="0"/>
          </a:p>
          <a:p>
            <a:r>
              <a:rPr lang="ro-RO" dirty="0"/>
              <a:t>    </a:t>
            </a:r>
            <a:r>
              <a:rPr lang="ro-RO" dirty="0" err="1"/>
              <a:t>else</a:t>
            </a:r>
            <a:endParaRPr lang="hu-HU" dirty="0"/>
          </a:p>
          <a:p>
            <a:r>
              <a:rPr lang="ro-RO" dirty="0"/>
              <a:t>     q&lt;=d;      </a:t>
            </a:r>
            <a:endParaRPr lang="hu-HU" dirty="0"/>
          </a:p>
          <a:p>
            <a:r>
              <a:rPr lang="ro-RO" dirty="0"/>
              <a:t>   </a:t>
            </a:r>
            <a:r>
              <a:rPr lang="ro-RO" dirty="0" err="1"/>
              <a:t>end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;</a:t>
            </a:r>
            <a:endParaRPr lang="hu-HU" dirty="0"/>
          </a:p>
          <a:p>
            <a:r>
              <a:rPr lang="ro-RO" dirty="0"/>
              <a:t>   </a:t>
            </a:r>
            <a:r>
              <a:rPr lang="ro-RO" dirty="0" err="1"/>
              <a:t>end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;</a:t>
            </a:r>
            <a:endParaRPr lang="hu-HU" dirty="0"/>
          </a:p>
          <a:p>
            <a:r>
              <a:rPr lang="ro-RO" dirty="0" err="1"/>
              <a:t>end</a:t>
            </a:r>
            <a:r>
              <a:rPr lang="ro-RO" dirty="0"/>
              <a:t> </a:t>
            </a:r>
            <a:r>
              <a:rPr lang="ro-RO" dirty="0" err="1"/>
              <a:t>process</a:t>
            </a:r>
            <a:r>
              <a:rPr lang="ro-RO" dirty="0"/>
              <a:t>;</a:t>
            </a:r>
            <a:endParaRPr lang="hu-HU" dirty="0"/>
          </a:p>
          <a:p>
            <a:r>
              <a:rPr lang="ro-RO" dirty="0" err="1"/>
              <a:t>end</a:t>
            </a:r>
            <a:r>
              <a:rPr lang="ro-RO" dirty="0"/>
              <a:t> </a:t>
            </a:r>
            <a:r>
              <a:rPr lang="ro-RO" dirty="0" err="1"/>
              <a:t>Behavioral</a:t>
            </a:r>
            <a:r>
              <a:rPr lang="ro-RO" dirty="0"/>
              <a:t>;</a:t>
            </a:r>
            <a:endParaRPr lang="hu-HU" dirty="0"/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 rotWithShape="1">
          <a:blip r:embed="rId3"/>
          <a:srcRect l="9094" t="1960" r="1162" b="4916"/>
          <a:stretch/>
        </p:blipFill>
        <p:spPr>
          <a:xfrm>
            <a:off x="5181600" y="4800600"/>
            <a:ext cx="2897812" cy="1490170"/>
          </a:xfrm>
          <a:prstGeom prst="rect">
            <a:avLst/>
          </a:prstGeom>
        </p:spPr>
      </p:pic>
      <p:sp>
        <p:nvSpPr>
          <p:cNvPr id="10" name="Lekerekített téglalap 9"/>
          <p:cNvSpPr/>
          <p:nvPr/>
        </p:nvSpPr>
        <p:spPr>
          <a:xfrm>
            <a:off x="571500" y="2209800"/>
            <a:ext cx="4038600" cy="381000"/>
          </a:xfrm>
          <a:prstGeom prst="roundRect">
            <a:avLst/>
          </a:prstGeom>
          <a:solidFill>
            <a:srgbClr val="FFFFCC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Lekerekített téglalap 10"/>
          <p:cNvSpPr/>
          <p:nvPr/>
        </p:nvSpPr>
        <p:spPr>
          <a:xfrm>
            <a:off x="4933950" y="2076450"/>
            <a:ext cx="4038600" cy="381000"/>
          </a:xfrm>
          <a:prstGeom prst="roundRect">
            <a:avLst/>
          </a:prstGeom>
          <a:solidFill>
            <a:srgbClr val="FFFFCC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304800" y="330874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err="1" smtClean="0"/>
              <a:t>Reset</a:t>
            </a:r>
            <a:r>
              <a:rPr lang="hu-HU" sz="2400" b="1" dirty="0" smtClean="0"/>
              <a:t> nélküli D tároló </a:t>
            </a:r>
            <a:endParaRPr lang="hu-HU" sz="2400" b="1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4933950" y="330874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D tároló </a:t>
            </a:r>
            <a:r>
              <a:rPr lang="hu-HU" sz="2400" b="1" dirty="0" err="1" smtClean="0"/>
              <a:t>Reset</a:t>
            </a:r>
            <a:r>
              <a:rPr lang="hu-HU" sz="2400" b="1" dirty="0" smtClean="0"/>
              <a:t> jellel</a:t>
            </a:r>
            <a:endParaRPr lang="hu-HU" sz="2400" b="1" dirty="0"/>
          </a:p>
        </p:txBody>
      </p:sp>
      <p:sp>
        <p:nvSpPr>
          <p:cNvPr id="15" name="Felhő 14"/>
          <p:cNvSpPr/>
          <p:nvPr/>
        </p:nvSpPr>
        <p:spPr>
          <a:xfrm>
            <a:off x="2340769" y="3847087"/>
            <a:ext cx="2171700" cy="1092875"/>
          </a:xfrm>
          <a:prstGeom prst="cloudCallout">
            <a:avLst>
              <a:gd name="adj1" fmla="val 7238"/>
              <a:gd name="adj2" fmla="val -59517"/>
            </a:avLst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Felfutó él detektálás</a:t>
            </a:r>
            <a:endParaRPr lang="hu-HU" dirty="0"/>
          </a:p>
        </p:txBody>
      </p:sp>
      <p:cxnSp>
        <p:nvCxnSpPr>
          <p:cNvPr id="17" name="Egyenes összekötő nyíllal 16"/>
          <p:cNvCxnSpPr>
            <a:stCxn id="15" idx="4"/>
          </p:cNvCxnSpPr>
          <p:nvPr/>
        </p:nvCxnSpPr>
        <p:spPr>
          <a:xfrm flipH="1" flipV="1">
            <a:off x="2819400" y="2457450"/>
            <a:ext cx="764407" cy="128562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15" idx="4"/>
          </p:cNvCxnSpPr>
          <p:nvPr/>
        </p:nvCxnSpPr>
        <p:spPr>
          <a:xfrm flipV="1">
            <a:off x="3583807" y="2452472"/>
            <a:ext cx="1462036" cy="12906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elhő 21"/>
          <p:cNvSpPr/>
          <p:nvPr/>
        </p:nvSpPr>
        <p:spPr>
          <a:xfrm>
            <a:off x="6668606" y="3543300"/>
            <a:ext cx="2171700" cy="1092875"/>
          </a:xfrm>
          <a:prstGeom prst="cloudCallout">
            <a:avLst>
              <a:gd name="adj1" fmla="val 7238"/>
              <a:gd name="adj2" fmla="val -5951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Szinkron</a:t>
            </a:r>
            <a:r>
              <a:rPr lang="en-US" dirty="0" smtClean="0"/>
              <a:t> reset</a:t>
            </a:r>
            <a:endParaRPr lang="hu-HU" dirty="0"/>
          </a:p>
        </p:txBody>
      </p:sp>
      <p:sp>
        <p:nvSpPr>
          <p:cNvPr id="23" name="Lekerekített téglalap 22"/>
          <p:cNvSpPr/>
          <p:nvPr/>
        </p:nvSpPr>
        <p:spPr>
          <a:xfrm>
            <a:off x="4933950" y="2465011"/>
            <a:ext cx="4038600" cy="728180"/>
          </a:xfrm>
          <a:prstGeom prst="round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  <p:cxnSp>
        <p:nvCxnSpPr>
          <p:cNvPr id="25" name="Egyenes összekötő nyíllal 24"/>
          <p:cNvCxnSpPr>
            <a:stCxn id="22" idx="4"/>
          </p:cNvCxnSpPr>
          <p:nvPr/>
        </p:nvCxnSpPr>
        <p:spPr>
          <a:xfrm flipH="1" flipV="1">
            <a:off x="6400800" y="2743200"/>
            <a:ext cx="1510844" cy="696091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PROCESS példa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46482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LIBRARY </a:t>
            </a:r>
            <a:r>
              <a:rPr lang="hu-HU" sz="1600" b="1" dirty="0" err="1" smtClean="0"/>
              <a:t>ieee</a:t>
            </a:r>
            <a:r>
              <a:rPr lang="hu-HU" sz="16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USE </a:t>
            </a:r>
            <a:r>
              <a:rPr lang="hu-HU" sz="1600" b="1" dirty="0" err="1" smtClean="0"/>
              <a:t>ieee.std</a:t>
            </a:r>
            <a:r>
              <a:rPr lang="hu-HU" sz="1600" b="1" dirty="0" smtClean="0"/>
              <a:t>_</a:t>
            </a:r>
            <a:r>
              <a:rPr lang="hu-HU" sz="1600" b="1" dirty="0" err="1" smtClean="0"/>
              <a:t>logic</a:t>
            </a:r>
            <a:r>
              <a:rPr lang="hu-HU" sz="1600" b="1" dirty="0" smtClean="0"/>
              <a:t>_1164.all;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hu-HU" sz="1600" b="1" dirty="0"/>
              <a:t>-------------------------------------------</a:t>
            </a:r>
          </a:p>
          <a:p>
            <a:pPr marL="0" indent="0">
              <a:buNone/>
            </a:pPr>
            <a:r>
              <a:rPr lang="hu-HU" sz="1600" b="1" dirty="0" err="1"/>
              <a:t>entity</a:t>
            </a:r>
            <a:r>
              <a:rPr lang="hu-HU" sz="1600" b="1" dirty="0"/>
              <a:t> </a:t>
            </a:r>
            <a:r>
              <a:rPr lang="hu-HU" sz="1600" b="1" dirty="0" err="1"/>
              <a:t>pelda</a:t>
            </a:r>
            <a:r>
              <a:rPr lang="hu-HU" sz="1600" b="1" dirty="0"/>
              <a:t>_2 is</a:t>
            </a:r>
          </a:p>
          <a:p>
            <a:pPr marL="0" indent="0">
              <a:buNone/>
            </a:pPr>
            <a:r>
              <a:rPr lang="hu-HU" sz="1600" b="1" dirty="0"/>
              <a:t>    Port (</a:t>
            </a:r>
            <a:r>
              <a:rPr lang="hu-HU" sz="1600" b="1" dirty="0" err="1"/>
              <a:t>src</a:t>
            </a:r>
            <a:r>
              <a:rPr lang="hu-HU" sz="1600" b="1" dirty="0"/>
              <a:t>_</a:t>
            </a:r>
            <a:r>
              <a:rPr lang="hu-HU" sz="1600" b="1" dirty="0" err="1"/>
              <a:t>clk</a:t>
            </a:r>
            <a:r>
              <a:rPr lang="hu-HU" sz="1600" b="1" dirty="0"/>
              <a:t>: </a:t>
            </a:r>
            <a:r>
              <a:rPr lang="hu-HU" sz="1600" b="1" dirty="0" err="1"/>
              <a:t>in</a:t>
            </a:r>
            <a:r>
              <a:rPr lang="hu-HU" sz="1600" b="1" dirty="0"/>
              <a:t> </a:t>
            </a:r>
            <a:r>
              <a:rPr lang="hu-HU" sz="1600" b="1" dirty="0" err="1"/>
              <a:t>std</a:t>
            </a:r>
            <a:r>
              <a:rPr lang="hu-HU" sz="1600" b="1" dirty="0"/>
              <a:t>_</a:t>
            </a:r>
            <a:r>
              <a:rPr lang="hu-HU" sz="1600" b="1" dirty="0" err="1"/>
              <a:t>logic</a:t>
            </a:r>
            <a:r>
              <a:rPr lang="hu-HU" sz="1600" b="1" dirty="0"/>
              <a:t>;</a:t>
            </a:r>
          </a:p>
          <a:p>
            <a:pPr marL="0" indent="0">
              <a:buNone/>
            </a:pPr>
            <a:r>
              <a:rPr lang="hu-HU" sz="1600" b="1" dirty="0"/>
              <a:t>          </a:t>
            </a:r>
            <a:r>
              <a:rPr lang="hu-HU" sz="1600" b="1" dirty="0" err="1"/>
              <a:t>reset</a:t>
            </a:r>
            <a:r>
              <a:rPr lang="hu-HU" sz="1600" b="1" dirty="0"/>
              <a:t> : </a:t>
            </a:r>
            <a:r>
              <a:rPr lang="hu-HU" sz="1600" b="1" dirty="0" err="1"/>
              <a:t>in</a:t>
            </a:r>
            <a:r>
              <a:rPr lang="hu-HU" sz="1600" b="1" dirty="0"/>
              <a:t> </a:t>
            </a:r>
            <a:r>
              <a:rPr lang="hu-HU" sz="1600" b="1" dirty="0" err="1"/>
              <a:t>std</a:t>
            </a:r>
            <a:r>
              <a:rPr lang="hu-HU" sz="1600" b="1" dirty="0"/>
              <a:t>_</a:t>
            </a:r>
            <a:r>
              <a:rPr lang="hu-HU" sz="1600" b="1" dirty="0" err="1"/>
              <a:t>logic</a:t>
            </a:r>
            <a:r>
              <a:rPr lang="hu-HU" sz="1600" b="1" dirty="0"/>
              <a:t>;</a:t>
            </a:r>
          </a:p>
          <a:p>
            <a:pPr marL="0" indent="0">
              <a:buNone/>
            </a:pPr>
            <a:r>
              <a:rPr lang="hu-HU" sz="1600" b="1" dirty="0"/>
              <a:t>          d : </a:t>
            </a:r>
            <a:r>
              <a:rPr lang="hu-HU" sz="1600" b="1" dirty="0" err="1"/>
              <a:t>in</a:t>
            </a:r>
            <a:r>
              <a:rPr lang="hu-HU" sz="1600" b="1" dirty="0"/>
              <a:t> </a:t>
            </a:r>
            <a:r>
              <a:rPr lang="hu-HU" sz="1600" b="1" dirty="0" err="1"/>
              <a:t>std</a:t>
            </a:r>
            <a:r>
              <a:rPr lang="hu-HU" sz="1600" b="1" dirty="0"/>
              <a:t>_</a:t>
            </a:r>
            <a:r>
              <a:rPr lang="hu-HU" sz="1600" b="1" dirty="0" err="1"/>
              <a:t>logic</a:t>
            </a:r>
            <a:r>
              <a:rPr lang="hu-HU" sz="1600" b="1" dirty="0"/>
              <a:t>;</a:t>
            </a:r>
          </a:p>
          <a:p>
            <a:pPr marL="0" indent="0">
              <a:buNone/>
            </a:pPr>
            <a:r>
              <a:rPr lang="hu-HU" sz="1600" b="1" dirty="0"/>
              <a:t>          q : out </a:t>
            </a:r>
            <a:r>
              <a:rPr lang="hu-HU" sz="1600" b="1" dirty="0" err="1"/>
              <a:t>std</a:t>
            </a:r>
            <a:r>
              <a:rPr lang="hu-HU" sz="1600" b="1" dirty="0"/>
              <a:t>_</a:t>
            </a:r>
            <a:r>
              <a:rPr lang="hu-HU" sz="1600" b="1" dirty="0" err="1"/>
              <a:t>logic</a:t>
            </a:r>
            <a:r>
              <a:rPr lang="hu-HU" sz="1600" b="1" dirty="0"/>
              <a:t>);</a:t>
            </a:r>
          </a:p>
          <a:p>
            <a:pPr marL="0" indent="0">
              <a:buNone/>
            </a:pPr>
            <a:r>
              <a:rPr lang="hu-HU" sz="1600" b="1" dirty="0"/>
              <a:t>end </a:t>
            </a:r>
            <a:r>
              <a:rPr lang="hu-HU" sz="1600" b="1" dirty="0" err="1"/>
              <a:t>pelda</a:t>
            </a:r>
            <a:r>
              <a:rPr lang="hu-HU" sz="1600" b="1" dirty="0"/>
              <a:t>_2;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hu-HU" sz="1600" b="1" dirty="0"/>
              <a:t>--------------------------------------------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 err="1" smtClean="0"/>
              <a:t>architecture</a:t>
            </a:r>
            <a:r>
              <a:rPr lang="hu-HU" sz="1600" b="1" dirty="0" smtClean="0"/>
              <a:t> </a:t>
            </a:r>
            <a:r>
              <a:rPr lang="hu-HU" sz="1600" b="1" dirty="0" err="1"/>
              <a:t>Behavioral</a:t>
            </a:r>
            <a:r>
              <a:rPr lang="hu-HU" sz="1600" b="1" dirty="0"/>
              <a:t> of </a:t>
            </a:r>
            <a:r>
              <a:rPr lang="hu-HU" sz="1600" b="1" dirty="0" err="1"/>
              <a:t>pelda</a:t>
            </a:r>
            <a:r>
              <a:rPr lang="hu-HU" sz="1600" b="1" dirty="0"/>
              <a:t>_2 </a:t>
            </a:r>
            <a:r>
              <a:rPr lang="hu-HU" sz="1600" b="1" dirty="0" smtClean="0"/>
              <a:t>is</a:t>
            </a:r>
            <a:endParaRPr lang="en-US" sz="1600" b="1" dirty="0" smtClean="0"/>
          </a:p>
          <a:p>
            <a:pPr eaLnBrk="1" hangingPunct="1">
              <a:lnSpc>
                <a:spcPct val="80000"/>
              </a:lnSpc>
              <a:buNone/>
            </a:pPr>
            <a:endParaRPr lang="hu-HU" sz="16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 err="1"/>
              <a:t>begin</a:t>
            </a:r>
            <a:endParaRPr lang="hu-HU" sz="16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 err="1"/>
              <a:t>process</a:t>
            </a:r>
            <a:r>
              <a:rPr lang="hu-HU" sz="1600" b="1" dirty="0"/>
              <a:t> (</a:t>
            </a:r>
            <a:r>
              <a:rPr lang="hu-HU" sz="1600" b="1" dirty="0" err="1"/>
              <a:t>src</a:t>
            </a:r>
            <a:r>
              <a:rPr lang="hu-HU" sz="1600" b="1" dirty="0"/>
              <a:t>_</a:t>
            </a:r>
            <a:r>
              <a:rPr lang="hu-HU" sz="1600" b="1" dirty="0" err="1"/>
              <a:t>clk</a:t>
            </a:r>
            <a:r>
              <a:rPr lang="hu-HU" sz="1600" b="1" dirty="0"/>
              <a:t>, </a:t>
            </a:r>
            <a:r>
              <a:rPr lang="hu-HU" sz="1600" b="1" dirty="0" err="1"/>
              <a:t>reset</a:t>
            </a:r>
            <a:r>
              <a:rPr lang="hu-HU" sz="1600" b="1" dirty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 err="1"/>
              <a:t>begin</a:t>
            </a:r>
            <a:endParaRPr lang="hu-HU" sz="16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/>
              <a:t>    </a:t>
            </a:r>
            <a:r>
              <a:rPr lang="hu-HU" sz="1600" b="1" dirty="0" err="1"/>
              <a:t>if</a:t>
            </a:r>
            <a:r>
              <a:rPr lang="hu-HU" sz="1600" b="1" dirty="0"/>
              <a:t> </a:t>
            </a:r>
            <a:r>
              <a:rPr lang="hu-HU" sz="1600" b="1" dirty="0" err="1"/>
              <a:t>reset</a:t>
            </a:r>
            <a:r>
              <a:rPr lang="hu-HU" sz="1600" b="1" dirty="0"/>
              <a:t>='1' </a:t>
            </a:r>
            <a:r>
              <a:rPr lang="hu-HU" sz="1600" b="1" dirty="0" err="1"/>
              <a:t>then</a:t>
            </a:r>
            <a:endParaRPr lang="hu-HU" sz="16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/>
              <a:t>   </a:t>
            </a:r>
            <a:r>
              <a:rPr lang="hu-HU" sz="1600" b="1" dirty="0" err="1"/>
              <a:t>elsif</a:t>
            </a:r>
            <a:r>
              <a:rPr lang="hu-HU" sz="1600" b="1" dirty="0"/>
              <a:t> </a:t>
            </a:r>
            <a:r>
              <a:rPr lang="hu-HU" sz="1600" b="1" dirty="0" err="1"/>
              <a:t>src</a:t>
            </a:r>
            <a:r>
              <a:rPr lang="hu-HU" sz="1600" b="1" dirty="0"/>
              <a:t>_</a:t>
            </a:r>
            <a:r>
              <a:rPr lang="hu-HU" sz="1600" b="1" dirty="0" err="1"/>
              <a:t>clk'event</a:t>
            </a:r>
            <a:r>
              <a:rPr lang="hu-HU" sz="1600" b="1" dirty="0"/>
              <a:t> and </a:t>
            </a:r>
            <a:r>
              <a:rPr lang="hu-HU" sz="1600" b="1" dirty="0" err="1"/>
              <a:t>src</a:t>
            </a:r>
            <a:r>
              <a:rPr lang="hu-HU" sz="1600" b="1" dirty="0"/>
              <a:t>_</a:t>
            </a:r>
            <a:r>
              <a:rPr lang="hu-HU" sz="1600" b="1" dirty="0" err="1"/>
              <a:t>clk</a:t>
            </a:r>
            <a:r>
              <a:rPr lang="hu-HU" sz="1600" b="1" dirty="0"/>
              <a:t>='0' </a:t>
            </a:r>
            <a:r>
              <a:rPr lang="hu-HU" sz="1600" b="1" dirty="0" err="1"/>
              <a:t>then</a:t>
            </a:r>
            <a:endParaRPr lang="hu-HU" sz="16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/>
              <a:t>      q &lt;= d;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/>
              <a:t>   end </a:t>
            </a:r>
            <a:r>
              <a:rPr lang="hu-HU" sz="1600" b="1" dirty="0" err="1"/>
              <a:t>if</a:t>
            </a:r>
            <a:r>
              <a:rPr lang="hu-HU" sz="1600" b="1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/>
              <a:t>end </a:t>
            </a:r>
            <a:r>
              <a:rPr lang="hu-HU" sz="1600" b="1" dirty="0" err="1"/>
              <a:t>process</a:t>
            </a:r>
            <a:r>
              <a:rPr lang="hu-HU" sz="1600" b="1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hu-HU" sz="1600" b="1" dirty="0"/>
              <a:t>end </a:t>
            </a:r>
            <a:r>
              <a:rPr lang="hu-HU" sz="1600" b="1" dirty="0" err="1"/>
              <a:t>Behavioral</a:t>
            </a:r>
            <a:r>
              <a:rPr lang="hu-HU" sz="1600" b="1" dirty="0"/>
              <a:t>;</a:t>
            </a:r>
          </a:p>
        </p:txBody>
      </p:sp>
      <p:sp>
        <p:nvSpPr>
          <p:cNvPr id="5" name="Felhő 4"/>
          <p:cNvSpPr/>
          <p:nvPr/>
        </p:nvSpPr>
        <p:spPr>
          <a:xfrm>
            <a:off x="5562600" y="4482762"/>
            <a:ext cx="2171700" cy="1092875"/>
          </a:xfrm>
          <a:prstGeom prst="cloudCallout">
            <a:avLst>
              <a:gd name="adj1" fmla="val -59429"/>
              <a:gd name="adj2" fmla="val 1020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Szinkron</a:t>
            </a:r>
            <a:r>
              <a:rPr lang="en-US" dirty="0" smtClean="0"/>
              <a:t> reset</a:t>
            </a:r>
            <a:endParaRPr lang="hu-HU" dirty="0"/>
          </a:p>
        </p:txBody>
      </p:sp>
      <p:sp>
        <p:nvSpPr>
          <p:cNvPr id="6" name="Lekerekített téglalap 5"/>
          <p:cNvSpPr/>
          <p:nvPr/>
        </p:nvSpPr>
        <p:spPr>
          <a:xfrm>
            <a:off x="533400" y="5029200"/>
            <a:ext cx="4267200" cy="585438"/>
          </a:xfrm>
          <a:prstGeom prst="roundRect">
            <a:avLst/>
          </a:prstGeom>
          <a:solidFill>
            <a:srgbClr val="92D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/>
          </a:p>
        </p:txBody>
      </p:sp>
      <p:cxnSp>
        <p:nvCxnSpPr>
          <p:cNvPr id="7" name="Egyenes összekötő nyíllal 6"/>
          <p:cNvCxnSpPr>
            <a:stCxn id="5" idx="4"/>
          </p:cNvCxnSpPr>
          <p:nvPr/>
        </p:nvCxnSpPr>
        <p:spPr>
          <a:xfrm flipH="1">
            <a:off x="2286000" y="5140749"/>
            <a:ext cx="3071830" cy="100910"/>
          </a:xfrm>
          <a:prstGeom prst="straightConnector1">
            <a:avLst/>
          </a:prstGeom>
          <a:ln w="444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267200" y="1804986"/>
            <a:ext cx="4495800" cy="1936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SIGNALOK és </a:t>
            </a:r>
            <a:r>
              <a:rPr lang="hu-HU" dirty="0" smtClean="0"/>
              <a:t>VÁLTOZÓK</a:t>
            </a:r>
            <a:endParaRPr lang="hu-HU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572000" cy="5715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2400" dirty="0" smtClean="0"/>
              <a:t>SIGNAL –vezeték szerepe komponensek között összekapcsolásra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hu-HU" sz="24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2000" dirty="0" smtClean="0"/>
              <a:t>A SIGNAL deklarálható: 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hu-HU" sz="2000" dirty="0"/>
              <a:t>	</a:t>
            </a:r>
            <a:r>
              <a:rPr lang="hu-HU" sz="2000" dirty="0" err="1" smtClean="0"/>
              <a:t>PACKAGE-ben</a:t>
            </a:r>
            <a:endParaRPr lang="hu-HU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hu-HU" sz="2000" dirty="0" smtClean="0"/>
              <a:t>		</a:t>
            </a:r>
            <a:r>
              <a:rPr lang="hu-HU" sz="2000" dirty="0" err="1" smtClean="0"/>
              <a:t>ENTITY-ben</a:t>
            </a:r>
            <a:r>
              <a:rPr lang="en-US" sz="2000" dirty="0" smtClean="0"/>
              <a:t> (port t</a:t>
            </a:r>
            <a:r>
              <a:rPr lang="hu-HU" sz="2000" dirty="0" err="1" smtClean="0"/>
              <a:t>ípusú</a:t>
            </a:r>
            <a:r>
              <a:rPr lang="hu-HU" sz="2000" dirty="0" smtClean="0"/>
              <a:t> szignál</a:t>
            </a:r>
            <a:r>
              <a:rPr lang="en-US" sz="2000" dirty="0" smtClean="0"/>
              <a:t>)</a:t>
            </a:r>
            <a:endParaRPr lang="hu-HU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hu-HU" sz="2000" dirty="0" smtClean="0"/>
              <a:t>		</a:t>
            </a:r>
            <a:r>
              <a:rPr lang="hu-HU" sz="2000" dirty="0" err="1" smtClean="0"/>
              <a:t>ARCHITECTURE-ban</a:t>
            </a:r>
            <a:endParaRPr lang="hu-HU" sz="2000" dirty="0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hu-HU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hu-HU" sz="2400" dirty="0" smtClean="0"/>
              <a:t>A SIGNAL módosítása csak </a:t>
            </a:r>
            <a:r>
              <a:rPr lang="hu-HU" sz="2400" dirty="0" smtClean="0">
                <a:solidFill>
                  <a:schemeClr val="accent6"/>
                </a:solidFill>
              </a:rPr>
              <a:t>PROCESS </a:t>
            </a:r>
            <a:r>
              <a:rPr lang="hu-HU" sz="2400" dirty="0" smtClean="0"/>
              <a:t> végén</a:t>
            </a:r>
            <a:r>
              <a:rPr lang="hu-HU" sz="2400" dirty="0"/>
              <a:t> </a:t>
            </a:r>
            <a:r>
              <a:rPr lang="hu-HU" sz="2400" dirty="0" smtClean="0"/>
              <a:t>történik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hu-HU" sz="2400" dirty="0" smtClean="0"/>
              <a:t>SIGNAL értékadás  </a:t>
            </a:r>
            <a:r>
              <a:rPr lang="hu-HU" sz="2400" b="1" i="1" dirty="0" smtClean="0"/>
              <a:t>jel&lt;=</a:t>
            </a:r>
            <a:r>
              <a:rPr lang="hu-HU" sz="2400" b="1" i="1" dirty="0" err="1" smtClean="0"/>
              <a:t>kifejezes</a:t>
            </a:r>
            <a:endParaRPr lang="hu-HU" sz="2400" b="1" i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02480" y="990600"/>
            <a:ext cx="48006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hu-HU" sz="2400" kern="0" dirty="0" smtClean="0"/>
              <a:t>VARIABLE (változó) csak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hu-HU" sz="2400" kern="0" dirty="0" smtClean="0">
                <a:solidFill>
                  <a:schemeClr val="accent6"/>
                </a:solidFill>
              </a:rPr>
              <a:t>PROCESS - </a:t>
            </a:r>
            <a:r>
              <a:rPr lang="hu-HU" sz="2400" kern="0" dirty="0" smtClean="0"/>
              <a:t>en belül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hu-HU" sz="2400" kern="0" dirty="0" smtClean="0"/>
              <a:t>deklarálható, és </a:t>
            </a:r>
            <a:r>
              <a:rPr lang="hu-HU" sz="2400" kern="0" dirty="0" smtClean="0"/>
              <a:t>tartalma </a:t>
            </a:r>
            <a:r>
              <a:rPr lang="hu-HU" sz="2400" kern="0" dirty="0" smtClean="0">
                <a:solidFill>
                  <a:schemeClr val="accent6"/>
                </a:solidFill>
              </a:rPr>
              <a:t>PROCESS </a:t>
            </a:r>
            <a:r>
              <a:rPr lang="hu-HU" sz="2400" kern="0" dirty="0" err="1" smtClean="0"/>
              <a:t>-en</a:t>
            </a:r>
            <a:r>
              <a:rPr lang="hu-HU" sz="2400" kern="0" dirty="0" smtClean="0"/>
              <a:t> kívül nem érhető el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hu-HU" sz="2400" kern="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hu-HU" sz="2400" kern="0" dirty="0"/>
              <a:t>Alkalmazható  köztes </a:t>
            </a:r>
            <a:r>
              <a:rPr lang="hu-HU" sz="2400" kern="0" dirty="0" smtClean="0"/>
              <a:t>eredmények </a:t>
            </a:r>
            <a:r>
              <a:rPr lang="hu-HU" sz="2400" kern="0" dirty="0"/>
              <a:t>tárolására</a:t>
            </a:r>
            <a:r>
              <a:rPr lang="hu-HU" dirty="0" smtClean="0"/>
              <a:t>.</a:t>
            </a:r>
            <a:endParaRPr lang="hu-HU" sz="2400" kern="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hu-HU" sz="2400" kern="0" dirty="0" smtClean="0"/>
              <a:t>A VARIABLE módosítása azonnali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hu-HU" sz="2400" kern="0" dirty="0" smtClean="0"/>
              <a:t> Változó értékadás </a:t>
            </a:r>
            <a:r>
              <a:rPr lang="hu-HU" sz="2400" b="1" i="1" kern="0" dirty="0" err="1" smtClean="0"/>
              <a:t>valtozo</a:t>
            </a:r>
            <a:r>
              <a:rPr lang="hu-HU" sz="2400" b="1" i="1" kern="0" dirty="0" smtClean="0"/>
              <a:t>_neve:=</a:t>
            </a:r>
            <a:r>
              <a:rPr lang="hu-HU" sz="2400" b="1" i="1" kern="0" dirty="0" err="1" smtClean="0"/>
              <a:t>kifejezes</a:t>
            </a:r>
            <a:endParaRPr lang="hu-HU" sz="2400" b="1" i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IF –feltételes végrehajtás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IF</a:t>
            </a:r>
            <a:r>
              <a:rPr lang="hu-HU" sz="2800" dirty="0" smtClean="0"/>
              <a:t> feltétel </a:t>
            </a: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THEN</a:t>
            </a:r>
            <a:endParaRPr lang="hu-HU" sz="2800" dirty="0" smtClean="0"/>
          </a:p>
          <a:p>
            <a:pPr eaLnBrk="1" hangingPunct="1">
              <a:buFontTx/>
              <a:buNone/>
              <a:defRPr/>
            </a:pPr>
            <a:r>
              <a:rPr lang="hu-HU" sz="2800" dirty="0" smtClean="0"/>
              <a:t>	értékadás ha a feltétel igaz</a:t>
            </a:r>
          </a:p>
          <a:p>
            <a:pPr eaLnBrk="1" hangingPunct="1">
              <a:buFontTx/>
              <a:buNone/>
              <a:defRPr/>
            </a:pP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ELSE</a:t>
            </a:r>
            <a:r>
              <a:rPr lang="hu-HU" sz="2800" dirty="0" smtClean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hu-HU" sz="2800" dirty="0" smtClean="0"/>
              <a:t>	értékadás ha a feltétel hamis</a:t>
            </a:r>
          </a:p>
          <a:p>
            <a:pPr eaLnBrk="1" hangingPunct="1">
              <a:buFontTx/>
              <a:buNone/>
              <a:defRPr/>
            </a:pP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END IF</a:t>
            </a:r>
            <a:r>
              <a:rPr lang="hu-HU" sz="2800" dirty="0" smtClean="0"/>
              <a:t>;</a:t>
            </a:r>
          </a:p>
          <a:p>
            <a:pPr eaLnBrk="1" hangingPunct="1">
              <a:buFontTx/>
              <a:buNone/>
              <a:defRPr/>
            </a:pPr>
            <a:endParaRPr lang="hu-HU" sz="2800" dirty="0" smtClean="0"/>
          </a:p>
          <a:p>
            <a:pPr eaLnBrk="1" hangingPunct="1">
              <a:buFontTx/>
              <a:buNone/>
              <a:defRPr/>
            </a:pP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IF </a:t>
            </a:r>
            <a:r>
              <a:rPr lang="hu-HU" sz="2800" dirty="0" smtClean="0"/>
              <a:t>(x&lt;y) </a:t>
            </a: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THEN</a:t>
            </a:r>
            <a:r>
              <a:rPr lang="hu-HU" sz="2800" dirty="0" smtClean="0"/>
              <a:t> </a:t>
            </a:r>
            <a:r>
              <a:rPr lang="hu-HU" sz="2800" dirty="0" err="1" smtClean="0"/>
              <a:t>temp</a:t>
            </a:r>
            <a:r>
              <a:rPr lang="hu-HU" sz="2800" dirty="0" smtClean="0"/>
              <a:t>:=“11111111”;</a:t>
            </a:r>
          </a:p>
          <a:p>
            <a:pPr eaLnBrk="1" hangingPunct="1">
              <a:buFontTx/>
              <a:buNone/>
              <a:defRPr/>
            </a:pP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ELSIF</a:t>
            </a:r>
            <a:r>
              <a:rPr lang="hu-HU" sz="2800" dirty="0" smtClean="0"/>
              <a:t> (x=y and w=‘0’) </a:t>
            </a: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THEN</a:t>
            </a:r>
            <a:r>
              <a:rPr lang="hu-HU" sz="2800" dirty="0" smtClean="0"/>
              <a:t> </a:t>
            </a:r>
            <a:r>
              <a:rPr lang="hu-HU" sz="2800" dirty="0" err="1" smtClean="0"/>
              <a:t>temp</a:t>
            </a:r>
            <a:r>
              <a:rPr lang="hu-HU" sz="2800" dirty="0" smtClean="0"/>
              <a:t>:=“11110000”;</a:t>
            </a:r>
          </a:p>
          <a:p>
            <a:pPr eaLnBrk="1" hangingPunct="1">
              <a:buFontTx/>
              <a:buNone/>
              <a:defRPr/>
            </a:pP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ELSE</a:t>
            </a:r>
            <a:r>
              <a:rPr lang="hu-HU" sz="2800" dirty="0" smtClean="0"/>
              <a:t> </a:t>
            </a:r>
            <a:r>
              <a:rPr lang="hu-HU" sz="2800" dirty="0" err="1" smtClean="0"/>
              <a:t>temp</a:t>
            </a:r>
            <a:r>
              <a:rPr lang="hu-HU" sz="2800" dirty="0" smtClean="0"/>
              <a:t>:=(OTHERS=&gt;’0’);</a:t>
            </a:r>
          </a:p>
          <a:p>
            <a:pPr eaLnBrk="1" hangingPunct="1">
              <a:buFontTx/>
              <a:buNone/>
              <a:defRPr/>
            </a:pPr>
            <a:r>
              <a:rPr lang="hu-HU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END IF</a:t>
            </a:r>
            <a:r>
              <a:rPr lang="hu-HU" sz="2800" dirty="0" smtClean="0"/>
              <a:t>;</a:t>
            </a:r>
          </a:p>
          <a:p>
            <a:pPr eaLnBrk="1" hangingPunct="1">
              <a:buFontTx/>
              <a:buNone/>
              <a:defRPr/>
            </a:pPr>
            <a:endParaRPr lang="hu-HU" sz="2800" dirty="0" smtClean="0"/>
          </a:p>
          <a:p>
            <a:pPr eaLnBrk="1" hangingPunct="1">
              <a:buFontTx/>
              <a:buNone/>
              <a:defRPr/>
            </a:pPr>
            <a:endParaRPr lang="hu-HU" sz="2800" dirty="0" smtClean="0"/>
          </a:p>
          <a:p>
            <a:pPr eaLnBrk="1" hangingPunct="1">
              <a:buFontTx/>
              <a:buNone/>
              <a:defRPr/>
            </a:pPr>
            <a:endParaRPr lang="hu-HU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Példa számláló megvalósítására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LIBRARY </a:t>
            </a:r>
            <a:r>
              <a:rPr lang="hu-HU" sz="1600" b="1" dirty="0" err="1" smtClean="0"/>
              <a:t>ieee</a:t>
            </a:r>
            <a:r>
              <a:rPr lang="hu-HU" sz="16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USE </a:t>
            </a:r>
            <a:r>
              <a:rPr lang="hu-HU" sz="1600" b="1" dirty="0" err="1" smtClean="0"/>
              <a:t>ieee.std</a:t>
            </a:r>
            <a:r>
              <a:rPr lang="hu-HU" sz="1600" b="1" dirty="0" smtClean="0"/>
              <a:t>_</a:t>
            </a:r>
            <a:r>
              <a:rPr lang="hu-HU" sz="1600" b="1" dirty="0" err="1" smtClean="0"/>
              <a:t>logic</a:t>
            </a:r>
            <a:r>
              <a:rPr lang="hu-HU" sz="1600" b="1" dirty="0" smtClean="0"/>
              <a:t>_</a:t>
            </a:r>
            <a:r>
              <a:rPr lang="hu-HU" sz="1600" b="1" dirty="0" err="1" smtClean="0"/>
              <a:t>vector</a:t>
            </a:r>
            <a:r>
              <a:rPr lang="hu-HU" sz="16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ENTITY </a:t>
            </a:r>
            <a:r>
              <a:rPr lang="hu-HU" sz="1600" b="1" dirty="0" err="1" smtClean="0"/>
              <a:t>counter</a:t>
            </a:r>
            <a:r>
              <a:rPr lang="hu-HU" sz="1600" b="1" dirty="0" smtClean="0"/>
              <a:t>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PORT (</a:t>
            </a:r>
            <a:r>
              <a:rPr lang="hu-HU" sz="1600" b="1" dirty="0" err="1" smtClean="0"/>
              <a:t>clk</a:t>
            </a:r>
            <a:r>
              <a:rPr lang="hu-HU" sz="1600" b="1" dirty="0" smtClean="0"/>
              <a:t>: IN STD_LOGIC;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	 </a:t>
            </a:r>
            <a:r>
              <a:rPr lang="hu-HU" sz="1600" b="1" dirty="0" err="1" smtClean="0"/>
              <a:t>digit</a:t>
            </a:r>
            <a:r>
              <a:rPr lang="hu-HU" sz="1600" b="1" dirty="0" smtClean="0"/>
              <a:t>: OUT INTEGER RANGE 0 TO 9);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END </a:t>
            </a:r>
            <a:r>
              <a:rPr lang="hu-HU" sz="1600" b="1" dirty="0" err="1" smtClean="0"/>
              <a:t>counter</a:t>
            </a:r>
            <a:endParaRPr lang="hu-HU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ARCHITECTURE </a:t>
            </a:r>
            <a:r>
              <a:rPr lang="hu-HU" sz="1600" b="1" dirty="0" err="1" smtClean="0"/>
              <a:t>counter</a:t>
            </a:r>
            <a:r>
              <a:rPr lang="hu-HU" sz="1600" b="1" dirty="0" smtClean="0"/>
              <a:t> OF </a:t>
            </a:r>
            <a:r>
              <a:rPr lang="hu-HU" sz="1600" b="1" dirty="0" err="1" smtClean="0"/>
              <a:t>counter</a:t>
            </a:r>
            <a:r>
              <a:rPr lang="hu-HU" sz="1600" b="1" dirty="0" smtClean="0"/>
              <a:t>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</a:t>
            </a:r>
            <a:r>
              <a:rPr lang="hu-HU" sz="1600" b="1" dirty="0" err="1" smtClean="0"/>
              <a:t>count</a:t>
            </a:r>
            <a:r>
              <a:rPr lang="hu-HU" sz="1600" b="1" dirty="0" smtClean="0"/>
              <a:t>:PROCESS(</a:t>
            </a:r>
            <a:r>
              <a:rPr lang="hu-HU" sz="1600" b="1" dirty="0" err="1" smtClean="0"/>
              <a:t>clk</a:t>
            </a:r>
            <a:r>
              <a:rPr lang="hu-HU" sz="1600" b="1" dirty="0" smtClean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	</a:t>
            </a:r>
            <a:r>
              <a:rPr lang="hu-HU" sz="1800" kern="1200" dirty="0">
                <a:solidFill>
                  <a:schemeClr val="accent6">
                    <a:lumMod val="75000"/>
                  </a:schemeClr>
                </a:solidFill>
              </a:rPr>
              <a:t>VARIABLE </a:t>
            </a:r>
            <a:r>
              <a:rPr lang="hu-HU" sz="1800" kern="1200" dirty="0" err="1">
                <a:solidFill>
                  <a:schemeClr val="accent6">
                    <a:lumMod val="75000"/>
                  </a:schemeClr>
                </a:solidFill>
              </a:rPr>
              <a:t>temp</a:t>
            </a:r>
            <a:r>
              <a:rPr lang="hu-HU" sz="1800" kern="1200" dirty="0">
                <a:solidFill>
                  <a:schemeClr val="accent6">
                    <a:lumMod val="75000"/>
                  </a:schemeClr>
                </a:solidFill>
              </a:rPr>
              <a:t> : INTEGER RANGE 0 TO 10</a:t>
            </a:r>
            <a:r>
              <a:rPr lang="hu-HU" sz="1050" b="1" dirty="0" smtClean="0"/>
              <a:t>;</a:t>
            </a:r>
            <a:endParaRPr lang="hu-HU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IF (</a:t>
            </a:r>
            <a:r>
              <a:rPr lang="hu-HU" sz="1600" b="1" dirty="0" err="1" smtClean="0"/>
              <a:t>clk’EVENT</a:t>
            </a:r>
            <a:r>
              <a:rPr lang="hu-HU" sz="1600" b="1" dirty="0" smtClean="0"/>
              <a:t> AND </a:t>
            </a:r>
            <a:r>
              <a:rPr lang="hu-HU" sz="1600" b="1" dirty="0" err="1" smtClean="0"/>
              <a:t>clk</a:t>
            </a:r>
            <a:r>
              <a:rPr lang="hu-HU" sz="1600" b="1" dirty="0" smtClean="0"/>
              <a:t>=‘1’)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	</a:t>
            </a:r>
            <a:r>
              <a:rPr lang="hu-HU" sz="1600" b="1" dirty="0" err="1" smtClean="0"/>
              <a:t>temp</a:t>
            </a:r>
            <a:r>
              <a:rPr lang="hu-HU" sz="1600" b="1" dirty="0" smtClean="0"/>
              <a:t>:=</a:t>
            </a:r>
            <a:r>
              <a:rPr lang="hu-HU" sz="1600" b="1" dirty="0" err="1" smtClean="0"/>
              <a:t>temp</a:t>
            </a:r>
            <a:r>
              <a:rPr lang="hu-HU" sz="1600" b="1" dirty="0" smtClean="0"/>
              <a:t>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	IF (</a:t>
            </a:r>
            <a:r>
              <a:rPr lang="hu-HU" sz="1600" b="1" dirty="0" err="1" smtClean="0"/>
              <a:t>temp</a:t>
            </a:r>
            <a:r>
              <a:rPr lang="hu-HU" sz="1600" b="1" dirty="0" smtClean="0"/>
              <a:t>=10)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/>
              <a:t>	</a:t>
            </a:r>
            <a:r>
              <a:rPr lang="hu-HU" sz="1600" b="1" dirty="0" smtClean="0"/>
              <a:t>		 </a:t>
            </a:r>
            <a:r>
              <a:rPr lang="hu-HU" sz="1600" b="1" dirty="0" err="1" smtClean="0"/>
              <a:t>temp</a:t>
            </a:r>
            <a:r>
              <a:rPr lang="hu-HU" sz="1600" b="1" dirty="0" smtClean="0"/>
              <a:t>:=0;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	END IF;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	</a:t>
            </a:r>
            <a:r>
              <a:rPr lang="hu-HU" sz="1600" b="1" dirty="0" err="1" smtClean="0"/>
              <a:t>digit</a:t>
            </a:r>
            <a:r>
              <a:rPr lang="hu-HU" sz="1600" b="1" dirty="0" smtClean="0"/>
              <a:t> &lt;=</a:t>
            </a:r>
            <a:r>
              <a:rPr lang="hu-HU" sz="1600" b="1" dirty="0" err="1" smtClean="0"/>
              <a:t>temp</a:t>
            </a:r>
            <a:r>
              <a:rPr lang="hu-HU" sz="16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END PROCESS </a:t>
            </a:r>
            <a:r>
              <a:rPr lang="hu-HU" sz="1600" b="1" dirty="0" err="1" smtClean="0"/>
              <a:t>count</a:t>
            </a:r>
            <a:r>
              <a:rPr lang="hu-HU" sz="1600" b="1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1600" b="1" dirty="0" smtClean="0"/>
              <a:t>END COUNTER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914400" y="3799491"/>
            <a:ext cx="4800600" cy="281700"/>
          </a:xfrm>
          <a:prstGeom prst="roundRect">
            <a:avLst/>
          </a:prstGeom>
          <a:solidFill>
            <a:srgbClr val="FFFFE7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Lekerekített téglalap 6"/>
          <p:cNvSpPr/>
          <p:nvPr/>
        </p:nvSpPr>
        <p:spPr>
          <a:xfrm>
            <a:off x="152400" y="4343400"/>
            <a:ext cx="4419600" cy="243840"/>
          </a:xfrm>
          <a:prstGeom prst="roundRect">
            <a:avLst/>
          </a:prstGeom>
          <a:solidFill>
            <a:srgbClr val="CBE9AB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Felhő 7"/>
          <p:cNvSpPr/>
          <p:nvPr/>
        </p:nvSpPr>
        <p:spPr>
          <a:xfrm>
            <a:off x="6553200" y="4721674"/>
            <a:ext cx="2171700" cy="1092875"/>
          </a:xfrm>
          <a:prstGeom prst="cloudCallout">
            <a:avLst>
              <a:gd name="adj1" fmla="val -51973"/>
              <a:gd name="adj2" fmla="val -39471"/>
            </a:avLst>
          </a:prstGeom>
          <a:solidFill>
            <a:srgbClr val="CBE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Felfutó él detektálás </a:t>
            </a:r>
          </a:p>
        </p:txBody>
      </p:sp>
      <p:cxnSp>
        <p:nvCxnSpPr>
          <p:cNvPr id="3" name="Egyenes összekötő nyíllal 2"/>
          <p:cNvCxnSpPr>
            <a:stCxn id="8" idx="4"/>
            <a:endCxn id="7" idx="3"/>
          </p:cNvCxnSpPr>
          <p:nvPr/>
        </p:nvCxnSpPr>
        <p:spPr>
          <a:xfrm flipH="1" flipV="1">
            <a:off x="4572000" y="4465320"/>
            <a:ext cx="1938352" cy="371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Felhő 11"/>
          <p:cNvSpPr/>
          <p:nvPr/>
        </p:nvSpPr>
        <p:spPr>
          <a:xfrm>
            <a:off x="5943600" y="1604912"/>
            <a:ext cx="2171700" cy="1092875"/>
          </a:xfrm>
          <a:prstGeom prst="cloudCallout">
            <a:avLst>
              <a:gd name="adj1" fmla="val -59429"/>
              <a:gd name="adj2" fmla="val 10207"/>
            </a:avLst>
          </a:prstGeom>
          <a:solidFill>
            <a:srgbClr val="E5E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accent6">
                    <a:lumMod val="75000"/>
                  </a:schemeClr>
                </a:solidFill>
              </a:rPr>
              <a:t>Változó deklarálás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Egyenes összekötő nyíllal 13"/>
          <p:cNvCxnSpPr>
            <a:stCxn id="12" idx="4"/>
            <a:endCxn id="18" idx="3"/>
          </p:cNvCxnSpPr>
          <p:nvPr/>
        </p:nvCxnSpPr>
        <p:spPr>
          <a:xfrm flipH="1">
            <a:off x="5181600" y="2262899"/>
            <a:ext cx="557230" cy="101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Felhő 16"/>
          <p:cNvSpPr/>
          <p:nvPr/>
        </p:nvSpPr>
        <p:spPr>
          <a:xfrm>
            <a:off x="6705600" y="3402925"/>
            <a:ext cx="2171700" cy="1092875"/>
          </a:xfrm>
          <a:prstGeom prst="cloudCallout">
            <a:avLst>
              <a:gd name="adj1" fmla="val -59429"/>
              <a:gd name="adj2" fmla="val 10207"/>
            </a:avLst>
          </a:prstGeom>
          <a:solidFill>
            <a:srgbClr val="FFF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accent6">
                    <a:lumMod val="75000"/>
                  </a:schemeClr>
                </a:solidFill>
              </a:rPr>
              <a:t>Változó deklarálás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Lekerekített téglalap 17"/>
          <p:cNvSpPr/>
          <p:nvPr/>
        </p:nvSpPr>
        <p:spPr>
          <a:xfrm>
            <a:off x="381000" y="2072640"/>
            <a:ext cx="4800600" cy="583851"/>
          </a:xfrm>
          <a:prstGeom prst="roundRect">
            <a:avLst/>
          </a:prstGeom>
          <a:solidFill>
            <a:srgbClr val="E5E5E5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Egyenes összekötő nyíllal 21"/>
          <p:cNvCxnSpPr>
            <a:stCxn id="17" idx="4"/>
            <a:endCxn id="4" idx="3"/>
          </p:cNvCxnSpPr>
          <p:nvPr/>
        </p:nvCxnSpPr>
        <p:spPr>
          <a:xfrm flipH="1" flipV="1">
            <a:off x="5715000" y="3940341"/>
            <a:ext cx="785830" cy="120571"/>
          </a:xfrm>
          <a:prstGeom prst="straightConnector1">
            <a:avLst/>
          </a:prstGeom>
          <a:ln>
            <a:solidFill>
              <a:srgbClr val="FFFFE7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Lekerekített téglalap 26"/>
          <p:cNvSpPr/>
          <p:nvPr/>
        </p:nvSpPr>
        <p:spPr>
          <a:xfrm>
            <a:off x="762000" y="4802617"/>
            <a:ext cx="2667000" cy="762349"/>
          </a:xfrm>
          <a:prstGeom prst="roundRect">
            <a:avLst/>
          </a:prstGeom>
          <a:solidFill>
            <a:srgbClr val="CBE9AB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elhő 27"/>
          <p:cNvSpPr/>
          <p:nvPr/>
        </p:nvSpPr>
        <p:spPr>
          <a:xfrm>
            <a:off x="3567130" y="5268111"/>
            <a:ext cx="2171700" cy="1092875"/>
          </a:xfrm>
          <a:prstGeom prst="cloudCallout">
            <a:avLst>
              <a:gd name="adj1" fmla="val -51973"/>
              <a:gd name="adj2" fmla="val -39471"/>
            </a:avLst>
          </a:prstGeom>
          <a:solidFill>
            <a:srgbClr val="CBE9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Változó visszaállítása nullára</a:t>
            </a:r>
          </a:p>
        </p:txBody>
      </p:sp>
      <p:cxnSp>
        <p:nvCxnSpPr>
          <p:cNvPr id="29" name="Egyenes összekötő nyíllal 28"/>
          <p:cNvCxnSpPr>
            <a:stCxn id="28" idx="4"/>
            <a:endCxn id="27" idx="3"/>
          </p:cNvCxnSpPr>
          <p:nvPr/>
        </p:nvCxnSpPr>
        <p:spPr>
          <a:xfrm flipH="1" flipV="1">
            <a:off x="3429000" y="5183792"/>
            <a:ext cx="95282" cy="199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CASE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48768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sz="2400" dirty="0"/>
              <a:t>C</a:t>
            </a:r>
            <a:r>
              <a:rPr lang="hu-HU" sz="2400" dirty="0" smtClean="0"/>
              <a:t>sak szekvenciális</a:t>
            </a:r>
            <a:endParaRPr lang="en-US" sz="2400" dirty="0" smtClean="0"/>
          </a:p>
          <a:p>
            <a:pPr eaLnBrk="1" hangingPunct="1">
              <a:buFontTx/>
              <a:buNone/>
            </a:pPr>
            <a:r>
              <a:rPr lang="hu-HU" sz="2400" dirty="0" smtClean="0"/>
              <a:t>kódgenerálásra alkalmazzuk</a:t>
            </a:r>
            <a:r>
              <a:rPr lang="en-US" sz="2400" dirty="0" smtClean="0"/>
              <a:t>!</a:t>
            </a:r>
            <a:endParaRPr lang="hu-HU" sz="2400" dirty="0" smtClean="0"/>
          </a:p>
          <a:p>
            <a:pPr eaLnBrk="1" hangingPunct="1">
              <a:buFontTx/>
              <a:buNone/>
            </a:pPr>
            <a:endParaRPr lang="hu-HU" dirty="0" smtClean="0"/>
          </a:p>
          <a:p>
            <a:pPr eaLnBrk="1" hangingPunct="1">
              <a:buFontTx/>
              <a:buNone/>
            </a:pPr>
            <a:r>
              <a:rPr lang="hu-HU" sz="2000" dirty="0" smtClean="0"/>
              <a:t>[ </a:t>
            </a:r>
            <a:r>
              <a:rPr lang="en-US" sz="2000" dirty="0" err="1" smtClean="0"/>
              <a:t>cimke</a:t>
            </a:r>
            <a:r>
              <a:rPr lang="hu-HU" sz="2000" dirty="0" smtClean="0"/>
              <a:t>: ] </a:t>
            </a:r>
            <a:r>
              <a:rPr lang="hu-HU" sz="2000" b="1" dirty="0" err="1" smtClean="0"/>
              <a:t>case</a:t>
            </a:r>
            <a:r>
              <a:rPr lang="hu-HU" sz="2000" dirty="0" smtClean="0"/>
              <a:t> kifejezés </a:t>
            </a:r>
            <a:r>
              <a:rPr lang="hu-HU" sz="2000" b="1" dirty="0" smtClean="0"/>
              <a:t>is</a:t>
            </a:r>
            <a:r>
              <a:rPr lang="hu-HU" sz="2000" dirty="0" smtClean="0"/>
              <a:t> </a:t>
            </a:r>
          </a:p>
          <a:p>
            <a:pPr eaLnBrk="1" hangingPunct="1">
              <a:buFontTx/>
              <a:buNone/>
            </a:pPr>
            <a:r>
              <a:rPr lang="hu-HU" sz="2000" dirty="0" smtClean="0"/>
              <a:t>	</a:t>
            </a:r>
            <a:r>
              <a:rPr lang="hu-HU" sz="2000" b="1" dirty="0" err="1" smtClean="0"/>
              <a:t>when</a:t>
            </a:r>
            <a:r>
              <a:rPr lang="hu-HU" sz="2000" dirty="0" smtClean="0"/>
              <a:t> K1 =&gt; szekvenciális kifejezések;</a:t>
            </a:r>
          </a:p>
          <a:p>
            <a:pPr eaLnBrk="1" hangingPunct="1">
              <a:buFontTx/>
              <a:buNone/>
            </a:pPr>
            <a:r>
              <a:rPr lang="hu-HU" sz="2000" dirty="0" smtClean="0"/>
              <a:t>	 </a:t>
            </a:r>
            <a:r>
              <a:rPr lang="hu-HU" sz="2000" b="1" dirty="0" err="1" smtClean="0"/>
              <a:t>when</a:t>
            </a:r>
            <a:r>
              <a:rPr lang="hu-HU" sz="2000" dirty="0" smtClean="0"/>
              <a:t> K2 =&gt; szekvenciális kifejezések; </a:t>
            </a:r>
          </a:p>
          <a:p>
            <a:pPr eaLnBrk="1" hangingPunct="1">
              <a:buFontTx/>
              <a:buNone/>
            </a:pPr>
            <a:r>
              <a:rPr lang="hu-HU" sz="2000" b="1" dirty="0" smtClean="0"/>
              <a:t>	</a:t>
            </a:r>
            <a:r>
              <a:rPr lang="hu-HU" sz="2000" b="1" dirty="0" err="1" smtClean="0"/>
              <a:t>when</a:t>
            </a:r>
            <a:r>
              <a:rPr lang="hu-HU" sz="2000" dirty="0" smtClean="0"/>
              <a:t> </a:t>
            </a:r>
            <a:r>
              <a:rPr lang="hu-HU" sz="2000" b="1" dirty="0" err="1" smtClean="0"/>
              <a:t>others</a:t>
            </a:r>
            <a:r>
              <a:rPr lang="hu-HU" sz="2000" dirty="0" smtClean="0"/>
              <a:t> =&gt; szekvenciális kifejezések; </a:t>
            </a:r>
          </a:p>
          <a:p>
            <a:pPr eaLnBrk="1" hangingPunct="1">
              <a:buFontTx/>
              <a:buNone/>
            </a:pPr>
            <a:r>
              <a:rPr lang="hu-HU" sz="2000" dirty="0" smtClean="0"/>
              <a:t> </a:t>
            </a:r>
            <a:r>
              <a:rPr lang="hu-HU" sz="2000" b="1" dirty="0" smtClean="0"/>
              <a:t>end</a:t>
            </a:r>
            <a:r>
              <a:rPr lang="hu-HU" sz="2000" dirty="0" smtClean="0"/>
              <a:t> </a:t>
            </a:r>
            <a:r>
              <a:rPr lang="hu-HU" sz="2000" b="1" dirty="0" err="1" smtClean="0"/>
              <a:t>case</a:t>
            </a:r>
            <a:r>
              <a:rPr lang="hu-HU" sz="2000" dirty="0" smtClean="0"/>
              <a:t> [ </a:t>
            </a:r>
            <a:r>
              <a:rPr lang="en-US" sz="2000" dirty="0" err="1" smtClean="0"/>
              <a:t>cimke</a:t>
            </a:r>
            <a:r>
              <a:rPr lang="hu-HU" sz="2000" dirty="0" smtClean="0"/>
              <a:t> ] ;</a:t>
            </a:r>
            <a:r>
              <a:rPr lang="hu-HU" dirty="0" smtClean="0"/>
              <a:t> </a:t>
            </a:r>
          </a:p>
        </p:txBody>
      </p:sp>
      <p:sp>
        <p:nvSpPr>
          <p:cNvPr id="2" name="Téglalap 1"/>
          <p:cNvSpPr/>
          <p:nvPr/>
        </p:nvSpPr>
        <p:spPr>
          <a:xfrm>
            <a:off x="4572000" y="8382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counter :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std_logic_vector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(BIT_SZAM-1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downto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0);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case (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"000" =&gt;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q&lt;=a;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"001" =&gt;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q&lt;=b;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"010" =&gt;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q&lt;=c;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"011" =&gt;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q&lt;=d;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"100" =&gt;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q&lt;=e;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"101" =&gt;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q&lt;=f;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"110" =&gt;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q&lt;=g;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"111" =&gt;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q&lt;=h;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when others =&gt;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q&lt;='X';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case;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process;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Behavioral;</a:t>
            </a:r>
            <a:endParaRPr lang="hu-HU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 rotWithShape="1">
          <a:blip r:embed="rId2"/>
          <a:srcRect l="4610" t="3161"/>
          <a:stretch/>
        </p:blipFill>
        <p:spPr>
          <a:xfrm>
            <a:off x="6324600" y="2021205"/>
            <a:ext cx="2543908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04800" y="5334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Ebben</a:t>
            </a:r>
            <a:r>
              <a:rPr lang="en-US" dirty="0"/>
              <a:t> a r</a:t>
            </a:r>
            <a:r>
              <a:rPr lang="hu-HU" dirty="0"/>
              <a:t>észben a hallgató megismerheti a </a:t>
            </a:r>
            <a:r>
              <a:rPr lang="hu-HU" dirty="0" err="1"/>
              <a:t>VHDL-ben</a:t>
            </a:r>
            <a:r>
              <a:rPr lang="hu-HU" dirty="0"/>
              <a:t> alkalmazható </a:t>
            </a:r>
            <a:r>
              <a:rPr lang="hu-HU" dirty="0" smtClean="0"/>
              <a:t>fontosabb </a:t>
            </a:r>
            <a:r>
              <a:rPr lang="hu-HU" dirty="0" smtClean="0"/>
              <a:t>szekvenciális</a:t>
            </a:r>
            <a:r>
              <a:rPr lang="hu-HU" dirty="0"/>
              <a:t> </a:t>
            </a:r>
            <a:r>
              <a:rPr lang="hu-HU" dirty="0" smtClean="0"/>
              <a:t>kifejezéseket</a:t>
            </a:r>
            <a:r>
              <a:rPr lang="ro-RO" dirty="0" smtClean="0"/>
              <a:t>: </a:t>
            </a:r>
            <a:r>
              <a:rPr lang="ro-RO" dirty="0" err="1" smtClean="0"/>
              <a:t>process</a:t>
            </a:r>
            <a:r>
              <a:rPr lang="ro-RO" dirty="0" smtClean="0"/>
              <a:t>, fel</a:t>
            </a:r>
            <a:r>
              <a:rPr lang="hu-HU" dirty="0" smtClean="0"/>
              <a:t>tételes értékadás, ciklusok, </a:t>
            </a:r>
            <a:r>
              <a:rPr lang="hu-HU" dirty="0" err="1" smtClean="0"/>
              <a:t>signal</a:t>
            </a:r>
            <a:r>
              <a:rPr lang="hu-HU" dirty="0" smtClean="0"/>
              <a:t> (jel) és </a:t>
            </a:r>
            <a:r>
              <a:rPr lang="hu-HU" dirty="0" err="1" smtClean="0"/>
              <a:t>variable</a:t>
            </a:r>
            <a:r>
              <a:rPr lang="hu-HU" dirty="0" smtClean="0"/>
              <a:t> (változó) közötti </a:t>
            </a:r>
            <a:r>
              <a:rPr lang="hu-HU" dirty="0" smtClean="0"/>
              <a:t>különbség.</a:t>
            </a:r>
            <a:endParaRPr lang="hu-HU" dirty="0" smtClean="0"/>
          </a:p>
          <a:p>
            <a:r>
              <a:rPr lang="hu-HU" dirty="0" smtClean="0"/>
              <a:t>A hallgató képes lesz az ismeretek elsajátítását követően kombinációs és szekvenciális áramkörök modellezésére.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04800" y="2743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Kulcsszavak: </a:t>
            </a:r>
            <a:r>
              <a:rPr lang="hu-HU" dirty="0" smtClean="0"/>
              <a:t>szekvenciális áramkörök, kombinációs áramkörök, </a:t>
            </a:r>
            <a:r>
              <a:rPr lang="hu-HU" dirty="0" err="1" smtClean="0"/>
              <a:t>bistabil</a:t>
            </a:r>
            <a:r>
              <a:rPr lang="hu-HU" dirty="0" smtClean="0"/>
              <a:t> áramkör, bináris számláló, VHDL PROCESS,  VHDL CASE, </a:t>
            </a:r>
            <a:r>
              <a:rPr lang="hu-HU" dirty="0" smtClean="0"/>
              <a:t>LOOP</a:t>
            </a:r>
            <a:r>
              <a:rPr lang="hu-HU" dirty="0"/>
              <a:t>.</a:t>
            </a:r>
            <a:endParaRPr lang="hu-H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sz="2400" dirty="0" smtClean="0"/>
              <a:t>Ha a PROCESS - en belül alkalmazzuk a WAIT parancsot, a PROCESS - </a:t>
            </a:r>
            <a:r>
              <a:rPr lang="hu-HU" sz="2400" dirty="0" err="1" smtClean="0"/>
              <a:t>nek</a:t>
            </a:r>
            <a:r>
              <a:rPr lang="hu-HU" sz="2400" dirty="0" smtClean="0"/>
              <a:t> nem lehet érzékenységi paramétere</a:t>
            </a:r>
          </a:p>
          <a:p>
            <a:pPr lvl="1"/>
            <a:r>
              <a:rPr lang="hu-HU" sz="2400" dirty="0" smtClean="0"/>
              <a:t>A program  végrehajtódik a következő WAIT – </a:t>
            </a:r>
            <a:r>
              <a:rPr lang="hu-HU" sz="2400" dirty="0" err="1" smtClean="0"/>
              <a:t>ig</a:t>
            </a:r>
            <a:r>
              <a:rPr lang="hu-HU" sz="2400" dirty="0" smtClean="0"/>
              <a:t> </a:t>
            </a:r>
          </a:p>
          <a:p>
            <a:pPr lvl="1"/>
            <a:r>
              <a:rPr lang="hu-HU" sz="2400" dirty="0" smtClean="0"/>
              <a:t>A program végrehajtása </a:t>
            </a:r>
            <a:r>
              <a:rPr lang="hu-HU" sz="2400" dirty="0" smtClean="0"/>
              <a:t>felfüggesztődik, </a:t>
            </a:r>
            <a:r>
              <a:rPr lang="hu-HU" sz="2400" dirty="0" smtClean="0"/>
              <a:t>amíg a WAIT feltétele teljesül</a:t>
            </a:r>
          </a:p>
          <a:p>
            <a:pPr eaLnBrk="1" hangingPunct="1">
              <a:buFontTx/>
              <a:buNone/>
            </a:pPr>
            <a:r>
              <a:rPr lang="hu-HU" sz="2400" dirty="0" smtClean="0"/>
              <a:t>A WAIT parancs formái</a:t>
            </a:r>
          </a:p>
          <a:p>
            <a:pPr eaLnBrk="1" hangingPunct="1">
              <a:buFontTx/>
              <a:buNone/>
            </a:pPr>
            <a:r>
              <a:rPr lang="hu-HU" sz="2400" dirty="0" smtClean="0"/>
              <a:t>		WAIT </a:t>
            </a:r>
            <a:r>
              <a:rPr lang="hu-HU" sz="2400" dirty="0" smtClean="0">
                <a:solidFill>
                  <a:schemeClr val="accent2"/>
                </a:solidFill>
              </a:rPr>
              <a:t>UNTIL</a:t>
            </a:r>
            <a:r>
              <a:rPr lang="hu-HU" sz="2400" dirty="0" smtClean="0"/>
              <a:t> </a:t>
            </a:r>
            <a:r>
              <a:rPr lang="hu-HU" sz="2400" dirty="0" err="1" smtClean="0"/>
              <a:t>signal</a:t>
            </a:r>
            <a:r>
              <a:rPr lang="hu-HU" sz="2400" dirty="0" smtClean="0"/>
              <a:t>_</a:t>
            </a:r>
            <a:r>
              <a:rPr lang="hu-HU" sz="2400" dirty="0" err="1" smtClean="0"/>
              <a:t>condition</a:t>
            </a:r>
            <a:r>
              <a:rPr lang="hu-HU" sz="2400" dirty="0" smtClean="0"/>
              <a:t>;</a:t>
            </a:r>
          </a:p>
          <a:p>
            <a:pPr eaLnBrk="1" hangingPunct="1">
              <a:buFontTx/>
              <a:buNone/>
            </a:pPr>
            <a:r>
              <a:rPr lang="hu-HU" sz="2400" dirty="0" smtClean="0"/>
              <a:t>		WAIT </a:t>
            </a:r>
            <a:r>
              <a:rPr lang="hu-HU" sz="2400" dirty="0" smtClean="0">
                <a:solidFill>
                  <a:schemeClr val="accent2"/>
                </a:solidFill>
              </a:rPr>
              <a:t>ON</a:t>
            </a:r>
            <a:r>
              <a:rPr lang="hu-HU" sz="2400" dirty="0" smtClean="0"/>
              <a:t> signal1 [, signal2,…] ;</a:t>
            </a:r>
          </a:p>
          <a:p>
            <a:pPr eaLnBrk="1" hangingPunct="1">
              <a:buFontTx/>
              <a:buNone/>
            </a:pPr>
            <a:r>
              <a:rPr lang="hu-HU" sz="2400" dirty="0" smtClean="0"/>
              <a:t>		WAIT </a:t>
            </a:r>
            <a:r>
              <a:rPr lang="hu-HU" sz="2400" dirty="0" smtClean="0">
                <a:solidFill>
                  <a:schemeClr val="accent2"/>
                </a:solidFill>
              </a:rPr>
              <a:t>FOR</a:t>
            </a:r>
            <a:r>
              <a:rPr lang="hu-HU" sz="2400" dirty="0" smtClean="0"/>
              <a:t> </a:t>
            </a:r>
            <a:r>
              <a:rPr lang="hu-HU" sz="2400" dirty="0" err="1" smtClean="0"/>
              <a:t>time</a:t>
            </a:r>
            <a:r>
              <a:rPr lang="hu-HU" sz="24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WAIT UNTIL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Mivel a PROCESS - </a:t>
            </a:r>
            <a:r>
              <a:rPr lang="hu-HU" sz="2400" dirty="0" err="1" smtClean="0"/>
              <a:t>nek</a:t>
            </a:r>
            <a:r>
              <a:rPr lang="hu-HU" sz="2400" dirty="0" smtClean="0"/>
              <a:t> nincs érzékenységi </a:t>
            </a:r>
            <a:r>
              <a:rPr lang="hu-HU" sz="2400" dirty="0" smtClean="0"/>
              <a:t>listája, </a:t>
            </a:r>
            <a:r>
              <a:rPr lang="hu-HU" sz="2400" dirty="0" smtClean="0"/>
              <a:t>a WAIT UNTIL parancs kell az első kifejezés legyen a PROCESS folyamaton belül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A PROCESS minden alkalommal </a:t>
            </a:r>
            <a:r>
              <a:rPr lang="hu-HU" sz="2400" b="1" dirty="0" smtClean="0"/>
              <a:t>végrehajtódik, </a:t>
            </a:r>
            <a:r>
              <a:rPr lang="hu-HU" sz="2400" b="1" dirty="0" smtClean="0"/>
              <a:t>mikor a feltétel teljesül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hu-HU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PROCESS  </a:t>
            </a:r>
            <a:r>
              <a:rPr lang="hu-HU" sz="2400" dirty="0" err="1" smtClean="0"/>
              <a:t>--</a:t>
            </a:r>
            <a:r>
              <a:rPr lang="hu-HU" sz="2400" dirty="0" err="1" smtClean="0">
                <a:solidFill>
                  <a:schemeClr val="accent2"/>
                </a:solidFill>
              </a:rPr>
              <a:t>nincs</a:t>
            </a:r>
            <a:r>
              <a:rPr lang="hu-HU" sz="2400" dirty="0" smtClean="0">
                <a:solidFill>
                  <a:schemeClr val="accent2"/>
                </a:solidFill>
              </a:rPr>
              <a:t> </a:t>
            </a:r>
            <a:r>
              <a:rPr lang="hu-HU" sz="2400" dirty="0" err="1" smtClean="0">
                <a:solidFill>
                  <a:schemeClr val="accent2"/>
                </a:solidFill>
              </a:rPr>
              <a:t>erzékenyégi</a:t>
            </a:r>
            <a:r>
              <a:rPr lang="hu-HU" sz="2400" dirty="0" smtClean="0">
                <a:solidFill>
                  <a:schemeClr val="accent2"/>
                </a:solidFill>
              </a:rPr>
              <a:t> lista!!!!!!!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	WAIT UNTIL (</a:t>
            </a:r>
            <a:r>
              <a:rPr lang="hu-HU" sz="2400" dirty="0" err="1" smtClean="0"/>
              <a:t>clk’EVENT</a:t>
            </a:r>
            <a:r>
              <a:rPr lang="hu-HU" sz="2400" dirty="0" smtClean="0"/>
              <a:t> AND </a:t>
            </a:r>
            <a:r>
              <a:rPr lang="hu-HU" sz="2400" dirty="0" err="1" smtClean="0"/>
              <a:t>clk</a:t>
            </a:r>
            <a:r>
              <a:rPr lang="hu-HU" sz="2400" dirty="0" smtClean="0"/>
              <a:t>=‘1’);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	IF (</a:t>
            </a:r>
            <a:r>
              <a:rPr lang="hu-HU" sz="2400" dirty="0" err="1" smtClean="0"/>
              <a:t>rst</a:t>
            </a:r>
            <a:r>
              <a:rPr lang="hu-HU" sz="2400" dirty="0" smtClean="0"/>
              <a:t>=‘1’)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		output &lt;=“00000000”;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ELSIF (</a:t>
            </a:r>
            <a:r>
              <a:rPr lang="hu-HU" sz="2400" dirty="0" err="1" smtClean="0"/>
              <a:t>clk’EVENT</a:t>
            </a:r>
            <a:r>
              <a:rPr lang="hu-HU" sz="2400" dirty="0" smtClean="0"/>
              <a:t> AND </a:t>
            </a:r>
            <a:r>
              <a:rPr lang="hu-HU" sz="2400" dirty="0" err="1" smtClean="0"/>
              <a:t>clk</a:t>
            </a:r>
            <a:r>
              <a:rPr lang="hu-HU" sz="2400" dirty="0" smtClean="0"/>
              <a:t>=‘1’)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		output &lt;=input;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END IF;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400" dirty="0" smtClean="0"/>
              <a:t>END PROCESS;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hu-HU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4734695"/>
            <a:ext cx="3657600" cy="1938391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457200" y="1179576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u-HU" sz="1200" b="1" dirty="0"/>
          </a:p>
          <a:p>
            <a:r>
              <a:rPr lang="hu-HU" sz="1200" b="1" dirty="0" err="1"/>
              <a:t>entity</a:t>
            </a:r>
            <a:r>
              <a:rPr lang="hu-HU" sz="1200" b="1" dirty="0"/>
              <a:t> </a:t>
            </a:r>
            <a:r>
              <a:rPr lang="hu-HU" sz="1200" b="1" dirty="0" err="1"/>
              <a:t>pelda</a:t>
            </a:r>
            <a:r>
              <a:rPr lang="hu-HU" sz="1200" b="1" dirty="0"/>
              <a:t>_8d is</a:t>
            </a:r>
          </a:p>
          <a:p>
            <a:r>
              <a:rPr lang="hu-HU" sz="1200" b="1" dirty="0"/>
              <a:t>GENERIC (BIT_SZAM : </a:t>
            </a:r>
            <a:r>
              <a:rPr lang="hu-HU" sz="1200" b="1" dirty="0" err="1"/>
              <a:t>natural</a:t>
            </a:r>
            <a:r>
              <a:rPr lang="hu-HU" sz="1200" b="1" dirty="0"/>
              <a:t> :=8);</a:t>
            </a:r>
          </a:p>
          <a:p>
            <a:r>
              <a:rPr lang="hu-HU" sz="1200" b="1" dirty="0"/>
              <a:t>  Port ( </a:t>
            </a:r>
            <a:r>
              <a:rPr lang="hu-HU" sz="1200" b="1" dirty="0" err="1"/>
              <a:t>src</a:t>
            </a:r>
            <a:r>
              <a:rPr lang="hu-HU" sz="1200" b="1" dirty="0"/>
              <a:t>_</a:t>
            </a:r>
            <a:r>
              <a:rPr lang="hu-HU" sz="1200" b="1" dirty="0" err="1"/>
              <a:t>clk</a:t>
            </a:r>
            <a:r>
              <a:rPr lang="hu-HU" sz="1200" b="1" dirty="0"/>
              <a:t> : </a:t>
            </a:r>
            <a:r>
              <a:rPr lang="hu-HU" sz="1200" b="1" dirty="0" err="1"/>
              <a:t>in</a:t>
            </a:r>
            <a:r>
              <a:rPr lang="hu-HU" sz="1200" b="1" dirty="0"/>
              <a:t> </a:t>
            </a:r>
            <a:r>
              <a:rPr lang="hu-HU" sz="1200" b="1" dirty="0" err="1"/>
              <a:t>std</a:t>
            </a:r>
            <a:r>
              <a:rPr lang="hu-HU" sz="1200" b="1" dirty="0"/>
              <a:t>_</a:t>
            </a:r>
            <a:r>
              <a:rPr lang="hu-HU" sz="1200" b="1" dirty="0" err="1"/>
              <a:t>logic</a:t>
            </a:r>
            <a:r>
              <a:rPr lang="hu-HU" sz="1200" b="1" dirty="0"/>
              <a:t>;</a:t>
            </a:r>
          </a:p>
          <a:p>
            <a:r>
              <a:rPr lang="hu-HU" sz="1200" b="1" dirty="0"/>
              <a:t>       </a:t>
            </a:r>
            <a:r>
              <a:rPr lang="en-US" sz="1200" b="1" dirty="0"/>
              <a:t> </a:t>
            </a:r>
            <a:r>
              <a:rPr lang="en-US" sz="1200" b="1" dirty="0" smtClean="0"/>
              <a:t> </a:t>
            </a:r>
            <a:r>
              <a:rPr lang="hu-HU" sz="1200" b="1" dirty="0" smtClean="0"/>
              <a:t> </a:t>
            </a:r>
            <a:r>
              <a:rPr lang="hu-HU" sz="1200" b="1" dirty="0" err="1"/>
              <a:t>reset</a:t>
            </a:r>
            <a:r>
              <a:rPr lang="hu-HU" sz="1200" b="1" dirty="0"/>
              <a:t> : </a:t>
            </a:r>
            <a:r>
              <a:rPr lang="hu-HU" sz="1200" b="1" dirty="0" err="1"/>
              <a:t>in</a:t>
            </a:r>
            <a:r>
              <a:rPr lang="hu-HU" sz="1200" b="1" dirty="0"/>
              <a:t> </a:t>
            </a:r>
            <a:r>
              <a:rPr lang="hu-HU" sz="1200" b="1" dirty="0" err="1"/>
              <a:t>std</a:t>
            </a:r>
            <a:r>
              <a:rPr lang="hu-HU" sz="1200" b="1" dirty="0"/>
              <a:t>_</a:t>
            </a:r>
            <a:r>
              <a:rPr lang="hu-HU" sz="1200" b="1" dirty="0" err="1"/>
              <a:t>logic</a:t>
            </a:r>
            <a:r>
              <a:rPr lang="hu-HU" sz="1200" b="1" dirty="0"/>
              <a:t>;</a:t>
            </a:r>
          </a:p>
          <a:p>
            <a:r>
              <a:rPr lang="hu-HU" sz="1200" b="1" dirty="0"/>
              <a:t>         d : </a:t>
            </a:r>
            <a:r>
              <a:rPr lang="hu-HU" sz="1200" b="1" dirty="0" err="1"/>
              <a:t>in</a:t>
            </a:r>
            <a:r>
              <a:rPr lang="hu-HU" sz="1200" b="1" dirty="0"/>
              <a:t> </a:t>
            </a:r>
            <a:r>
              <a:rPr lang="hu-HU" sz="1200" b="1" dirty="0" err="1"/>
              <a:t>std</a:t>
            </a:r>
            <a:r>
              <a:rPr lang="hu-HU" sz="1200" b="1" dirty="0"/>
              <a:t>_</a:t>
            </a:r>
            <a:r>
              <a:rPr lang="hu-HU" sz="1200" b="1" dirty="0" err="1"/>
              <a:t>logic</a:t>
            </a:r>
            <a:r>
              <a:rPr lang="hu-HU" sz="1200" b="1" dirty="0"/>
              <a:t>_</a:t>
            </a:r>
            <a:r>
              <a:rPr lang="hu-HU" sz="1200" b="1" dirty="0" err="1"/>
              <a:t>vector</a:t>
            </a:r>
            <a:r>
              <a:rPr lang="hu-HU" sz="1200" b="1" dirty="0"/>
              <a:t>(BIT_SZAM-1 </a:t>
            </a:r>
            <a:r>
              <a:rPr lang="hu-HU" sz="1200" b="1" dirty="0" err="1"/>
              <a:t>downto</a:t>
            </a:r>
            <a:r>
              <a:rPr lang="hu-HU" sz="1200" b="1" dirty="0"/>
              <a:t> 0);</a:t>
            </a:r>
          </a:p>
          <a:p>
            <a:r>
              <a:rPr lang="hu-HU" sz="1200" b="1" dirty="0"/>
              <a:t>         q : out </a:t>
            </a:r>
            <a:r>
              <a:rPr lang="hu-HU" sz="1200" b="1" dirty="0" err="1"/>
              <a:t>std</a:t>
            </a:r>
            <a:r>
              <a:rPr lang="hu-HU" sz="1200" b="1" dirty="0"/>
              <a:t>_</a:t>
            </a:r>
            <a:r>
              <a:rPr lang="hu-HU" sz="1200" b="1" dirty="0" err="1"/>
              <a:t>logic</a:t>
            </a:r>
            <a:r>
              <a:rPr lang="hu-HU" sz="1200" b="1" dirty="0"/>
              <a:t>_</a:t>
            </a:r>
            <a:r>
              <a:rPr lang="hu-HU" sz="1200" b="1" dirty="0" err="1"/>
              <a:t>vector</a:t>
            </a:r>
            <a:r>
              <a:rPr lang="hu-HU" sz="1200" b="1" dirty="0"/>
              <a:t>(BIT_SZAM-1 </a:t>
            </a:r>
            <a:r>
              <a:rPr lang="hu-HU" sz="1200" b="1" dirty="0" err="1"/>
              <a:t>downto</a:t>
            </a:r>
            <a:r>
              <a:rPr lang="hu-HU" sz="1200" b="1" dirty="0"/>
              <a:t> 0)</a:t>
            </a:r>
          </a:p>
          <a:p>
            <a:r>
              <a:rPr lang="hu-HU" sz="1200" b="1" dirty="0"/>
              <a:t>  );</a:t>
            </a:r>
          </a:p>
          <a:p>
            <a:r>
              <a:rPr lang="hu-HU" sz="1200" b="1" dirty="0"/>
              <a:t>end </a:t>
            </a:r>
            <a:r>
              <a:rPr lang="hu-HU" sz="1200" b="1" dirty="0" err="1"/>
              <a:t>pelda</a:t>
            </a:r>
            <a:r>
              <a:rPr lang="hu-HU" sz="1200" b="1" dirty="0"/>
              <a:t>_8d;</a:t>
            </a:r>
          </a:p>
          <a:p>
            <a:endParaRPr lang="hu-HU" sz="1200" b="1" dirty="0"/>
          </a:p>
          <a:p>
            <a:r>
              <a:rPr lang="hu-HU" sz="1200" b="1" dirty="0" err="1"/>
              <a:t>architecture</a:t>
            </a:r>
            <a:r>
              <a:rPr lang="hu-HU" sz="1200" b="1" dirty="0"/>
              <a:t> </a:t>
            </a:r>
            <a:r>
              <a:rPr lang="hu-HU" sz="1200" b="1" dirty="0" err="1"/>
              <a:t>Behavioral</a:t>
            </a:r>
            <a:r>
              <a:rPr lang="hu-HU" sz="1200" b="1" dirty="0"/>
              <a:t> of </a:t>
            </a:r>
            <a:r>
              <a:rPr lang="hu-HU" sz="1200" b="1" dirty="0" err="1"/>
              <a:t>pelda</a:t>
            </a:r>
            <a:r>
              <a:rPr lang="hu-HU" sz="1200" b="1" dirty="0"/>
              <a:t>_8d is</a:t>
            </a:r>
          </a:p>
          <a:p>
            <a:endParaRPr lang="hu-HU" sz="1200" b="1" dirty="0"/>
          </a:p>
          <a:p>
            <a:r>
              <a:rPr lang="hu-HU" sz="1200" b="1" dirty="0" err="1"/>
              <a:t>begin</a:t>
            </a:r>
            <a:endParaRPr lang="hu-HU" sz="1200" b="1" dirty="0"/>
          </a:p>
          <a:p>
            <a:endParaRPr lang="hu-HU" sz="1200" b="1" dirty="0"/>
          </a:p>
          <a:p>
            <a:r>
              <a:rPr lang="hu-HU" sz="1200" b="1" dirty="0"/>
              <a:t>PROCESS  </a:t>
            </a:r>
            <a:r>
              <a:rPr lang="hu-HU" sz="1200" b="1" dirty="0" err="1"/>
              <a:t>--nincs</a:t>
            </a:r>
            <a:r>
              <a:rPr lang="hu-HU" sz="1200" b="1" dirty="0"/>
              <a:t> </a:t>
            </a:r>
            <a:r>
              <a:rPr lang="hu-HU" sz="1200" b="1" dirty="0" err="1"/>
              <a:t>erzékenyégi</a:t>
            </a:r>
            <a:r>
              <a:rPr lang="hu-HU" sz="1200" b="1" dirty="0"/>
              <a:t> lista!!!!!!!</a:t>
            </a:r>
          </a:p>
          <a:p>
            <a:r>
              <a:rPr lang="hu-HU" sz="1200" b="1" dirty="0" err="1"/>
              <a:t>begin</a:t>
            </a:r>
            <a:endParaRPr lang="hu-HU" sz="1200" b="1" dirty="0"/>
          </a:p>
          <a:p>
            <a:r>
              <a:rPr lang="hu-HU" sz="1200" b="1" dirty="0"/>
              <a:t>	WAIT UNTIL </a:t>
            </a:r>
            <a:r>
              <a:rPr lang="hu-HU" sz="1200" b="1" dirty="0" err="1"/>
              <a:t>src</a:t>
            </a:r>
            <a:r>
              <a:rPr lang="hu-HU" sz="1200" b="1" dirty="0"/>
              <a:t>_</a:t>
            </a:r>
            <a:r>
              <a:rPr lang="hu-HU" sz="1200" b="1" dirty="0" err="1"/>
              <a:t>clk'EVENT</a:t>
            </a:r>
            <a:r>
              <a:rPr lang="hu-HU" sz="1200" b="1" dirty="0"/>
              <a:t> AND </a:t>
            </a:r>
            <a:r>
              <a:rPr lang="hu-HU" sz="1200" b="1" dirty="0" err="1"/>
              <a:t>src</a:t>
            </a:r>
            <a:r>
              <a:rPr lang="hu-HU" sz="1200" b="1" dirty="0"/>
              <a:t>_</a:t>
            </a:r>
            <a:r>
              <a:rPr lang="hu-HU" sz="1200" b="1" dirty="0" err="1"/>
              <a:t>clk</a:t>
            </a:r>
            <a:r>
              <a:rPr lang="hu-HU" sz="1200" b="1" dirty="0"/>
              <a:t>='1';</a:t>
            </a:r>
          </a:p>
          <a:p>
            <a:r>
              <a:rPr lang="hu-HU" sz="1200" b="1" dirty="0"/>
              <a:t>	IF (</a:t>
            </a:r>
            <a:r>
              <a:rPr lang="hu-HU" sz="1200" b="1" dirty="0" err="1"/>
              <a:t>reset</a:t>
            </a:r>
            <a:r>
              <a:rPr lang="hu-HU" sz="1200" b="1" dirty="0"/>
              <a:t>='1') THEN</a:t>
            </a:r>
          </a:p>
          <a:p>
            <a:r>
              <a:rPr lang="hu-HU" sz="1200" b="1" dirty="0"/>
              <a:t>		q &lt;=(</a:t>
            </a:r>
            <a:r>
              <a:rPr lang="hu-HU" sz="1200" b="1" dirty="0" err="1"/>
              <a:t>others</a:t>
            </a:r>
            <a:r>
              <a:rPr lang="hu-HU" sz="1200" b="1" dirty="0"/>
              <a:t>=&gt;'1');</a:t>
            </a:r>
          </a:p>
          <a:p>
            <a:r>
              <a:rPr lang="en-US" sz="1200" b="1" dirty="0" smtClean="0"/>
              <a:t>	</a:t>
            </a:r>
            <a:r>
              <a:rPr lang="hu-HU" sz="1200" b="1" dirty="0" smtClean="0"/>
              <a:t>ELSE</a:t>
            </a:r>
            <a:endParaRPr lang="hu-HU" sz="1200" b="1" dirty="0"/>
          </a:p>
          <a:p>
            <a:r>
              <a:rPr lang="en-US" sz="1200" b="1" dirty="0" smtClean="0"/>
              <a:t>		</a:t>
            </a:r>
            <a:r>
              <a:rPr lang="hu-HU" sz="1200" b="1" dirty="0" smtClean="0"/>
              <a:t>    </a:t>
            </a:r>
            <a:r>
              <a:rPr lang="hu-HU" sz="1200" b="1" dirty="0"/>
              <a:t>q &lt;=d;</a:t>
            </a:r>
          </a:p>
          <a:p>
            <a:r>
              <a:rPr lang="en-US" sz="1200" b="1" dirty="0" smtClean="0"/>
              <a:t>	</a:t>
            </a:r>
            <a:r>
              <a:rPr lang="hu-HU" sz="1200" b="1" dirty="0" smtClean="0"/>
              <a:t>END </a:t>
            </a:r>
            <a:r>
              <a:rPr lang="hu-HU" sz="1200" b="1" dirty="0"/>
              <a:t>IF;</a:t>
            </a:r>
          </a:p>
          <a:p>
            <a:r>
              <a:rPr lang="hu-HU" sz="1200" b="1" dirty="0"/>
              <a:t>END PROCESS;</a:t>
            </a:r>
          </a:p>
          <a:p>
            <a:r>
              <a:rPr lang="hu-HU" sz="1200" b="1" dirty="0"/>
              <a:t>end </a:t>
            </a:r>
            <a:r>
              <a:rPr lang="hu-HU" sz="1200" b="1" dirty="0" err="1"/>
              <a:t>Behavioral</a:t>
            </a:r>
            <a:r>
              <a:rPr lang="hu-HU" sz="12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736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WAIT 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Várakozik mindaddig amíg valamelyik jel változik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hu-HU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PROCESS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BEGIN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		WAIT ON clk, rst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		IF (rst=‘1’)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			output &lt;=“00000000”;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		ELSIF (clk’EVENT AND clk=‘1’)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			output &lt;=input;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		END IF;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z="2400" smtClean="0"/>
              <a:t>END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CASE </a:t>
            </a:r>
            <a:r>
              <a:rPr lang="en-US" dirty="0" smtClean="0"/>
              <a:t>+ WAIT on p</a:t>
            </a:r>
            <a:r>
              <a:rPr lang="hu-HU" dirty="0" err="1" smtClean="0"/>
              <a:t>élda</a:t>
            </a:r>
            <a:endParaRPr lang="hu-HU" dirty="0" smtClean="0"/>
          </a:p>
        </p:txBody>
      </p:sp>
      <p:sp>
        <p:nvSpPr>
          <p:cNvPr id="2" name="Téglalap 1"/>
          <p:cNvSpPr/>
          <p:nvPr/>
        </p:nvSpPr>
        <p:spPr>
          <a:xfrm>
            <a:off x="179070" y="1012191"/>
            <a:ext cx="4648200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pelda_8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GENERIC (BIT_SZAM : natural :=8);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Port (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in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in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 : in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std_logic_vector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(BIT_SZAM-1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downto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0);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q : out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std_logic_vector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(BIT_SZAM-1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downto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0)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);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pelda_8;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Behavioral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pelda_8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sz="14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 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='1') THEN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&lt;="00000000";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ELSIF 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src_clk'EVENT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ro-RO" sz="1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='1') THEN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&lt;=d;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o-RO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IF;</a:t>
            </a:r>
            <a:endParaRPr lang="hu-HU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o-R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PROCESS;</a:t>
            </a:r>
            <a:endParaRPr lang="hu-HU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5105400" y="914400"/>
            <a:ext cx="3886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entity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pelda_8c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GENERIC (BIT_SZAM : natural :=8);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Port (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in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in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d : in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std_logic_vector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(BIT_SZAM-1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downto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0);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q : out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std_logic_vector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(BIT_SZAM-1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downto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0)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);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pelda_8c;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Behavioral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pelda_8c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sz="12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en-US" sz="12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hu-H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 ON </a:t>
            </a:r>
            <a:r>
              <a:rPr lang="hu-HU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hu-H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hu-HU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clk</a:t>
            </a:r>
            <a:r>
              <a:rPr lang="hu-H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hu-HU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42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WHEN '1' =&gt;  q&lt;=(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=&gt;'0');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42900" algn="l"/>
                <a:tab pos="4572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WHEN '0' </a:t>
            </a:r>
            <a:r>
              <a:rPr lang="ro-RO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=&gt; 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src_clk'EVENT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src_clk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='1') THEN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42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q&lt;=d;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42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ro-RO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42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OTHERS =&gt; NULL;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42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CASE;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PROCESS;</a:t>
            </a:r>
            <a:endParaRPr lang="hu-HU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3771900" algn="l"/>
              </a:tabLst>
            </a:pPr>
            <a:r>
              <a:rPr lang="ro-RO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ro-RO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Behavioral</a:t>
            </a:r>
            <a:r>
              <a:rPr lang="ro-RO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hu-H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5254050"/>
            <a:ext cx="3314700" cy="153434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Lefelé nyíl 5"/>
          <p:cNvSpPr/>
          <p:nvPr/>
        </p:nvSpPr>
        <p:spPr>
          <a:xfrm rot="14005180" flipV="1">
            <a:off x="6215965" y="4913915"/>
            <a:ext cx="381000" cy="680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Lefelé nyíl 8"/>
          <p:cNvSpPr/>
          <p:nvPr/>
        </p:nvSpPr>
        <p:spPr>
          <a:xfrm rot="7648253" flipV="1">
            <a:off x="2690133" y="5249058"/>
            <a:ext cx="381000" cy="680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WAIT FOR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sz="2400" dirty="0" smtClean="0"/>
              <a:t>A WAIT FOR parancsot csak szimulációra alkalmazzuk</a:t>
            </a:r>
          </a:p>
          <a:p>
            <a:pPr eaLnBrk="1" hangingPunct="1">
              <a:buFontTx/>
              <a:buNone/>
            </a:pPr>
            <a:r>
              <a:rPr lang="hu-HU" sz="2400" dirty="0" smtClean="0"/>
              <a:t>WAIT FOR idő</a:t>
            </a:r>
            <a:r>
              <a:rPr lang="en-US" sz="2400" dirty="0" smtClean="0"/>
              <a:t>;</a:t>
            </a:r>
            <a:endParaRPr lang="hu-HU" sz="2400" dirty="0" smtClean="0"/>
          </a:p>
          <a:p>
            <a:pPr eaLnBrk="1" hangingPunct="1">
              <a:buFontTx/>
              <a:buNone/>
            </a:pPr>
            <a:r>
              <a:rPr lang="hu-HU" sz="2400" dirty="0" smtClean="0"/>
              <a:t>Várakozik hogy elteljen a WAIT FOR után meghatározott idő</a:t>
            </a:r>
          </a:p>
        </p:txBody>
      </p:sp>
      <p:sp>
        <p:nvSpPr>
          <p:cNvPr id="4" name="Téglalap 3"/>
          <p:cNvSpPr/>
          <p:nvPr/>
        </p:nvSpPr>
        <p:spPr>
          <a:xfrm>
            <a:off x="5118355" y="3692607"/>
            <a:ext cx="3429000" cy="3046988"/>
          </a:xfrm>
          <a:prstGeom prst="rect">
            <a:avLst/>
          </a:prstGeom>
          <a:solidFill>
            <a:srgbClr val="FFFFE7"/>
          </a:solidFill>
        </p:spPr>
        <p:txBody>
          <a:bodyPr wrap="square">
            <a:spAutoFit/>
          </a:bodyPr>
          <a:lstStyle/>
          <a:p>
            <a:r>
              <a:rPr lang="hu-HU" sz="1600" b="1" dirty="0"/>
              <a:t>    -- Szimulációs folyamat </a:t>
            </a:r>
          </a:p>
          <a:p>
            <a:r>
              <a:rPr lang="hu-HU" sz="1600" dirty="0"/>
              <a:t>   </a:t>
            </a:r>
            <a:r>
              <a:rPr lang="hu-HU" sz="1600" dirty="0" err="1"/>
              <a:t>stim</a:t>
            </a:r>
            <a:r>
              <a:rPr lang="hu-HU" sz="1600" dirty="0"/>
              <a:t>_</a:t>
            </a:r>
            <a:r>
              <a:rPr lang="hu-HU" sz="1600" dirty="0" err="1"/>
              <a:t>proc</a:t>
            </a:r>
            <a:r>
              <a:rPr lang="hu-HU" sz="1600" dirty="0"/>
              <a:t>: </a:t>
            </a:r>
            <a:r>
              <a:rPr lang="hu-HU" sz="1600" dirty="0" err="1"/>
              <a:t>process</a:t>
            </a:r>
            <a:endParaRPr lang="hu-HU" sz="1600" dirty="0"/>
          </a:p>
          <a:p>
            <a:r>
              <a:rPr lang="hu-HU" sz="1600" dirty="0"/>
              <a:t>   </a:t>
            </a:r>
            <a:r>
              <a:rPr lang="hu-HU" sz="1600" dirty="0" err="1"/>
              <a:t>begin</a:t>
            </a:r>
            <a:r>
              <a:rPr lang="hu-HU" sz="1600" dirty="0"/>
              <a:t>		</a:t>
            </a:r>
          </a:p>
          <a:p>
            <a:r>
              <a:rPr lang="hu-HU" sz="1600" dirty="0"/>
              <a:t>      -- hold </a:t>
            </a:r>
            <a:r>
              <a:rPr lang="hu-HU" sz="1600" dirty="0" err="1"/>
              <a:t>reset</a:t>
            </a:r>
            <a:r>
              <a:rPr lang="hu-HU" sz="1600" dirty="0"/>
              <a:t> </a:t>
            </a:r>
            <a:r>
              <a:rPr lang="hu-HU" sz="1600" dirty="0" err="1"/>
              <a:t>state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100 </a:t>
            </a:r>
            <a:r>
              <a:rPr lang="hu-HU" sz="1600" dirty="0" err="1"/>
              <a:t>ns</a:t>
            </a:r>
            <a:r>
              <a:rPr lang="hu-HU" sz="1600" dirty="0"/>
              <a:t>.</a:t>
            </a:r>
          </a:p>
          <a:p>
            <a:r>
              <a:rPr lang="hu-HU" sz="1600" dirty="0"/>
              <a:t>           </a:t>
            </a:r>
            <a:r>
              <a:rPr lang="hu-HU" sz="1600" dirty="0" err="1"/>
              <a:t>reset</a:t>
            </a:r>
            <a:r>
              <a:rPr lang="en-US" sz="1600" dirty="0"/>
              <a:t>=‘1’;</a:t>
            </a:r>
            <a:r>
              <a:rPr lang="hu-HU" sz="1600" dirty="0"/>
              <a:t>	</a:t>
            </a:r>
          </a:p>
          <a:p>
            <a:r>
              <a:rPr lang="hu-HU" sz="1600" dirty="0"/>
              <a:t>      </a:t>
            </a:r>
            <a:r>
              <a:rPr lang="hu-HU" sz="1600" dirty="0" err="1"/>
              <a:t>wait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100 </a:t>
            </a:r>
            <a:r>
              <a:rPr lang="hu-HU" sz="1600" dirty="0" err="1"/>
              <a:t>ns</a:t>
            </a:r>
            <a:r>
              <a:rPr lang="hu-HU" sz="1600" dirty="0"/>
              <a:t>;	</a:t>
            </a:r>
          </a:p>
          <a:p>
            <a:r>
              <a:rPr lang="en-US" sz="1600" dirty="0"/>
              <a:t>	reset=‘0;’</a:t>
            </a:r>
            <a:endParaRPr lang="hu-HU" sz="1600" dirty="0"/>
          </a:p>
          <a:p>
            <a:r>
              <a:rPr lang="hu-HU" sz="1600" dirty="0"/>
              <a:t>      </a:t>
            </a:r>
            <a:r>
              <a:rPr lang="hu-HU" sz="1600" dirty="0" err="1"/>
              <a:t>wait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&lt;</a:t>
            </a:r>
            <a:r>
              <a:rPr lang="hu-HU" sz="1600" dirty="0" err="1"/>
              <a:t>clock</a:t>
            </a:r>
            <a:r>
              <a:rPr lang="hu-HU" sz="1600" dirty="0"/>
              <a:t>&gt;_</a:t>
            </a:r>
            <a:r>
              <a:rPr lang="hu-HU" sz="1600" dirty="0" err="1"/>
              <a:t>period</a:t>
            </a:r>
            <a:r>
              <a:rPr lang="hu-HU" sz="1600" dirty="0"/>
              <a:t>;</a:t>
            </a:r>
          </a:p>
          <a:p>
            <a:r>
              <a:rPr lang="en-US" sz="1600" dirty="0"/>
              <a:t>	start=‘1’;</a:t>
            </a:r>
            <a:endParaRPr lang="hu-HU" sz="1600" dirty="0"/>
          </a:p>
          <a:p>
            <a:r>
              <a:rPr lang="hu-HU" sz="1600" dirty="0"/>
              <a:t>     -- </a:t>
            </a:r>
            <a:r>
              <a:rPr lang="en-US" sz="1600" dirty="0" err="1"/>
              <a:t>egy</a:t>
            </a:r>
            <a:r>
              <a:rPr lang="hu-HU" sz="1600" dirty="0" err="1"/>
              <a:t>éb</a:t>
            </a:r>
            <a:r>
              <a:rPr lang="hu-HU" sz="1600" dirty="0"/>
              <a:t> bemenetek </a:t>
            </a:r>
          </a:p>
          <a:p>
            <a:r>
              <a:rPr lang="hu-HU" sz="1600" dirty="0"/>
              <a:t>      </a:t>
            </a:r>
            <a:r>
              <a:rPr lang="hu-HU" sz="1600" dirty="0" err="1"/>
              <a:t>wait</a:t>
            </a:r>
            <a:r>
              <a:rPr lang="hu-HU" sz="1600" dirty="0"/>
              <a:t>;</a:t>
            </a:r>
          </a:p>
          <a:p>
            <a:r>
              <a:rPr lang="hu-HU" sz="1600" dirty="0"/>
              <a:t>     end </a:t>
            </a:r>
            <a:r>
              <a:rPr lang="hu-HU" sz="1600" dirty="0" err="1"/>
              <a:t>process</a:t>
            </a:r>
            <a:r>
              <a:rPr lang="hu-HU" sz="1600" dirty="0"/>
              <a:t>;</a:t>
            </a:r>
          </a:p>
        </p:txBody>
      </p:sp>
      <p:sp>
        <p:nvSpPr>
          <p:cNvPr id="5" name="Téglalap 4"/>
          <p:cNvSpPr/>
          <p:nvPr/>
        </p:nvSpPr>
        <p:spPr>
          <a:xfrm>
            <a:off x="152400" y="4417510"/>
            <a:ext cx="3454060" cy="2062103"/>
          </a:xfrm>
          <a:prstGeom prst="rect">
            <a:avLst/>
          </a:prstGeom>
          <a:solidFill>
            <a:srgbClr val="FFFFE7"/>
          </a:solidFill>
        </p:spPr>
        <p:txBody>
          <a:bodyPr wrap="square">
            <a:spAutoFit/>
          </a:bodyPr>
          <a:lstStyle/>
          <a:p>
            <a:r>
              <a:rPr lang="hu-HU" sz="1600" b="1" dirty="0"/>
              <a:t> -- Órajel generálása</a:t>
            </a:r>
          </a:p>
          <a:p>
            <a:r>
              <a:rPr lang="hu-HU" sz="1600" dirty="0"/>
              <a:t>   &lt;</a:t>
            </a:r>
            <a:r>
              <a:rPr lang="hu-HU" sz="1600" dirty="0" err="1"/>
              <a:t>clock</a:t>
            </a:r>
            <a:r>
              <a:rPr lang="hu-HU" sz="1600" dirty="0"/>
              <a:t>&gt;_</a:t>
            </a:r>
            <a:r>
              <a:rPr lang="hu-HU" sz="1600" dirty="0" err="1"/>
              <a:t>process</a:t>
            </a:r>
            <a:r>
              <a:rPr lang="hu-HU" sz="1600" dirty="0"/>
              <a:t> :</a:t>
            </a:r>
            <a:r>
              <a:rPr lang="hu-HU" sz="1600" dirty="0" err="1"/>
              <a:t>process</a:t>
            </a:r>
            <a:endParaRPr lang="hu-HU" sz="1600" dirty="0"/>
          </a:p>
          <a:p>
            <a:r>
              <a:rPr lang="hu-HU" sz="1600" dirty="0"/>
              <a:t>   </a:t>
            </a:r>
            <a:r>
              <a:rPr lang="hu-HU" sz="1600" dirty="0" err="1"/>
              <a:t>begin</a:t>
            </a:r>
            <a:endParaRPr lang="hu-HU" sz="1600" dirty="0"/>
          </a:p>
          <a:p>
            <a:r>
              <a:rPr lang="hu-HU" sz="1600" dirty="0"/>
              <a:t>	&lt;</a:t>
            </a:r>
            <a:r>
              <a:rPr lang="hu-HU" sz="1600" dirty="0" err="1"/>
              <a:t>clock</a:t>
            </a:r>
            <a:r>
              <a:rPr lang="hu-HU" sz="1600" dirty="0"/>
              <a:t>&gt; &lt;= '0';</a:t>
            </a:r>
          </a:p>
          <a:p>
            <a:r>
              <a:rPr lang="hu-HU" sz="1600" dirty="0"/>
              <a:t>	</a:t>
            </a:r>
            <a:r>
              <a:rPr lang="hu-HU" sz="1600" dirty="0" err="1"/>
              <a:t>wait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&lt;</a:t>
            </a:r>
            <a:r>
              <a:rPr lang="hu-HU" sz="1600" dirty="0" err="1"/>
              <a:t>clock</a:t>
            </a:r>
            <a:r>
              <a:rPr lang="hu-HU" sz="1600" dirty="0"/>
              <a:t>&gt;_</a:t>
            </a:r>
            <a:r>
              <a:rPr lang="hu-HU" sz="1600" dirty="0" err="1"/>
              <a:t>period</a:t>
            </a:r>
            <a:r>
              <a:rPr lang="hu-HU" sz="1600" dirty="0"/>
              <a:t>/2;</a:t>
            </a:r>
          </a:p>
          <a:p>
            <a:r>
              <a:rPr lang="hu-HU" sz="1600" dirty="0"/>
              <a:t>	&lt;</a:t>
            </a:r>
            <a:r>
              <a:rPr lang="hu-HU" sz="1600" dirty="0" err="1"/>
              <a:t>clock</a:t>
            </a:r>
            <a:r>
              <a:rPr lang="hu-HU" sz="1600" dirty="0"/>
              <a:t>&gt; &lt;= '1';</a:t>
            </a:r>
          </a:p>
          <a:p>
            <a:r>
              <a:rPr lang="hu-HU" sz="1600" dirty="0"/>
              <a:t>	</a:t>
            </a:r>
            <a:r>
              <a:rPr lang="hu-HU" sz="1600" dirty="0" err="1"/>
              <a:t>wait</a:t>
            </a:r>
            <a:r>
              <a:rPr lang="hu-HU" sz="1600" dirty="0"/>
              <a:t> </a:t>
            </a:r>
            <a:r>
              <a:rPr lang="hu-HU" sz="1600" dirty="0" err="1"/>
              <a:t>for</a:t>
            </a:r>
            <a:r>
              <a:rPr lang="hu-HU" sz="1600" dirty="0"/>
              <a:t> &lt;</a:t>
            </a:r>
            <a:r>
              <a:rPr lang="hu-HU" sz="1600" dirty="0" err="1"/>
              <a:t>clock</a:t>
            </a:r>
            <a:r>
              <a:rPr lang="hu-HU" sz="1600" dirty="0"/>
              <a:t>&gt;_</a:t>
            </a:r>
            <a:r>
              <a:rPr lang="hu-HU" sz="1600" dirty="0" err="1"/>
              <a:t>period</a:t>
            </a:r>
            <a:r>
              <a:rPr lang="hu-HU" sz="1600" dirty="0"/>
              <a:t>/2;</a:t>
            </a:r>
          </a:p>
          <a:p>
            <a:r>
              <a:rPr lang="hu-HU" sz="1600" dirty="0"/>
              <a:t>     end </a:t>
            </a:r>
            <a:r>
              <a:rPr lang="hu-HU" sz="1600" dirty="0" err="1"/>
              <a:t>process</a:t>
            </a:r>
            <a:r>
              <a:rPr lang="hu-HU" sz="1600" dirty="0"/>
              <a:t>;</a:t>
            </a:r>
          </a:p>
        </p:txBody>
      </p:sp>
      <p:sp>
        <p:nvSpPr>
          <p:cNvPr id="8" name="Felhő 7"/>
          <p:cNvSpPr/>
          <p:nvPr/>
        </p:nvSpPr>
        <p:spPr>
          <a:xfrm>
            <a:off x="838200" y="2513360"/>
            <a:ext cx="2545797" cy="1092875"/>
          </a:xfrm>
          <a:prstGeom prst="cloudCallout">
            <a:avLst>
              <a:gd name="adj1" fmla="val -12496"/>
              <a:gd name="adj2" fmla="val 118420"/>
            </a:avLst>
          </a:prstGeom>
          <a:solidFill>
            <a:srgbClr val="FFF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Órajel generálása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szimul</a:t>
            </a:r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ációhoz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Felhő 8"/>
          <p:cNvSpPr/>
          <p:nvPr/>
        </p:nvSpPr>
        <p:spPr>
          <a:xfrm>
            <a:off x="5867400" y="2412341"/>
            <a:ext cx="3016803" cy="1193894"/>
          </a:xfrm>
          <a:prstGeom prst="cloudCallout">
            <a:avLst>
              <a:gd name="adj1" fmla="val -12496"/>
              <a:gd name="adj2" fmla="val 118420"/>
            </a:avLst>
          </a:prstGeom>
          <a:solidFill>
            <a:srgbClr val="FFFF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accent6">
                    <a:lumMod val="75000"/>
                  </a:schemeClr>
                </a:solidFill>
              </a:rPr>
              <a:t>A bemeneti jelek megadása az idő függvényében.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LOOP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dirty="0" smtClean="0"/>
              <a:t>FOR / LOOP – véges ciklusszám</a:t>
            </a:r>
          </a:p>
          <a:p>
            <a:pPr eaLnBrk="1" hangingPunct="1">
              <a:buFontTx/>
              <a:buNone/>
            </a:pPr>
            <a:r>
              <a:rPr lang="hu-HU" dirty="0" smtClean="0"/>
              <a:t>WHILE / </a:t>
            </a:r>
            <a:r>
              <a:rPr lang="hu-HU" dirty="0" err="1" smtClean="0"/>
              <a:t>LOOP-a</a:t>
            </a:r>
            <a:r>
              <a:rPr lang="hu-HU" dirty="0" smtClean="0"/>
              <a:t> ciklus addig </a:t>
            </a:r>
            <a:r>
              <a:rPr lang="hu-HU" dirty="0" smtClean="0"/>
              <a:t>ismétlődik, </a:t>
            </a:r>
            <a:r>
              <a:rPr lang="hu-HU" dirty="0" smtClean="0"/>
              <a:t>amíg a feltétel igaz</a:t>
            </a:r>
          </a:p>
          <a:p>
            <a:pPr eaLnBrk="1" hangingPunct="1">
              <a:buFontTx/>
              <a:buNone/>
            </a:pPr>
            <a:r>
              <a:rPr lang="hu-HU" dirty="0" smtClean="0"/>
              <a:t>EXIT- ciklus vége</a:t>
            </a:r>
          </a:p>
          <a:p>
            <a:pPr eaLnBrk="1" hangingPunct="1">
              <a:buFontTx/>
              <a:buNone/>
            </a:pPr>
            <a:r>
              <a:rPr lang="hu-HU" dirty="0" smtClean="0"/>
              <a:t>NEXT átugorhatunk lépéseket a ciklusból</a:t>
            </a:r>
          </a:p>
          <a:p>
            <a:pPr eaLnBrk="1" hangingPunct="1">
              <a:buFontTx/>
              <a:buNone/>
            </a:pPr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FOR / LOOP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dirty="0" smtClean="0">
                <a:solidFill>
                  <a:schemeClr val="accent2"/>
                </a:solidFill>
              </a:rPr>
              <a:t>[címke:] FOR </a:t>
            </a:r>
            <a:r>
              <a:rPr lang="hu-HU" dirty="0" err="1" smtClean="0">
                <a:solidFill>
                  <a:schemeClr val="accent2"/>
                </a:solidFill>
              </a:rPr>
              <a:t>azonosito</a:t>
            </a:r>
            <a:r>
              <a:rPr lang="hu-HU" dirty="0" smtClean="0">
                <a:solidFill>
                  <a:schemeClr val="accent2"/>
                </a:solidFill>
              </a:rPr>
              <a:t> IN intervallum LOOP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hu-HU" dirty="0" smtClean="0">
                <a:solidFill>
                  <a:schemeClr val="accent2"/>
                </a:solidFill>
              </a:rPr>
              <a:t>	(szekvenciális kifejezés)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dirty="0" smtClean="0">
                <a:solidFill>
                  <a:schemeClr val="accent2"/>
                </a:solidFill>
              </a:rPr>
              <a:t>END LOOP [címke];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hu-HU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hu-HU" dirty="0" smtClean="0">
                <a:solidFill>
                  <a:schemeClr val="accent2"/>
                </a:solidFill>
              </a:rPr>
              <a:t>[címke:] </a:t>
            </a:r>
            <a:r>
              <a:rPr lang="hu-HU" dirty="0">
                <a:solidFill>
                  <a:schemeClr val="accent2"/>
                </a:solidFill>
              </a:rPr>
              <a:t>WHILE feltétel LOOP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hu-HU" dirty="0">
                <a:solidFill>
                  <a:schemeClr val="accent2"/>
                </a:solidFill>
              </a:rPr>
              <a:t>	</a:t>
            </a:r>
            <a:r>
              <a:rPr lang="hu-HU" dirty="0" smtClean="0">
                <a:solidFill>
                  <a:schemeClr val="accent2"/>
                </a:solidFill>
              </a:rPr>
              <a:t>(szekvenciális kifejezés)</a:t>
            </a:r>
            <a:endParaRPr lang="hu-HU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hu-HU" dirty="0">
                <a:solidFill>
                  <a:schemeClr val="accent2"/>
                </a:solidFill>
              </a:rPr>
              <a:t>END LOOP </a:t>
            </a:r>
            <a:r>
              <a:rPr lang="hu-HU" dirty="0" smtClean="0">
                <a:solidFill>
                  <a:schemeClr val="accent2"/>
                </a:solidFill>
              </a:rPr>
              <a:t>[címke];</a:t>
            </a:r>
          </a:p>
          <a:p>
            <a:pPr eaLnBrk="1" hangingPunct="1">
              <a:lnSpc>
                <a:spcPct val="90000"/>
              </a:lnSpc>
              <a:buNone/>
            </a:pPr>
            <a:endParaRPr lang="hu-HU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hu-HU" dirty="0" smtClean="0">
                <a:solidFill>
                  <a:schemeClr val="accent2"/>
                </a:solidFill>
              </a:rPr>
              <a:t>[címke:] </a:t>
            </a:r>
            <a:r>
              <a:rPr lang="hu-HU" dirty="0">
                <a:solidFill>
                  <a:schemeClr val="accent2"/>
                </a:solidFill>
              </a:rPr>
              <a:t>EXIT </a:t>
            </a:r>
            <a:r>
              <a:rPr lang="hu-HU" dirty="0" smtClean="0">
                <a:solidFill>
                  <a:schemeClr val="accent2"/>
                </a:solidFill>
              </a:rPr>
              <a:t>[címke</a:t>
            </a:r>
            <a:r>
              <a:rPr lang="en-US" dirty="0" smtClean="0">
                <a:solidFill>
                  <a:schemeClr val="accent2"/>
                </a:solidFill>
              </a:rPr>
              <a:t>_b</a:t>
            </a:r>
            <a:r>
              <a:rPr lang="hu-HU" dirty="0" smtClean="0">
                <a:solidFill>
                  <a:schemeClr val="accent2"/>
                </a:solidFill>
              </a:rPr>
              <a:t>] </a:t>
            </a:r>
            <a:r>
              <a:rPr lang="hu-HU" dirty="0">
                <a:solidFill>
                  <a:schemeClr val="accent2"/>
                </a:solidFill>
              </a:rPr>
              <a:t>[WHEN </a:t>
            </a:r>
            <a:r>
              <a:rPr lang="en-US" dirty="0" smtClean="0">
                <a:solidFill>
                  <a:schemeClr val="accent2"/>
                </a:solidFill>
              </a:rPr>
              <a:t>felt</a:t>
            </a:r>
            <a:r>
              <a:rPr lang="hu-HU" dirty="0" smtClean="0">
                <a:solidFill>
                  <a:schemeClr val="accent2"/>
                </a:solidFill>
              </a:rPr>
              <a:t>étel];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hu-HU" dirty="0" smtClean="0">
                <a:solidFill>
                  <a:schemeClr val="accent2"/>
                </a:solidFill>
              </a:rPr>
              <a:t>[címke:] NEXT [</a:t>
            </a:r>
            <a:r>
              <a:rPr lang="en-US" dirty="0" err="1" smtClean="0">
                <a:solidFill>
                  <a:schemeClr val="accent2"/>
                </a:solidFill>
              </a:rPr>
              <a:t>cimke_b</a:t>
            </a:r>
            <a:r>
              <a:rPr lang="en-US" dirty="0" smtClean="0">
                <a:solidFill>
                  <a:schemeClr val="accent2"/>
                </a:solidFill>
              </a:rPr>
              <a:t>]</a:t>
            </a:r>
            <a:r>
              <a:rPr lang="hu-HU" dirty="0" smtClean="0">
                <a:solidFill>
                  <a:schemeClr val="accent2"/>
                </a:solidFill>
              </a:rPr>
              <a:t> [WHEN feltétel];</a:t>
            </a:r>
            <a:endParaRPr lang="hu-HU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Példa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/>
              <a:t>FOR i IN 0 TO 5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/>
              <a:t>	x(i)&lt;=enable AND W(i+2);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/>
              <a:t>	y(0,i)&lt;=w(i);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/>
              <a:t>END LOOP;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/>
              <a:t>WHILE (i&lt;10) 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/>
              <a:t>	WAIT UNTIL clk’EVENT AND clk=‘1’;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/>
              <a:t>		other statements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hu-HU" smtClean="0"/>
              <a:t>END LOOP;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Példa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FOR I IN </a:t>
            </a:r>
            <a:r>
              <a:rPr lang="hu-HU" sz="2800" dirty="0" err="1" smtClean="0"/>
              <a:t>data’RANGE</a:t>
            </a:r>
            <a:r>
              <a:rPr lang="hu-HU" sz="2800" dirty="0" smtClean="0"/>
              <a:t>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	CASE </a:t>
            </a:r>
            <a:r>
              <a:rPr lang="hu-HU" sz="2800" dirty="0" err="1" smtClean="0"/>
              <a:t>data</a:t>
            </a:r>
            <a:r>
              <a:rPr lang="hu-HU" sz="2800" dirty="0" smtClean="0"/>
              <a:t>(i) 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		WHEN ‘0’ =&gt; </a:t>
            </a:r>
            <a:r>
              <a:rPr lang="hu-HU" sz="2800" dirty="0" err="1" smtClean="0"/>
              <a:t>count</a:t>
            </a:r>
            <a:r>
              <a:rPr lang="hu-HU" sz="2800" dirty="0" smtClean="0"/>
              <a:t>:=</a:t>
            </a:r>
            <a:r>
              <a:rPr lang="hu-HU" sz="2800" dirty="0" err="1" smtClean="0"/>
              <a:t>count</a:t>
            </a:r>
            <a:r>
              <a:rPr lang="hu-HU" sz="2800" dirty="0" smtClean="0"/>
              <a:t>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		WHEN OTHERS =&gt;EXIT;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END CASE;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END LOOP;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hu-HU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FOR I IN 0 TO 7 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	NEXT WHEN i=</a:t>
            </a:r>
            <a:r>
              <a:rPr lang="hu-HU" sz="2800" dirty="0" err="1" smtClean="0"/>
              <a:t>skip</a:t>
            </a:r>
            <a:r>
              <a:rPr lang="hu-HU" sz="28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		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hu-HU" sz="2800" dirty="0" smtClean="0"/>
              <a:t>END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VHDL részek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hu-HU" sz="2400" dirty="0" smtClean="0"/>
              <a:t>Szekvenciális rész</a:t>
            </a:r>
          </a:p>
          <a:p>
            <a:pPr lvl="1">
              <a:defRPr/>
            </a:pPr>
            <a:r>
              <a:rPr lang="hu-HU" sz="2000" dirty="0" err="1" smtClean="0"/>
              <a:t>process</a:t>
            </a:r>
            <a:r>
              <a:rPr lang="hu-HU" sz="2000" dirty="0" smtClean="0"/>
              <a:t> (folyamatban) vagy alprogramrészben található szekvenciális kifejezések</a:t>
            </a:r>
          </a:p>
          <a:p>
            <a:pPr lvl="1">
              <a:defRPr/>
            </a:pPr>
            <a:r>
              <a:rPr lang="hu-HU" sz="2000" dirty="0"/>
              <a:t>a</a:t>
            </a:r>
            <a:r>
              <a:rPr lang="hu-HU" sz="2000" dirty="0" smtClean="0"/>
              <a:t> </a:t>
            </a:r>
            <a:r>
              <a:rPr lang="hu-HU" sz="2000" dirty="0" smtClean="0"/>
              <a:t>szekvenciális kifejezések abban a sorrendben vannak </a:t>
            </a:r>
            <a:r>
              <a:rPr lang="hu-HU" sz="2000" dirty="0" smtClean="0"/>
              <a:t>végrehajtva, </a:t>
            </a:r>
            <a:r>
              <a:rPr lang="hu-HU" sz="2000" dirty="0" smtClean="0"/>
              <a:t>ahogy megjelennek a </a:t>
            </a:r>
            <a:r>
              <a:rPr lang="hu-HU" sz="2000" dirty="0" err="1" smtClean="0"/>
              <a:t>process</a:t>
            </a:r>
            <a:r>
              <a:rPr lang="hu-HU" sz="2000" dirty="0" smtClean="0"/>
              <a:t> vagy alprogram részekben</a:t>
            </a:r>
          </a:p>
          <a:p>
            <a:pPr marL="0" indent="0">
              <a:buFontTx/>
              <a:buNone/>
              <a:defRPr/>
            </a:pPr>
            <a:r>
              <a:rPr lang="hu-HU" sz="2400" dirty="0" smtClean="0"/>
              <a:t>Konkurens rész </a:t>
            </a:r>
          </a:p>
          <a:p>
            <a:pPr lvl="1">
              <a:defRPr/>
            </a:pPr>
            <a:r>
              <a:rPr lang="hu-HU" sz="2000" dirty="0"/>
              <a:t>a</a:t>
            </a:r>
            <a:r>
              <a:rPr lang="hu-HU" sz="2000" dirty="0" smtClean="0"/>
              <a:t> </a:t>
            </a:r>
            <a:r>
              <a:rPr lang="hu-HU" sz="2000" dirty="0" smtClean="0"/>
              <a:t>konkurens rész az </a:t>
            </a:r>
            <a:r>
              <a:rPr lang="hu-HU" sz="2000" b="1" dirty="0" err="1" smtClean="0"/>
              <a:t>architecture</a:t>
            </a:r>
            <a:r>
              <a:rPr lang="hu-HU" sz="2000" dirty="0" smtClean="0"/>
              <a:t> által van képviselve </a:t>
            </a:r>
            <a:r>
              <a:rPr lang="hu-HU" sz="2000" dirty="0" smtClean="0"/>
              <a:t>amely, </a:t>
            </a:r>
            <a:r>
              <a:rPr lang="hu-HU" sz="2000" dirty="0" err="1" smtClean="0"/>
              <a:t>tartal</a:t>
            </a:r>
            <a:r>
              <a:rPr lang="en-US" sz="2000" dirty="0" smtClean="0"/>
              <a:t>m</a:t>
            </a:r>
            <a:r>
              <a:rPr lang="hu-HU" sz="2000" dirty="0" smtClean="0"/>
              <a:t>az:</a:t>
            </a:r>
          </a:p>
          <a:p>
            <a:pPr lvl="2">
              <a:defRPr/>
            </a:pPr>
            <a:r>
              <a:rPr lang="hu-HU" sz="1600" dirty="0" err="1" smtClean="0"/>
              <a:t>process-t</a:t>
            </a:r>
            <a:endParaRPr lang="hu-HU" sz="1600" dirty="0" smtClean="0"/>
          </a:p>
          <a:p>
            <a:pPr lvl="2">
              <a:defRPr/>
            </a:pPr>
            <a:r>
              <a:rPr lang="hu-HU" sz="1600" dirty="0" smtClean="0"/>
              <a:t>konkurens eljárás hívást (</a:t>
            </a:r>
            <a:r>
              <a:rPr lang="hu-HU" sz="1600" dirty="0" err="1" smtClean="0"/>
              <a:t>procedure</a:t>
            </a:r>
            <a:r>
              <a:rPr lang="hu-HU" sz="1600" dirty="0" smtClean="0"/>
              <a:t>)</a:t>
            </a:r>
          </a:p>
          <a:p>
            <a:pPr lvl="2">
              <a:defRPr/>
            </a:pPr>
            <a:r>
              <a:rPr lang="hu-HU" sz="1600" dirty="0" smtClean="0"/>
              <a:t>konkurens jelhozzárendelés </a:t>
            </a:r>
          </a:p>
          <a:p>
            <a:pPr lvl="2">
              <a:defRPr/>
            </a:pPr>
            <a:r>
              <a:rPr lang="hu-HU" sz="1600" dirty="0" smtClean="0"/>
              <a:t>komponens példányosítást  </a:t>
            </a:r>
          </a:p>
          <a:p>
            <a:pPr marL="457200" lvl="1" indent="0">
              <a:buFontTx/>
              <a:buNone/>
              <a:defRPr/>
            </a:pPr>
            <a:endParaRPr lang="hu-HU" dirty="0" smtClean="0"/>
          </a:p>
          <a:p>
            <a:pPr lvl="1">
              <a:defRPr/>
            </a:pPr>
            <a:endParaRPr lang="hu-HU" dirty="0" smtClean="0"/>
          </a:p>
          <a:p>
            <a:pPr lvl="1">
              <a:defRPr/>
            </a:pPr>
            <a:endParaRPr lang="hu-HU" dirty="0" smtClean="0"/>
          </a:p>
          <a:p>
            <a:pPr lvl="1">
              <a:defRPr/>
            </a:pPr>
            <a:endParaRPr lang="hu-HU" dirty="0" smtClean="0"/>
          </a:p>
          <a:p>
            <a:pPr lvl="1">
              <a:defRPr/>
            </a:pPr>
            <a:endParaRPr lang="hu-HU" dirty="0" smtClean="0"/>
          </a:p>
          <a:p>
            <a:pPr>
              <a:defRPr/>
            </a:pPr>
            <a:endParaRPr lang="hu-HU" dirty="0" smtClean="0"/>
          </a:p>
          <a:p>
            <a:pPr>
              <a:defRPr/>
            </a:pPr>
            <a:endParaRPr lang="hu-HU" dirty="0" smtClean="0"/>
          </a:p>
          <a:p>
            <a:pPr>
              <a:defRPr/>
            </a:pPr>
            <a:endParaRPr lang="hu-H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Next</a:t>
            </a:r>
            <a:r>
              <a:rPr lang="en-US" smtClean="0"/>
              <a:t>/EXIT</a:t>
            </a:r>
            <a:endParaRPr lang="hu-HU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hu-HU" sz="2000" b="1" smtClean="0"/>
              <a:t>next</a:t>
            </a:r>
            <a:r>
              <a:rPr lang="hu-HU" sz="2000" smtClean="0"/>
              <a:t>;</a:t>
            </a:r>
          </a:p>
          <a:p>
            <a:pPr eaLnBrk="1" hangingPunct="1">
              <a:buFontTx/>
              <a:buNone/>
            </a:pPr>
            <a:r>
              <a:rPr lang="hu-HU" sz="2000" b="1" smtClean="0"/>
              <a:t>next</a:t>
            </a:r>
            <a:r>
              <a:rPr lang="hu-HU" sz="2000" smtClean="0"/>
              <a:t> cimke;</a:t>
            </a:r>
          </a:p>
          <a:p>
            <a:pPr eaLnBrk="1" hangingPunct="1">
              <a:buFontTx/>
              <a:buNone/>
            </a:pPr>
            <a:r>
              <a:rPr lang="hu-HU" sz="2000" b="1" smtClean="0"/>
              <a:t>next</a:t>
            </a:r>
            <a:r>
              <a:rPr lang="hu-HU" sz="2000" smtClean="0"/>
              <a:t> </a:t>
            </a:r>
            <a:r>
              <a:rPr lang="hu-HU" sz="2000" b="1" smtClean="0"/>
              <a:t>when</a:t>
            </a:r>
            <a:r>
              <a:rPr lang="hu-HU" sz="2000" smtClean="0"/>
              <a:t> A&gt;B; </a:t>
            </a:r>
          </a:p>
          <a:p>
            <a:pPr eaLnBrk="1" hangingPunct="1">
              <a:buFontTx/>
              <a:buNone/>
            </a:pPr>
            <a:r>
              <a:rPr lang="hu-HU" sz="2000" b="1" smtClean="0"/>
              <a:t>Next</a:t>
            </a:r>
            <a:r>
              <a:rPr lang="hu-HU" sz="2000" smtClean="0"/>
              <a:t> cimke </a:t>
            </a:r>
            <a:r>
              <a:rPr lang="hu-HU" sz="2000" b="1" smtClean="0"/>
              <a:t>when</a:t>
            </a:r>
            <a:r>
              <a:rPr lang="hu-HU" sz="2000" smtClean="0"/>
              <a:t> C=D </a:t>
            </a:r>
            <a:r>
              <a:rPr lang="hu-HU" sz="2000" b="1" smtClean="0"/>
              <a:t>or</a:t>
            </a:r>
            <a:r>
              <a:rPr lang="hu-HU" sz="2000" smtClean="0"/>
              <a:t> done;</a:t>
            </a:r>
          </a:p>
          <a:p>
            <a:pPr eaLnBrk="1" hangingPunct="1">
              <a:buFontTx/>
              <a:buNone/>
            </a:pPr>
            <a:r>
              <a:rPr lang="hu-HU" sz="2000" smtClean="0"/>
              <a:t> -- done is a Boolean variable </a:t>
            </a:r>
          </a:p>
          <a:p>
            <a:pPr eaLnBrk="1" hangingPunct="1">
              <a:buFontTx/>
              <a:buNone/>
            </a:pPr>
            <a:endParaRPr lang="hu-HU" sz="2000" smtClean="0"/>
          </a:p>
          <a:p>
            <a:pPr eaLnBrk="1" hangingPunct="1">
              <a:buFontTx/>
              <a:buNone/>
            </a:pPr>
            <a:r>
              <a:rPr lang="hu-HU" sz="2000" b="1" smtClean="0"/>
              <a:t>exit statement </a:t>
            </a:r>
          </a:p>
          <a:p>
            <a:pPr eaLnBrk="1" hangingPunct="1">
              <a:buFontTx/>
              <a:buNone/>
            </a:pPr>
            <a:r>
              <a:rPr lang="hu-HU" sz="2800" b="1" smtClean="0"/>
              <a:t>exit;</a:t>
            </a:r>
          </a:p>
          <a:p>
            <a:pPr eaLnBrk="1" hangingPunct="1">
              <a:buFontTx/>
              <a:buNone/>
            </a:pPr>
            <a:r>
              <a:rPr lang="hu-HU" sz="2400" b="1" smtClean="0"/>
              <a:t>exit cimke; </a:t>
            </a:r>
          </a:p>
          <a:p>
            <a:pPr eaLnBrk="1" hangingPunct="1">
              <a:buFontTx/>
              <a:buNone/>
            </a:pPr>
            <a:r>
              <a:rPr lang="hu-HU" sz="2400" b="1" smtClean="0"/>
              <a:t>exit when A&gt;B; </a:t>
            </a:r>
          </a:p>
          <a:p>
            <a:pPr eaLnBrk="1" hangingPunct="1">
              <a:buFontTx/>
              <a:buNone/>
            </a:pPr>
            <a:r>
              <a:rPr lang="hu-HU" sz="2400" b="1" smtClean="0"/>
              <a:t>exit cimke when C=D or done; </a:t>
            </a:r>
          </a:p>
          <a:p>
            <a:pPr eaLnBrk="1" hangingPunct="1">
              <a:buFontTx/>
              <a:buNone/>
            </a:pPr>
            <a:r>
              <a:rPr lang="hu-HU" sz="2400" b="1" smtClean="0"/>
              <a:t>-- done – boole változó</a:t>
            </a:r>
            <a:endParaRPr lang="hu-HU" sz="1800" b="1" smtClean="0"/>
          </a:p>
          <a:p>
            <a:pPr eaLnBrk="1" hangingPunct="1">
              <a:buFontTx/>
              <a:buNone/>
            </a:pPr>
            <a:endParaRPr lang="hu-HU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Véges állapotú automata</a:t>
            </a:r>
          </a:p>
        </p:txBody>
      </p:sp>
      <p:sp>
        <p:nvSpPr>
          <p:cNvPr id="34819" name="Tartalom helye 2"/>
          <p:cNvSpPr>
            <a:spLocks noGrp="1"/>
          </p:cNvSpPr>
          <p:nvPr>
            <p:ph idx="1"/>
          </p:nvPr>
        </p:nvSpPr>
        <p:spPr>
          <a:xfrm>
            <a:off x="0" y="1371600"/>
            <a:ext cx="5105400" cy="5486400"/>
          </a:xfrm>
          <a:solidFill>
            <a:schemeClr val="accent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hu-HU" sz="1400" dirty="0" err="1" smtClean="0"/>
              <a:t>process</a:t>
            </a:r>
            <a:r>
              <a:rPr lang="hu-HU" sz="1400" dirty="0" smtClean="0"/>
              <a:t> (AKT</a:t>
            </a:r>
            <a:r>
              <a:rPr lang="en-US" sz="1400" dirty="0" smtClean="0"/>
              <a:t>_ALL</a:t>
            </a:r>
            <a:r>
              <a:rPr lang="hu-HU" sz="1400" dirty="0" smtClean="0"/>
              <a:t>_</a:t>
            </a:r>
            <a:r>
              <a:rPr lang="hu-HU" sz="1400" dirty="0" err="1" smtClean="0"/>
              <a:t>reg</a:t>
            </a:r>
            <a:r>
              <a:rPr lang="hu-HU" sz="1400" dirty="0" smtClean="0"/>
              <a:t>,start,</a:t>
            </a:r>
            <a:r>
              <a:rPr lang="hu-HU" sz="1400" dirty="0" err="1" smtClean="0"/>
              <a:t>cont</a:t>
            </a:r>
            <a:r>
              <a:rPr lang="hu-HU" sz="1400" dirty="0" smtClean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</a:t>
            </a:r>
            <a:r>
              <a:rPr lang="hu-HU" sz="1400" dirty="0" err="1" smtClean="0"/>
              <a:t>case</a:t>
            </a:r>
            <a:r>
              <a:rPr lang="hu-HU" sz="1400" dirty="0" smtClean="0"/>
              <a:t> (</a:t>
            </a:r>
            <a:r>
              <a:rPr lang="en-US" sz="1400" dirty="0" smtClean="0"/>
              <a:t>AKT_ALL</a:t>
            </a:r>
            <a:r>
              <a:rPr lang="hu-HU" sz="1400" dirty="0" smtClean="0"/>
              <a:t>) is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when</a:t>
            </a:r>
            <a:r>
              <a:rPr lang="hu-HU" sz="1400" dirty="0" smtClean="0"/>
              <a:t> 0 =&gt;	</a:t>
            </a:r>
            <a:r>
              <a:rPr lang="hu-HU" sz="1400" dirty="0" err="1" smtClean="0"/>
              <a:t>if</a:t>
            </a:r>
            <a:r>
              <a:rPr lang="hu-HU" sz="1400" dirty="0" smtClean="0"/>
              <a:t> start = '1' </a:t>
            </a:r>
            <a:r>
              <a:rPr lang="hu-HU" sz="1400" dirty="0" err="1" smtClean="0"/>
              <a:t>then</a:t>
            </a:r>
            <a:endParaRPr lang="hu-HU" sz="1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	</a:t>
            </a:r>
            <a:r>
              <a:rPr lang="en-US" sz="1400" dirty="0" smtClean="0"/>
              <a:t>KOV_ALL</a:t>
            </a:r>
            <a:r>
              <a:rPr lang="hu-HU" sz="1400" dirty="0" smtClean="0"/>
              <a:t> &lt;= 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</a:t>
            </a:r>
            <a:r>
              <a:rPr lang="hu-HU" sz="1400" dirty="0" err="1" smtClean="0"/>
              <a:t>else</a:t>
            </a:r>
            <a:endParaRPr lang="hu-HU" sz="1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	</a:t>
            </a:r>
            <a:r>
              <a:rPr lang="en-US" sz="1400" dirty="0"/>
              <a:t> KOV_ALL</a:t>
            </a:r>
            <a:r>
              <a:rPr lang="hu-HU" sz="1400" dirty="0" smtClean="0"/>
              <a:t> &lt;=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end </a:t>
            </a:r>
            <a:r>
              <a:rPr lang="hu-HU" sz="1400" dirty="0" err="1" smtClean="0"/>
              <a:t>if</a:t>
            </a:r>
            <a:r>
              <a:rPr lang="hu-HU" sz="1400" dirty="0" smtClean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when</a:t>
            </a:r>
            <a:r>
              <a:rPr lang="hu-HU" sz="1400" dirty="0" smtClean="0"/>
              <a:t> 1 =&gt;	</a:t>
            </a:r>
            <a:r>
              <a:rPr lang="hu-HU" sz="1400" dirty="0" err="1" smtClean="0"/>
              <a:t>if</a:t>
            </a:r>
            <a:r>
              <a:rPr lang="hu-HU" sz="1400" dirty="0" smtClean="0"/>
              <a:t> </a:t>
            </a:r>
            <a:r>
              <a:rPr lang="hu-HU" sz="1400" dirty="0" err="1" smtClean="0"/>
              <a:t>cont</a:t>
            </a:r>
            <a:r>
              <a:rPr lang="hu-HU" sz="1400" dirty="0" smtClean="0"/>
              <a:t> ='</a:t>
            </a:r>
            <a:r>
              <a:rPr lang="hu-HU" sz="1400" dirty="0" err="1" smtClean="0"/>
              <a:t>1</a:t>
            </a:r>
            <a:r>
              <a:rPr lang="hu-HU" sz="1400" dirty="0" smtClean="0"/>
              <a:t>' </a:t>
            </a:r>
            <a:r>
              <a:rPr lang="hu-HU" sz="1400" dirty="0" err="1" smtClean="0"/>
              <a:t>then</a:t>
            </a:r>
            <a:endParaRPr lang="hu-HU" sz="1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	</a:t>
            </a:r>
            <a:r>
              <a:rPr lang="en-US" sz="1400" dirty="0"/>
              <a:t> KOV_ALL</a:t>
            </a:r>
            <a:r>
              <a:rPr lang="hu-HU" sz="1400" dirty="0" smtClean="0"/>
              <a:t> &lt;= 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</a:t>
            </a:r>
            <a:r>
              <a:rPr lang="hu-HU" sz="1400" dirty="0" err="1" smtClean="0"/>
              <a:t>else</a:t>
            </a:r>
            <a:endParaRPr lang="hu-HU" sz="1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	</a:t>
            </a:r>
            <a:r>
              <a:rPr lang="en-US" sz="1400" dirty="0"/>
              <a:t> KOV_ALL</a:t>
            </a:r>
            <a:r>
              <a:rPr lang="hu-HU" sz="1400" dirty="0" smtClean="0"/>
              <a:t> &lt;=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end </a:t>
            </a:r>
            <a:r>
              <a:rPr lang="hu-HU" sz="1400" dirty="0" err="1" smtClean="0"/>
              <a:t>if</a:t>
            </a:r>
            <a:r>
              <a:rPr lang="hu-HU" sz="1400" dirty="0" smtClean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when</a:t>
            </a:r>
            <a:r>
              <a:rPr lang="hu-HU" sz="1400" dirty="0" smtClean="0"/>
              <a:t> 2 =&gt; </a:t>
            </a:r>
            <a:r>
              <a:rPr lang="en-US" sz="1400" dirty="0"/>
              <a:t>KOV_ALL</a:t>
            </a:r>
            <a:r>
              <a:rPr lang="hu-HU" sz="1400" dirty="0" smtClean="0"/>
              <a:t> &lt;= 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when</a:t>
            </a:r>
            <a:r>
              <a:rPr lang="hu-HU" sz="1400" dirty="0" smtClean="0"/>
              <a:t> 3 =&gt; 	</a:t>
            </a:r>
            <a:r>
              <a:rPr lang="hu-HU" sz="1400" dirty="0" err="1" smtClean="0"/>
              <a:t>if</a:t>
            </a:r>
            <a:r>
              <a:rPr lang="hu-HU" sz="1400" dirty="0" smtClean="0"/>
              <a:t> </a:t>
            </a:r>
            <a:r>
              <a:rPr lang="hu-HU" sz="1400" dirty="0" err="1" smtClean="0"/>
              <a:t>cont</a:t>
            </a:r>
            <a:r>
              <a:rPr lang="hu-HU" sz="1400" dirty="0" smtClean="0"/>
              <a:t> = '1' </a:t>
            </a:r>
            <a:r>
              <a:rPr lang="hu-HU" sz="1400" dirty="0" err="1" smtClean="0"/>
              <a:t>then</a:t>
            </a:r>
            <a:r>
              <a:rPr lang="hu-HU" sz="1400" dirty="0" smtClean="0"/>
              <a:t>					</a:t>
            </a:r>
            <a:r>
              <a:rPr lang="en-US" sz="1400" dirty="0" smtClean="0"/>
              <a:t>KOV_ALL</a:t>
            </a:r>
            <a:r>
              <a:rPr lang="hu-HU" sz="1400" dirty="0" smtClean="0"/>
              <a:t> &lt;= 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</a:t>
            </a:r>
            <a:r>
              <a:rPr lang="hu-HU" sz="1400" dirty="0" err="1" smtClean="0"/>
              <a:t>else</a:t>
            </a:r>
            <a:r>
              <a:rPr lang="hu-HU" sz="1400" dirty="0" smtClean="0"/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	</a:t>
            </a:r>
            <a:r>
              <a:rPr lang="en-US" sz="1400" dirty="0" smtClean="0"/>
              <a:t>KOV_ALL</a:t>
            </a:r>
            <a:r>
              <a:rPr lang="hu-HU" sz="1400" dirty="0" smtClean="0"/>
              <a:t>&lt;=3;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	end </a:t>
            </a:r>
            <a:r>
              <a:rPr lang="hu-HU" sz="1400" dirty="0" err="1" smtClean="0"/>
              <a:t>if</a:t>
            </a:r>
            <a:r>
              <a:rPr lang="hu-HU" sz="1400" dirty="0" smtClean="0"/>
              <a:t>;		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when</a:t>
            </a:r>
            <a:r>
              <a:rPr lang="hu-HU" sz="1400" dirty="0" smtClean="0"/>
              <a:t> 4 =&gt; </a:t>
            </a:r>
            <a:r>
              <a:rPr lang="en-US" sz="1400" dirty="0" smtClean="0"/>
              <a:t>KOV_ALL</a:t>
            </a:r>
            <a:r>
              <a:rPr lang="hu-HU" sz="1400" dirty="0" smtClean="0"/>
              <a:t>&lt;= 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when</a:t>
            </a:r>
            <a:r>
              <a:rPr lang="hu-HU" sz="1400" dirty="0" smtClean="0"/>
              <a:t> 5 =&gt; </a:t>
            </a:r>
            <a:r>
              <a:rPr lang="en-US" sz="1400" dirty="0" smtClean="0"/>
              <a:t>KOV_ALL</a:t>
            </a:r>
            <a:r>
              <a:rPr lang="hu-HU" sz="1400" dirty="0" smtClean="0"/>
              <a:t>&lt;=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	</a:t>
            </a:r>
            <a:r>
              <a:rPr lang="hu-HU" sz="1400" dirty="0" err="1" smtClean="0"/>
              <a:t>when</a:t>
            </a:r>
            <a:r>
              <a:rPr lang="hu-HU" sz="1400" dirty="0" smtClean="0"/>
              <a:t> </a:t>
            </a:r>
            <a:r>
              <a:rPr lang="hu-HU" sz="1400" dirty="0" err="1" smtClean="0"/>
              <a:t>others</a:t>
            </a:r>
            <a:r>
              <a:rPr lang="hu-HU" sz="1400" dirty="0" smtClean="0"/>
              <a:t> =&gt; </a:t>
            </a:r>
            <a:r>
              <a:rPr lang="en-US" sz="1400" dirty="0" smtClean="0"/>
              <a:t>KOV_ALL</a:t>
            </a:r>
            <a:r>
              <a:rPr lang="hu-HU" sz="1400" dirty="0" smtClean="0"/>
              <a:t> &lt;= 0;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	end </a:t>
            </a:r>
            <a:r>
              <a:rPr lang="hu-HU" sz="1400" dirty="0" err="1" smtClean="0"/>
              <a:t>case</a:t>
            </a:r>
            <a:r>
              <a:rPr lang="hu-HU" sz="1400" dirty="0" smtClean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sz="1400" dirty="0" smtClean="0"/>
              <a:t>end </a:t>
            </a:r>
            <a:r>
              <a:rPr lang="hu-HU" sz="1400" dirty="0" err="1" smtClean="0"/>
              <a:t>process</a:t>
            </a:r>
            <a:r>
              <a:rPr lang="hu-HU" sz="1400" dirty="0" smtClean="0"/>
              <a:t>;</a:t>
            </a:r>
            <a:endParaRPr lang="hu-HU" sz="1200" dirty="0" smtClean="0"/>
          </a:p>
        </p:txBody>
      </p:sp>
      <p:sp>
        <p:nvSpPr>
          <p:cNvPr id="4" name="Szövegdoboz 3"/>
          <p:cNvSpPr txBox="1"/>
          <p:nvPr/>
        </p:nvSpPr>
        <p:spPr>
          <a:xfrm>
            <a:off x="5257800" y="1600200"/>
            <a:ext cx="3886200" cy="2092325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1400" dirty="0">
                <a:latin typeface="Arial" charset="0"/>
              </a:rPr>
              <a:t>process (</a:t>
            </a:r>
            <a:r>
              <a:rPr lang="en-US" sz="1400" dirty="0" err="1">
                <a:latin typeface="Arial" charset="0"/>
              </a:rPr>
              <a:t>clk,reset</a:t>
            </a:r>
            <a:r>
              <a:rPr lang="en-US" sz="1400" dirty="0">
                <a:latin typeface="Arial" charset="0"/>
              </a:rPr>
              <a:t>)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400" dirty="0">
                <a:latin typeface="Arial" charset="0"/>
              </a:rPr>
              <a:t>begin	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400" dirty="0" smtClean="0">
                <a:latin typeface="Arial" charset="0"/>
              </a:rPr>
              <a:t>If </a:t>
            </a:r>
            <a:r>
              <a:rPr lang="en-US" sz="1400" dirty="0">
                <a:latin typeface="Arial" charset="0"/>
              </a:rPr>
              <a:t>reset='1' then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400" dirty="0">
                <a:latin typeface="Arial" charset="0"/>
              </a:rPr>
              <a:t>	</a:t>
            </a:r>
            <a:r>
              <a:rPr lang="en-US" sz="1400" dirty="0" smtClean="0">
                <a:latin typeface="Arial" charset="0"/>
              </a:rPr>
              <a:t>AKT_ALL&lt;=</a:t>
            </a:r>
            <a:r>
              <a:rPr lang="en-US" sz="1400" dirty="0">
                <a:latin typeface="Arial" charset="0"/>
              </a:rPr>
              <a:t>0;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400" dirty="0" smtClean="0">
                <a:latin typeface="Arial" charset="0"/>
              </a:rPr>
              <a:t>	</a:t>
            </a:r>
            <a:r>
              <a:rPr lang="en-US" sz="1400" dirty="0" err="1" smtClean="0">
                <a:latin typeface="Arial" charset="0"/>
              </a:rPr>
              <a:t>elsif</a:t>
            </a:r>
            <a:r>
              <a:rPr lang="en-US" sz="1400" dirty="0" smtClean="0">
                <a:latin typeface="Arial" charset="0"/>
              </a:rPr>
              <a:t> </a:t>
            </a:r>
            <a:r>
              <a:rPr lang="en-US" sz="1400" dirty="0" err="1">
                <a:latin typeface="Arial" charset="0"/>
              </a:rPr>
              <a:t>clk'event</a:t>
            </a:r>
            <a:r>
              <a:rPr lang="en-US" sz="1400" dirty="0">
                <a:latin typeface="Arial" charset="0"/>
              </a:rPr>
              <a:t> and </a:t>
            </a:r>
            <a:r>
              <a:rPr lang="en-US" sz="1400" dirty="0" err="1">
                <a:latin typeface="Arial" charset="0"/>
              </a:rPr>
              <a:t>clk</a:t>
            </a:r>
            <a:r>
              <a:rPr lang="en-US" sz="1400" dirty="0">
                <a:latin typeface="Arial" charset="0"/>
              </a:rPr>
              <a:t>='0' then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400" dirty="0">
                <a:latin typeface="Arial" charset="0"/>
              </a:rPr>
              <a:t>	</a:t>
            </a:r>
            <a:r>
              <a:rPr lang="en-US" sz="1400" dirty="0" smtClean="0">
                <a:latin typeface="Arial" charset="0"/>
              </a:rPr>
              <a:t>AKT_ALL </a:t>
            </a:r>
            <a:r>
              <a:rPr lang="en-US" sz="1400" dirty="0">
                <a:latin typeface="Arial" charset="0"/>
              </a:rPr>
              <a:t>&lt;= </a:t>
            </a:r>
            <a:r>
              <a:rPr lang="en-US" sz="1400" dirty="0" smtClean="0">
                <a:latin typeface="Arial" charset="0"/>
              </a:rPr>
              <a:t>KOV_ALL;</a:t>
            </a:r>
            <a:endParaRPr lang="en-US" sz="1400" dirty="0">
              <a:latin typeface="Arial" charset="0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en-US" sz="1400" dirty="0">
                <a:latin typeface="Arial" charset="0"/>
              </a:rPr>
              <a:t>end if;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400" dirty="0">
                <a:latin typeface="Arial" charset="0"/>
              </a:rPr>
              <a:t>end process;</a:t>
            </a:r>
          </a:p>
          <a:p>
            <a:pPr eaLnBrk="1" hangingPunct="1">
              <a:defRPr/>
            </a:pPr>
            <a:endParaRPr lang="ro-RO" dirty="0">
              <a:latin typeface="Arial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016" y="4246341"/>
            <a:ext cx="3398457" cy="1208606"/>
          </a:xfrm>
          <a:prstGeom prst="rect">
            <a:avLst/>
          </a:prstGeom>
        </p:spPr>
      </p:pic>
      <p:sp>
        <p:nvSpPr>
          <p:cNvPr id="5" name="Jobbra nyíl 4"/>
          <p:cNvSpPr/>
          <p:nvPr/>
        </p:nvSpPr>
        <p:spPr>
          <a:xfrm rot="1163369">
            <a:off x="4876800" y="4157566"/>
            <a:ext cx="762000" cy="265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Jobbra nyíl 7"/>
          <p:cNvSpPr/>
          <p:nvPr/>
        </p:nvSpPr>
        <p:spPr>
          <a:xfrm rot="4867670">
            <a:off x="7200190" y="3585291"/>
            <a:ext cx="762000" cy="265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Szekvenciális Kifejezése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hu-HU" sz="2400" dirty="0" smtClean="0"/>
              <a:t>Szekvenciálisan végrehajtott utasítások</a:t>
            </a:r>
          </a:p>
          <a:p>
            <a:pPr lvl="1" eaLnBrk="1" hangingPunct="1"/>
            <a:r>
              <a:rPr lang="hu-HU" sz="2400" dirty="0" smtClean="0"/>
              <a:t>PROCESS</a:t>
            </a:r>
          </a:p>
          <a:p>
            <a:pPr lvl="1" eaLnBrk="1" hangingPunct="1"/>
            <a:r>
              <a:rPr lang="hu-HU" sz="2400" dirty="0" smtClean="0"/>
              <a:t>FUNCTION</a:t>
            </a:r>
          </a:p>
          <a:p>
            <a:pPr lvl="1" eaLnBrk="1" hangingPunct="1"/>
            <a:r>
              <a:rPr lang="hu-HU" sz="2400" dirty="0" smtClean="0"/>
              <a:t>PROCEDURES</a:t>
            </a:r>
          </a:p>
          <a:p>
            <a:pPr lvl="1" eaLnBrk="1" hangingPunct="1">
              <a:buFontTx/>
              <a:buNone/>
            </a:pPr>
            <a:r>
              <a:rPr lang="hu-HU" sz="2400" dirty="0" smtClean="0"/>
              <a:t>IF, WAIT, CASE LOOP</a:t>
            </a:r>
          </a:p>
          <a:p>
            <a:pPr lvl="1" eaLnBrk="1" hangingPunct="1">
              <a:buFontTx/>
              <a:buNone/>
            </a:pPr>
            <a:r>
              <a:rPr lang="hu-HU" sz="2400" dirty="0" smtClean="0"/>
              <a:t>VARIABLE - </a:t>
            </a:r>
            <a:r>
              <a:rPr lang="hu-HU" sz="2400" dirty="0" smtClean="0"/>
              <a:t>szintén </a:t>
            </a:r>
            <a:r>
              <a:rPr lang="hu-HU" sz="2400" dirty="0" smtClean="0"/>
              <a:t>csak szekvenciális kódgenerálásban alkalmazható</a:t>
            </a:r>
          </a:p>
          <a:p>
            <a:pPr lvl="1" eaLnBrk="1" hangingPunct="1">
              <a:buFontTx/>
              <a:buNone/>
            </a:pPr>
            <a:r>
              <a:rPr lang="hu-HU" sz="2400" dirty="0" smtClean="0"/>
              <a:t>VARIABLE - csak lokálisan alkalmazható</a:t>
            </a:r>
          </a:p>
          <a:p>
            <a:pPr lvl="1" eaLnBrk="1" hangingPunct="1">
              <a:buFontTx/>
              <a:buNone/>
            </a:pPr>
            <a:r>
              <a:rPr lang="hu-HU" sz="2400" dirty="0" smtClean="0"/>
              <a:t>SIGNAL –globálisan alkalmazható</a:t>
            </a:r>
          </a:p>
          <a:p>
            <a:pPr lvl="1" eaLnBrk="1" hangingPunct="1">
              <a:buFontTx/>
              <a:buNone/>
            </a:pPr>
            <a:r>
              <a:rPr lang="hu-HU" sz="2400" b="1" i="1" dirty="0" smtClean="0">
                <a:solidFill>
                  <a:schemeClr val="accent2"/>
                </a:solidFill>
              </a:rPr>
              <a:t>http://www.vhdl-online.de/vhdl_reference_93/start</a:t>
            </a:r>
            <a:endParaRPr lang="hu-HU" sz="2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Szekvenciális kifejezések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sz="1800" b="1" dirty="0" smtClean="0"/>
              <a:t>Szekvenciális értékadás</a:t>
            </a:r>
            <a:r>
              <a:rPr lang="hu-HU" sz="1800" dirty="0" smtClean="0"/>
              <a:t> (hozzárendelés, </a:t>
            </a:r>
            <a:r>
              <a:rPr lang="hu-HU" sz="1800" dirty="0" err="1" smtClean="0"/>
              <a:t>assignment</a:t>
            </a:r>
            <a:r>
              <a:rPr lang="hu-HU" sz="1800" dirty="0" smtClean="0"/>
              <a:t>) –változóknak (VARIABLE) </a:t>
            </a:r>
            <a:r>
              <a:rPr lang="hu-HU" sz="1800" dirty="0"/>
              <a:t>és jeleknek (SIGNAL) értékadás</a:t>
            </a:r>
          </a:p>
          <a:p>
            <a:pPr>
              <a:defRPr/>
            </a:pPr>
            <a:r>
              <a:rPr lang="hu-HU" sz="1800" b="1" dirty="0" smtClean="0"/>
              <a:t>Folyamatirányító kifejezések </a:t>
            </a:r>
            <a:r>
              <a:rPr lang="hu-HU" sz="1800" dirty="0" smtClean="0"/>
              <a:t>(utasítások)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hu-HU" sz="1800" dirty="0" smtClean="0"/>
              <a:t>Feltételes végrehajtás (IF CASE)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hu-HU" sz="1800" dirty="0" smtClean="0"/>
              <a:t>Ciklikus végrehajtás (LOOP, FOR...LOOP, WHILE LOOP, UNTIL)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hu-HU" sz="1800" dirty="0" smtClean="0"/>
              <a:t>Ugrás (</a:t>
            </a:r>
            <a:r>
              <a:rPr lang="hu-HU" sz="1800" dirty="0" err="1" smtClean="0"/>
              <a:t>skip</a:t>
            </a:r>
            <a:r>
              <a:rPr lang="hu-HU" sz="1800" dirty="0" smtClean="0"/>
              <a:t>) (NEXT, EXIT)</a:t>
            </a:r>
          </a:p>
          <a:p>
            <a:pPr>
              <a:defRPr/>
            </a:pPr>
            <a:r>
              <a:rPr lang="hu-HU" sz="1800" b="1" dirty="0" smtClean="0"/>
              <a:t>Alprogramrészek</a:t>
            </a:r>
            <a:r>
              <a:rPr lang="hu-HU" sz="1800" dirty="0" smtClean="0"/>
              <a:t> –ismételten végrehajtott algoritmusok (FUNCTION, PROCEDURES)</a:t>
            </a:r>
          </a:p>
          <a:p>
            <a:pPr marL="342900" lvl="1" indent="-342900">
              <a:buFontTx/>
              <a:buChar char="•"/>
              <a:defRPr/>
            </a:pPr>
            <a:r>
              <a:rPr lang="hu-HU" sz="1800" dirty="0" smtClean="0"/>
              <a:t>WAIT utasítás – várakozás, amíg egy esemény történik</a:t>
            </a:r>
          </a:p>
          <a:p>
            <a:pPr marL="342900" lvl="1" indent="-342900">
              <a:buFontTx/>
              <a:buChar char="•"/>
              <a:defRPr/>
            </a:pPr>
            <a:r>
              <a:rPr lang="hu-HU" sz="1800" dirty="0" smtClean="0"/>
              <a:t>NULL – kifejezi, hogy semmi sem történik</a:t>
            </a:r>
          </a:p>
          <a:p>
            <a:pPr marL="342900" lvl="1" indent="-342900">
              <a:buFontTx/>
              <a:buChar char="•"/>
              <a:defRPr/>
            </a:pPr>
            <a:r>
              <a:rPr lang="hu-HU" sz="1800" dirty="0" smtClean="0"/>
              <a:t>Szekvenciális kifejezések csak PROCESS –en belül alkalmazhatóak!!!!!!</a:t>
            </a:r>
          </a:p>
          <a:p>
            <a:pPr>
              <a:defRPr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PROCESS szerkezete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hu-HU" sz="1800" smtClean="0"/>
          </a:p>
          <a:p>
            <a:pPr eaLnBrk="1" hangingPunct="1">
              <a:buFontTx/>
              <a:buNone/>
            </a:pPr>
            <a:r>
              <a:rPr lang="hu-HU" sz="1800" smtClean="0"/>
              <a:t>[címke]:</a:t>
            </a:r>
            <a:r>
              <a:rPr lang="hu-HU" sz="1800" smtClean="0">
                <a:solidFill>
                  <a:schemeClr val="accent2"/>
                </a:solidFill>
              </a:rPr>
              <a:t>PROCESS (érzékenységi lista</a:t>
            </a:r>
            <a:r>
              <a:rPr lang="hu-HU" sz="1800" smtClean="0"/>
              <a:t>)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[típus deklarálás]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[konstans deklarálás]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[változó deklarálás]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[VARIABLE változó_neve típus [intervallum] [:=kezdeti_érték]]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[alprogram deklarálás]</a:t>
            </a:r>
          </a:p>
          <a:p>
            <a:pPr eaLnBrk="1" hangingPunct="1">
              <a:buFontTx/>
              <a:buNone/>
            </a:pPr>
            <a:r>
              <a:rPr lang="hu-HU" sz="1800" smtClean="0"/>
              <a:t>BEGIN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……..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szekvenciális kifejezések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-- IF, WAIT, CASE, LOOP</a:t>
            </a:r>
          </a:p>
          <a:p>
            <a:pPr eaLnBrk="1" hangingPunct="1">
              <a:buFontTx/>
              <a:buNone/>
            </a:pPr>
            <a:r>
              <a:rPr lang="hu-HU" sz="1800" smtClean="0"/>
              <a:t>	……..</a:t>
            </a:r>
          </a:p>
          <a:p>
            <a:pPr eaLnBrk="1" hangingPunct="1">
              <a:buFontTx/>
              <a:buNone/>
            </a:pPr>
            <a:r>
              <a:rPr lang="hu-HU" sz="1800" smtClean="0"/>
              <a:t>END </a:t>
            </a:r>
            <a:r>
              <a:rPr lang="hu-HU" sz="1800" smtClean="0">
                <a:solidFill>
                  <a:schemeClr val="accent2"/>
                </a:solidFill>
              </a:rPr>
              <a:t>PROCESS</a:t>
            </a:r>
            <a:r>
              <a:rPr lang="hu-HU" sz="1800" smtClean="0"/>
              <a:t> [címke];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VHDL </a:t>
            </a:r>
            <a:r>
              <a:rPr lang="hu-HU" dirty="0" smtClean="0">
                <a:solidFill>
                  <a:schemeClr val="accent6"/>
                </a:solidFill>
              </a:rPr>
              <a:t>PROCESS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VHDL </a:t>
            </a:r>
            <a:r>
              <a:rPr lang="hu-HU" dirty="0" smtClean="0">
                <a:solidFill>
                  <a:schemeClr val="accent6"/>
                </a:solidFill>
              </a:rPr>
              <a:t>PROCESS</a:t>
            </a:r>
            <a:r>
              <a:rPr lang="hu-HU" dirty="0" smtClean="0"/>
              <a:t> – legegyszerűbb megoldás szekvenciális áramkörök tervezésére </a:t>
            </a:r>
          </a:p>
          <a:p>
            <a:pPr lvl="1">
              <a:defRPr/>
            </a:pPr>
            <a:r>
              <a:rPr lang="hu-HU" dirty="0" smtClean="0"/>
              <a:t>Szekvenciális kifejezés</a:t>
            </a:r>
          </a:p>
          <a:p>
            <a:pPr lvl="1">
              <a:defRPr/>
            </a:pPr>
            <a:r>
              <a:rPr lang="hu-HU" dirty="0" smtClean="0"/>
              <a:t>Minden </a:t>
            </a:r>
            <a:r>
              <a:rPr lang="hu-HU" dirty="0" smtClean="0">
                <a:solidFill>
                  <a:schemeClr val="accent6"/>
                </a:solidFill>
              </a:rPr>
              <a:t>PROCESS</a:t>
            </a:r>
            <a:r>
              <a:rPr lang="hu-HU" dirty="0" smtClean="0"/>
              <a:t> egyetlen kifejezés</a:t>
            </a:r>
          </a:p>
          <a:p>
            <a:pPr lvl="1">
              <a:defRPr/>
            </a:pPr>
            <a:r>
              <a:rPr lang="hu-HU" dirty="0" smtClean="0"/>
              <a:t>Az </a:t>
            </a:r>
            <a:r>
              <a:rPr lang="hu-HU" dirty="0" err="1" smtClean="0"/>
              <a:t>architecture-ben</a:t>
            </a:r>
            <a:r>
              <a:rPr lang="hu-HU" dirty="0" smtClean="0"/>
              <a:t> m</a:t>
            </a:r>
            <a:r>
              <a:rPr lang="hu-HU" dirty="0" err="1" smtClean="0"/>
              <a:t>inden</a:t>
            </a:r>
            <a:r>
              <a:rPr lang="hu-HU" dirty="0" smtClean="0"/>
              <a:t> processzus egyszerre </a:t>
            </a:r>
            <a:r>
              <a:rPr lang="hu-HU" b="1" dirty="0" smtClean="0"/>
              <a:t>(konkurensen) </a:t>
            </a:r>
            <a:r>
              <a:rPr lang="hu-HU" dirty="0" smtClean="0"/>
              <a:t>hajtódik végre</a:t>
            </a:r>
          </a:p>
          <a:p>
            <a:pPr>
              <a:defRPr/>
            </a:pPr>
            <a:r>
              <a:rPr lang="hu-HU" dirty="0" smtClean="0"/>
              <a:t>A </a:t>
            </a:r>
            <a:r>
              <a:rPr lang="hu-HU" dirty="0" smtClean="0">
                <a:solidFill>
                  <a:schemeClr val="accent6"/>
                </a:solidFill>
              </a:rPr>
              <a:t>PROCESS</a:t>
            </a:r>
            <a:r>
              <a:rPr lang="hu-HU" dirty="0" smtClean="0"/>
              <a:t> a terv többi részével a </a:t>
            </a:r>
            <a:r>
              <a:rPr lang="hu-HU" dirty="0" smtClean="0">
                <a:solidFill>
                  <a:schemeClr val="accent6"/>
                </a:solidFill>
              </a:rPr>
              <a:t>PROCESS </a:t>
            </a:r>
            <a:r>
              <a:rPr lang="hu-HU" dirty="0" err="1" smtClean="0"/>
              <a:t>-en</a:t>
            </a:r>
            <a:r>
              <a:rPr lang="hu-HU" dirty="0" smtClean="0"/>
              <a:t> kívül deklarált SIGNAL - okon és PORT - okon kommunikál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Process kifejezés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A PROCESS kifejezés egy szekvenciális algoritmust implementál</a:t>
            </a:r>
          </a:p>
          <a:p>
            <a:pPr lvl="1">
              <a:defRPr/>
            </a:pPr>
            <a:r>
              <a:rPr lang="hu-HU" dirty="0" smtClean="0"/>
              <a:t>Tartalmazhat szekvenciális és konkurens kifejezéseket</a:t>
            </a:r>
          </a:p>
          <a:p>
            <a:pPr lvl="1">
              <a:defRPr/>
            </a:pPr>
            <a:r>
              <a:rPr lang="hu-HU" dirty="0" smtClean="0"/>
              <a:t>Szekvenciális kifejezések </a:t>
            </a:r>
            <a:r>
              <a:rPr lang="hu-HU" b="1" dirty="0" smtClean="0"/>
              <a:t>csak</a:t>
            </a:r>
            <a:r>
              <a:rPr lang="hu-HU" dirty="0" smtClean="0"/>
              <a:t> a </a:t>
            </a:r>
            <a:r>
              <a:rPr lang="hu-HU" dirty="0" smtClean="0">
                <a:solidFill>
                  <a:schemeClr val="accent6"/>
                </a:solidFill>
              </a:rPr>
              <a:t>PROCESS </a:t>
            </a:r>
            <a:r>
              <a:rPr lang="hu-HU" dirty="0" err="1" smtClean="0"/>
              <a:t>-en</a:t>
            </a:r>
            <a:r>
              <a:rPr lang="hu-HU" dirty="0" smtClean="0"/>
              <a:t> belül alkalmazhatók</a:t>
            </a:r>
          </a:p>
          <a:p>
            <a:pPr>
              <a:buFontTx/>
              <a:buNone/>
              <a:defRPr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PROCESS aktiválása és végrehajtása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A PROCESS aktiválódik, ha  </a:t>
            </a:r>
          </a:p>
          <a:p>
            <a:pPr lvl="1"/>
            <a:r>
              <a:rPr lang="hu-HU" sz="2400" b="1" i="1" dirty="0" smtClean="0"/>
              <a:t> a </a:t>
            </a:r>
            <a:r>
              <a:rPr lang="hu-HU" sz="2400" b="1" i="1" dirty="0" err="1" smtClean="0"/>
              <a:t>PROCESS-t</a:t>
            </a:r>
            <a:r>
              <a:rPr lang="hu-HU" sz="2400" b="1" i="1" dirty="0" smtClean="0"/>
              <a:t> követő listából a jelek értéket váltanak</a:t>
            </a:r>
          </a:p>
          <a:p>
            <a:pPr lvl="1"/>
            <a:r>
              <a:rPr lang="hu-HU" sz="2400" b="1" i="1" dirty="0" smtClean="0"/>
              <a:t>a WAIT kifejezésből  a jelek értéket váltanak</a:t>
            </a:r>
          </a:p>
          <a:p>
            <a:r>
              <a:rPr lang="hu-HU" dirty="0" smtClean="0"/>
              <a:t>PROCESS implementációs részben a </a:t>
            </a:r>
            <a:r>
              <a:rPr lang="hu-HU" b="1" dirty="0" smtClean="0"/>
              <a:t>folyamatirányító kifejezések </a:t>
            </a:r>
            <a:r>
              <a:rPr lang="hu-HU" dirty="0" smtClean="0"/>
              <a:t>(utasítások) meghatározzák mely </a:t>
            </a:r>
            <a:r>
              <a:rPr lang="hu-HU" dirty="0" err="1" smtClean="0"/>
              <a:t>signal</a:t>
            </a:r>
            <a:r>
              <a:rPr lang="hu-HU" dirty="0" smtClean="0"/>
              <a:t> értékadása fog végrehajtódni.</a:t>
            </a:r>
          </a:p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1498</Words>
  <Application>Microsoft Office PowerPoint</Application>
  <PresentationFormat>On-screen Show (4:3)</PresentationFormat>
  <Paragraphs>476</Paragraphs>
  <Slides>31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Default Design</vt:lpstr>
      <vt:lpstr>Újrakonfigurálható digitális áramkörök   VHDL SZEKVENCIÁLIS KIFEJEZÉSEK</vt:lpstr>
      <vt:lpstr>PowerPoint Presentation</vt:lpstr>
      <vt:lpstr>VHDL részek</vt:lpstr>
      <vt:lpstr>Szekvenciális Kifejezése</vt:lpstr>
      <vt:lpstr>Szekvenciális kifejezések</vt:lpstr>
      <vt:lpstr>PROCESS szerkezete</vt:lpstr>
      <vt:lpstr>VHDL PROCESS</vt:lpstr>
      <vt:lpstr>Process kifejezés</vt:lpstr>
      <vt:lpstr>PROCESS aktiválása és végrehajtása</vt:lpstr>
      <vt:lpstr>PROCESS- explicit élesítő jelekkel</vt:lpstr>
      <vt:lpstr>PROCESS élesítő lista nélkül</vt:lpstr>
      <vt:lpstr>Process-ek kiértékelése</vt:lpstr>
      <vt:lpstr>PowerPoint Presentation</vt:lpstr>
      <vt:lpstr>PowerPoint Presentation</vt:lpstr>
      <vt:lpstr>PROCESS példa</vt:lpstr>
      <vt:lpstr>SIGNALOK és VÁLTOZÓK</vt:lpstr>
      <vt:lpstr>IF –feltételes végrehajtás</vt:lpstr>
      <vt:lpstr>Példa számláló megvalósítására</vt:lpstr>
      <vt:lpstr>CASE</vt:lpstr>
      <vt:lpstr>WAIT</vt:lpstr>
      <vt:lpstr>WAIT UNTIL</vt:lpstr>
      <vt:lpstr>PowerPoint Presentation</vt:lpstr>
      <vt:lpstr>WAIT ON</vt:lpstr>
      <vt:lpstr>CASE + WAIT on példa</vt:lpstr>
      <vt:lpstr>WAIT FOR</vt:lpstr>
      <vt:lpstr>LOOP</vt:lpstr>
      <vt:lpstr>FOR / LOOP</vt:lpstr>
      <vt:lpstr>Példa</vt:lpstr>
      <vt:lpstr>Példa</vt:lpstr>
      <vt:lpstr>Next/EXIT</vt:lpstr>
      <vt:lpstr>Véges állapotú automata</vt:lpstr>
    </vt:vector>
  </TitlesOfParts>
  <Company>BST-Studium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Újraprogramozható digitális áramkörök</dc:title>
  <dc:creator>brassai</dc:creator>
  <cp:lastModifiedBy>tihamer</cp:lastModifiedBy>
  <cp:revision>124</cp:revision>
  <dcterms:created xsi:type="dcterms:W3CDTF">2007-02-26T20:31:29Z</dcterms:created>
  <dcterms:modified xsi:type="dcterms:W3CDTF">2017-11-26T20:23:09Z</dcterms:modified>
</cp:coreProperties>
</file>