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83" r:id="rId3"/>
    <p:sldId id="259" r:id="rId4"/>
    <p:sldId id="284" r:id="rId5"/>
    <p:sldId id="262" r:id="rId6"/>
    <p:sldId id="269" r:id="rId7"/>
    <p:sldId id="263" r:id="rId8"/>
    <p:sldId id="270" r:id="rId9"/>
    <p:sldId id="264" r:id="rId10"/>
    <p:sldId id="271" r:id="rId11"/>
    <p:sldId id="265" r:id="rId12"/>
    <p:sldId id="272" r:id="rId13"/>
    <p:sldId id="266" r:id="rId14"/>
    <p:sldId id="273" r:id="rId15"/>
    <p:sldId id="276" r:id="rId16"/>
    <p:sldId id="279" r:id="rId17"/>
    <p:sldId id="274" r:id="rId18"/>
    <p:sldId id="280" r:id="rId19"/>
    <p:sldId id="277" r:id="rId20"/>
    <p:sldId id="281" r:id="rId21"/>
    <p:sldId id="278" r:id="rId22"/>
    <p:sldId id="285" r:id="rId23"/>
    <p:sldId id="286" r:id="rId24"/>
    <p:sldId id="287" r:id="rId2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Elias Silva" initials="GES" lastIdx="1" clrIdx="0">
    <p:extLst>
      <p:ext uri="{19B8F6BF-5375-455C-9EA6-DF929625EA0E}">
        <p15:presenceInfo xmlns:p15="http://schemas.microsoft.com/office/powerpoint/2012/main" userId="f644feb9b74b7e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A"/>
    <a:srgbClr val="C6B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2" autoAdjust="0"/>
  </p:normalViewPr>
  <p:slideViewPr>
    <p:cSldViewPr snapToGrid="0">
      <p:cViewPr varScale="1">
        <p:scale>
          <a:sx n="58" d="100"/>
          <a:sy n="58" d="100"/>
        </p:scale>
        <p:origin x="3096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8T21:22:09.174" idx="1">
    <p:pos x="5119" y="-163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6716E-82C7-437D-9892-28F202EAB62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93CCD-D19A-4784-8526-FE9907C1F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26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9225-9E10-4C98-8A61-AC2552530A79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6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0290-FFCD-41B7-9EDD-3D4C4F72CF59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24C-9B86-4AF5-8097-A3EFC54B1EB3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0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7088-35F7-4B6E-BADF-8A463DD2F416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9FBC-BF41-4E57-ABA2-70975C5AB7BD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5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08DB-D6CB-4AE5-B8B4-6AF4569C93D3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28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1172-A75A-4B2D-96AF-2FAFC4AA8612}" type="datetime1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D3D6-E861-4C81-8E8E-E10F3B496E23}" type="datetime1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3AAE-2D26-48FB-8487-D3DEF74E17F2}" type="datetime1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A17-4451-47B6-A2DB-117F7DD98E7C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7F04-7022-40E0-AD0A-6775962E712B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0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9E91-1E1D-419D-B6A6-82619C0B12C7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GUIAS DE PYTHON - GABRIEL ELIAS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bsman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1FB31CE-8020-45EE-8621-895F6B1C9F7C}"/>
              </a:ext>
            </a:extLst>
          </p:cNvPr>
          <p:cNvSpPr/>
          <p:nvPr/>
        </p:nvSpPr>
        <p:spPr>
          <a:xfrm>
            <a:off x="0" y="-13485"/>
            <a:ext cx="9601200" cy="12801600"/>
          </a:xfrm>
          <a:prstGeom prst="rect">
            <a:avLst/>
          </a:prstGeom>
          <a:solidFill>
            <a:srgbClr val="020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909241-C237-4AA6-A6D0-32EAE3AB5786}"/>
              </a:ext>
            </a:extLst>
          </p:cNvPr>
          <p:cNvSpPr txBox="1"/>
          <p:nvPr/>
        </p:nvSpPr>
        <p:spPr>
          <a:xfrm>
            <a:off x="2930978" y="13485"/>
            <a:ext cx="3935185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b="0" i="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CECEC"/>
                </a:solidFill>
                <a:effectLst>
                  <a:glow rad="5080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0" stA="50000" endPos="50000" dir="5400000" sy="-100000" algn="bl" rotWithShape="0"/>
                </a:effectLst>
                <a:latin typeface="Impact" panose="020B0806030902050204" pitchFamily="34" charset="0"/>
              </a:rPr>
              <a:t>Python </a:t>
            </a:r>
            <a:r>
              <a:rPr lang="pt-BR" sz="4800" b="0" i="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CECEC"/>
                </a:solidFill>
                <a:effectLst>
                  <a:glow rad="5080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0" stA="50000" endPos="50000" dir="5400000" sy="-100000" algn="bl" rotWithShape="0"/>
                </a:effectLst>
                <a:latin typeface="Impact" panose="020B0806030902050204" pitchFamily="34" charset="0"/>
              </a:rPr>
              <a:t>Assault</a:t>
            </a:r>
            <a:endParaRPr lang="pt-BR" sz="48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effectLst>
                <a:glow rad="508000"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0" stA="50000" endPos="50000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E97CE5-2D13-443B-BC04-FAF62DD7DA54}"/>
              </a:ext>
            </a:extLst>
          </p:cNvPr>
          <p:cNvSpPr/>
          <p:nvPr/>
        </p:nvSpPr>
        <p:spPr>
          <a:xfrm>
            <a:off x="0" y="1063116"/>
            <a:ext cx="960120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E97E20-AEAA-4DDD-A539-345BBF654805}"/>
              </a:ext>
            </a:extLst>
          </p:cNvPr>
          <p:cNvSpPr txBox="1"/>
          <p:nvPr/>
        </p:nvSpPr>
        <p:spPr>
          <a:xfrm>
            <a:off x="277586" y="1144991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Desbrave os Campos de Batalha da Codificação</a:t>
            </a:r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CE883F9-9007-48BC-8562-287D8563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598"/>
            <a:ext cx="9601200" cy="960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3E0C7F6-4A78-45C5-8604-C4C7FC434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20" r="4933" b="13676"/>
          <a:stretch/>
        </p:blipFill>
        <p:spPr>
          <a:xfrm>
            <a:off x="6484731" y="2573618"/>
            <a:ext cx="3116469" cy="11595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3DB28A8-D76C-4E5D-8E55-A4A4AAD85E4F}"/>
              </a:ext>
            </a:extLst>
          </p:cNvPr>
          <p:cNvSpPr txBox="1"/>
          <p:nvPr/>
        </p:nvSpPr>
        <p:spPr>
          <a:xfrm>
            <a:off x="3408589" y="11825361"/>
            <a:ext cx="333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GABRIEL ELIAS SILVA</a:t>
            </a:r>
          </a:p>
        </p:txBody>
      </p:sp>
    </p:spTree>
    <p:extLst>
      <p:ext uri="{BB962C8B-B14F-4D97-AF65-F5344CB8AC3E}">
        <p14:creationId xmlns:p14="http://schemas.microsoft.com/office/powerpoint/2010/main" val="15425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Estruturas de controle como </a:t>
            </a:r>
            <a:r>
              <a:rPr lang="pt-BR" sz="2400" dirty="0" err="1"/>
              <a:t>if</a:t>
            </a:r>
            <a:r>
              <a:rPr lang="pt-BR" sz="2400" dirty="0"/>
              <a:t>, </a:t>
            </a:r>
            <a:r>
              <a:rPr lang="pt-BR" sz="2400" dirty="0" err="1"/>
              <a:t>elif</a:t>
            </a:r>
            <a:r>
              <a:rPr lang="pt-BR" sz="2400" dirty="0"/>
              <a:t> e </a:t>
            </a:r>
            <a:r>
              <a:rPr lang="pt-BR" sz="2400" dirty="0" err="1"/>
              <a:t>else</a:t>
            </a:r>
            <a:r>
              <a:rPr lang="pt-BR" sz="2400" dirty="0"/>
              <a:t> são usadas para tomar decisões no código.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As condições são avaliadas sequencialmente.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bloco </a:t>
            </a:r>
            <a:r>
              <a:rPr lang="pt-BR" sz="2400" dirty="0" err="1"/>
              <a:t>elif</a:t>
            </a:r>
            <a:r>
              <a:rPr lang="pt-BR" sz="2400" dirty="0"/>
              <a:t> (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) é opcional e pode haver vários em uma estrutura.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bloco </a:t>
            </a:r>
            <a:r>
              <a:rPr lang="pt-BR" sz="2400" dirty="0" err="1"/>
              <a:t>else</a:t>
            </a:r>
            <a:r>
              <a:rPr lang="pt-BR" sz="2400" dirty="0"/>
              <a:t> é executado se nenhuma das condições anteriores for verdadeira.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Estruturas de Controle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DBDE060-B551-458D-8F50-890DE615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5310" y="4155815"/>
            <a:ext cx="12611819" cy="616888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6B8F0E0-69CC-4A44-8C94-FBD02D93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4A7B403-5391-4AAD-BA31-270384B2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10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27946F5-4F1F-4C30-99B6-56038AB7BF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832448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LOOPS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7759698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378B0CF-AAAF-43EF-8AF4-371B9030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B464AC-DAA9-4131-AD78-F105369D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3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suporta loops for 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iterar sobre sequências de dados ou executar blocos de código repetidamente.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for é geralmente usado para iterar sobre uma sequência (lista,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tupla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dicionário, conjunto ou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usado quando a quantidade de iterações não é conhecida previamente e depende de uma condição.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Loops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DC38273-A3F1-46B4-9A58-90948864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6683" y="3958531"/>
            <a:ext cx="12594566" cy="658294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89113E98-4ABD-4E8D-8FA0-91A51DB9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EC419A8-B43A-42C6-A92E-3ED812E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12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2AE10CA-5F40-4767-BABF-9CAD80BBC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06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7704037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D2D69C7-C7A4-49AB-8A67-8D87CAA5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072845E-0EB6-4170-BDF3-5B247168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49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Funções permitem encapsular blocos de código que podem ser reutilizados. Definimos funções usando </a:t>
            </a:r>
            <a:r>
              <a:rPr lang="pt-BR" sz="2400" dirty="0" err="1"/>
              <a:t>def</a:t>
            </a:r>
            <a:r>
              <a:rPr lang="pt-BR" sz="2400" dirty="0"/>
              <a:t> e retornamos valores com </a:t>
            </a:r>
            <a:r>
              <a:rPr lang="pt-BR" sz="2400" dirty="0" err="1"/>
              <a:t>return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Funções podem ter parâmetros opcionais com valores padrão.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Parâmetros podem ser passados por posição ou por nome.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Funções podem retornar múltiplos valores utilizando </a:t>
            </a:r>
            <a:r>
              <a:rPr lang="pt-BR" sz="2400" dirty="0" err="1"/>
              <a:t>tuplas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C15F36-7D44-402A-A472-919C5FFC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7672" y="4428703"/>
            <a:ext cx="12456543" cy="6457832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DF07D22-6318-4AC0-A22C-79D1E2CC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387AC72-0204-4493-B653-635E4DA5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14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567518-8E26-4125-8633-417228BDA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5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MANIPULAÇÃO DE STRINGS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3" y="151721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07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1" y="9091025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05AD22-43E1-42DA-A12A-88D7727D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3A63E06-CC72-4C40-9E0B-E948BC73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9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Python oferece várias operações e métodos para manipulação de </a:t>
            </a:r>
            <a:r>
              <a:rPr lang="pt-BR" sz="2400" dirty="0" err="1"/>
              <a:t>strings</a:t>
            </a:r>
            <a:r>
              <a:rPr lang="pt-BR" sz="2400" dirty="0"/>
              <a:t>, como alterar maiúsculas e minúsculas, substituir </a:t>
            </a:r>
            <a:r>
              <a:rPr lang="pt-BR" sz="2400" dirty="0" err="1"/>
              <a:t>substrings</a:t>
            </a:r>
            <a:r>
              <a:rPr lang="pt-BR" sz="2400" dirty="0"/>
              <a:t>, fatiar e formatar.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</a:t>
            </a:r>
            <a:r>
              <a:rPr lang="pt-BR" sz="2400" dirty="0" err="1"/>
              <a:t>Strings</a:t>
            </a:r>
            <a:r>
              <a:rPr lang="pt-BR" sz="2400" dirty="0"/>
              <a:t> são imutáveis, o que significa que qualquer operação que modifique a </a:t>
            </a:r>
            <a:r>
              <a:rPr lang="pt-BR" sz="2400" dirty="0" err="1"/>
              <a:t>string</a:t>
            </a:r>
            <a:r>
              <a:rPr lang="pt-BR" sz="2400" dirty="0"/>
              <a:t> retorna uma nova </a:t>
            </a:r>
            <a:r>
              <a:rPr lang="pt-BR" sz="2400" dirty="0" err="1"/>
              <a:t>string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Fatiamento de </a:t>
            </a:r>
            <a:r>
              <a:rPr lang="pt-BR" sz="2400" dirty="0" err="1"/>
              <a:t>strings</a:t>
            </a:r>
            <a:r>
              <a:rPr lang="pt-BR" sz="2400" dirty="0"/>
              <a:t> permite extrair </a:t>
            </a:r>
            <a:r>
              <a:rPr lang="pt-BR" sz="2400" dirty="0" err="1"/>
              <a:t>substrings</a:t>
            </a:r>
            <a:r>
              <a:rPr lang="pt-BR" sz="2400" dirty="0"/>
              <a:t> utilizando índices.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Manipulação de </a:t>
            </a:r>
            <a:r>
              <a:rPr lang="pt-BR" sz="4000" dirty="0" err="1">
                <a:latin typeface="Impact" panose="020B0806030902050204" pitchFamily="34" charset="0"/>
              </a:rPr>
              <a:t>Strings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31575-F262-45E1-9AE2-07E74A5C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5581" y="3699739"/>
            <a:ext cx="11352362" cy="5961846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A0EC48C-0020-4C37-9CEB-393C57B6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B6D5DAD-8E3E-4FD5-BA47-1B3F4FA1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16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D2294B5-5DD9-415B-AD17-3048DD146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3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3" y="65283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08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7704037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FED1DE3-75D0-4EA0-8725-F2E71C7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DE4B16C-C610-46FE-A4D4-4C2A107E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39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Listas são coleções ordenadas que podem conter elementos de diferentes tipos e são mutáveis.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Listas podem ser aninhadas, permitindo a criação de listas de listas.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Métodos comuns incluem `</a:t>
            </a:r>
            <a:r>
              <a:rPr lang="pt-BR" sz="2400" dirty="0" err="1"/>
              <a:t>append</a:t>
            </a:r>
            <a:r>
              <a:rPr lang="pt-BR" sz="2400" dirty="0"/>
              <a:t>()`, `remove()`, `</a:t>
            </a:r>
            <a:r>
              <a:rPr lang="pt-BR" sz="2400" dirty="0" err="1"/>
              <a:t>sort</a:t>
            </a:r>
            <a:r>
              <a:rPr lang="pt-BR" sz="2400" dirty="0"/>
              <a:t>()`, `reverse()`, `</a:t>
            </a:r>
            <a:r>
              <a:rPr lang="pt-BR" sz="2400" dirty="0" err="1"/>
              <a:t>extend</a:t>
            </a:r>
            <a:r>
              <a:rPr lang="pt-BR" sz="2400" dirty="0"/>
              <a:t>()`, `</a:t>
            </a:r>
            <a:r>
              <a:rPr lang="pt-BR" sz="2400" dirty="0" err="1"/>
              <a:t>insert</a:t>
            </a:r>
            <a:r>
              <a:rPr lang="pt-BR" sz="2400" dirty="0"/>
              <a:t>()`, entre outros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0C8C13-6C13-4DCD-A955-D4852082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5939" y="3699739"/>
            <a:ext cx="11904452" cy="6444925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873806-4A8C-42CE-91F7-564A3A06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768F31-1DE4-429E-8AEE-382B65D0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981A15-6187-4C15-A2B8-2BAA03A4A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7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3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09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7704037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ED0A878-5A90-4AAB-8657-57650BBE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E6BDA3-31D6-425C-88A2-74407ABA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59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Python</a:t>
            </a:r>
            <a:r>
              <a:rPr lang="pt-BR" sz="2400" dirty="0"/>
              <a:t> é uma das linguagens de programação mais populares e acessíveis do mundo. Suas regras são claras e consistentes, o que a torna ideal tanto para iniciantes quanto para desenvolvedores experientes. Neste guia, vamos explorar as principais regras do Python com exemplos práticos de código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Guia Prático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B5203F-DFCD-4A6E-80D8-42C643C3551D}"/>
              </a:ext>
            </a:extLst>
          </p:cNvPr>
          <p:cNvSpPr txBox="1"/>
          <p:nvPr/>
        </p:nvSpPr>
        <p:spPr>
          <a:xfrm>
            <a:off x="1067341" y="1678226"/>
            <a:ext cx="776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Principais Regras do Python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B2F8F5-2AC8-4C8A-902D-B9675E7B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08"/>
          <a:stretch/>
        </p:blipFill>
        <p:spPr>
          <a:xfrm>
            <a:off x="1843895" y="5007265"/>
            <a:ext cx="5782851" cy="669015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B8295C9-C334-4EF2-9AC3-3D2254E4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DEB4FEA-8BA5-4962-B665-C2072A7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44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Dicionários armazenam pares de chave-valor e são mutáveis. As chaves devem ser imutáveis e únicas.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Dicionários são ideais para mapeamentos e armazenamento de dados associados.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Métodos comuns incluem `</a:t>
            </a:r>
            <a:r>
              <a:rPr lang="pt-BR" sz="2400" dirty="0" err="1"/>
              <a:t>keys</a:t>
            </a:r>
            <a:r>
              <a:rPr lang="pt-BR" sz="2400" dirty="0"/>
              <a:t>()`, `</a:t>
            </a:r>
            <a:r>
              <a:rPr lang="pt-BR" sz="2400" dirty="0" err="1"/>
              <a:t>values</a:t>
            </a:r>
            <a:r>
              <a:rPr lang="pt-BR" sz="2400" dirty="0"/>
              <a:t>()`, `</a:t>
            </a:r>
            <a:r>
              <a:rPr lang="pt-BR" sz="2400" dirty="0" err="1"/>
              <a:t>items</a:t>
            </a:r>
            <a:r>
              <a:rPr lang="pt-BR" sz="2400" dirty="0"/>
              <a:t>()`, `</a:t>
            </a:r>
            <a:r>
              <a:rPr lang="pt-BR" sz="2400" dirty="0" err="1"/>
              <a:t>get</a:t>
            </a:r>
            <a:r>
              <a:rPr lang="pt-BR" sz="2400" dirty="0"/>
              <a:t>()`, `pop()`, `update()`, entre outros.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1D4500-A67D-418D-9C76-10A85EFD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541" y="3699739"/>
            <a:ext cx="10075653" cy="5565031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C88489-0214-4619-B55A-8A1D2EB5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83A79F-2C72-4DC8-A0C6-CE849D32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20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223C556-31A9-4462-8839-8BF7155ED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8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LIST COMPREHENSIONS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3" y="-21155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1" y="8891016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2640F2C-175A-47E8-B623-7DA71205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B1DE4B6-64C1-48B5-BE3E-A15A4C7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List</a:t>
            </a:r>
            <a:r>
              <a:rPr lang="pt-BR" sz="2400" dirty="0"/>
              <a:t> </a:t>
            </a:r>
            <a:r>
              <a:rPr lang="pt-BR" sz="2400" dirty="0" err="1"/>
              <a:t>comprehensions</a:t>
            </a:r>
            <a:r>
              <a:rPr lang="pt-BR" sz="2400" dirty="0"/>
              <a:t> oferecem uma maneira concisa de criar listas. Elas podem incluir condições para filtrar elementos.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</a:t>
            </a:r>
            <a:r>
              <a:rPr lang="pt-BR" sz="2400" dirty="0" err="1"/>
              <a:t>List</a:t>
            </a:r>
            <a:r>
              <a:rPr lang="pt-BR" sz="2400" dirty="0"/>
              <a:t> </a:t>
            </a:r>
            <a:r>
              <a:rPr lang="pt-BR" sz="2400" dirty="0" err="1"/>
              <a:t>comprehensions</a:t>
            </a:r>
            <a:r>
              <a:rPr lang="pt-BR" sz="2400" dirty="0"/>
              <a:t> podem substituir loops `for` e funções `</a:t>
            </a:r>
            <a:r>
              <a:rPr lang="pt-BR" sz="2400" dirty="0" err="1"/>
              <a:t>map</a:t>
            </a:r>
            <a:r>
              <a:rPr lang="pt-BR" sz="2400" dirty="0"/>
              <a:t>`/`</a:t>
            </a:r>
            <a:r>
              <a:rPr lang="pt-BR" sz="2400" dirty="0" err="1"/>
              <a:t>filter</a:t>
            </a:r>
            <a:r>
              <a:rPr lang="pt-BR" sz="2400" dirty="0"/>
              <a:t>` de maneira mais legível.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Podem ser aninhadas para criar listas multidimensionais.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List</a:t>
            </a:r>
            <a:r>
              <a:rPr lang="pt-BR" sz="4000" dirty="0">
                <a:latin typeface="Impact" panose="020B080603090205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</a:rPr>
              <a:t>Comprehensions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68672E-2602-4728-AE35-3A36026A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8715" y="2907741"/>
            <a:ext cx="11438627" cy="6203386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DD09F-89CC-47CC-8D8A-DB13672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73EB2C-5344-45A4-A7BA-A987B2D4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22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57A0EF5-8992-4830-B8BA-5C592F757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3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1" y="7683728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2640F2C-175A-47E8-B623-7DA71205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B1DE4B6-64C1-48B5-BE3E-A15A4C7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752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DD09F-89CC-47CC-8D8A-DB13672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73EB2C-5344-45A4-A7BA-A987B2D4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24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57A0EF5-8992-4830-B8BA-5C592F757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  <p:sp>
        <p:nvSpPr>
          <p:cNvPr id="11" name="texto_componente">
            <a:extLst>
              <a:ext uri="{FF2B5EF4-FFF2-40B4-BE49-F238E27FC236}">
                <a16:creationId xmlns:a16="http://schemas.microsoft.com/office/drawing/2014/main" id="{DA2CA705-A1B3-49B5-B5F8-C66F9DA8C13E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BA0C5C-CDBF-4CE8-8A06-83F2B8462618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3"/>
              </a:rPr>
              <a:t>https://github.com/gabbsmano</a:t>
            </a:r>
            <a:endParaRPr lang="pt-BR" b="1" dirty="0"/>
          </a:p>
        </p:txBody>
      </p:sp>
      <p:pic>
        <p:nvPicPr>
          <p:cNvPr id="13" name="Picture 2" descr="GitHub Logos and Usage · GitHub">
            <a:extLst>
              <a:ext uri="{FF2B5EF4-FFF2-40B4-BE49-F238E27FC236}">
                <a16:creationId xmlns:a16="http://schemas.microsoft.com/office/drawing/2014/main" id="{FE84B888-EDC6-45BD-8427-530B02B0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A508DF-246F-451F-B82C-16B573373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7940141"/>
            <a:ext cx="9300287" cy="10868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9B1F10-FF31-4DA4-9E2D-34336AE0A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47" y="9223162"/>
            <a:ext cx="2330505" cy="25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1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849701" y="6987570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INDENTAÇÃO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2" y="8470792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E7C5FE6-48B9-4CF5-BF22-065F5CF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C3AE9C-A65B-4B7C-B373-70475B87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6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 flipV="1">
            <a:off x="-15271" y="6667088"/>
            <a:ext cx="1053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Indentação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B5203F-DFCD-4A6E-80D8-42C643C3551D}"/>
              </a:ext>
            </a:extLst>
          </p:cNvPr>
          <p:cNvSpPr txBox="1"/>
          <p:nvPr/>
        </p:nvSpPr>
        <p:spPr>
          <a:xfrm>
            <a:off x="1067341" y="1678226"/>
            <a:ext cx="776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1C528E-F26D-48FB-8DB5-0663AC9D3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2835"/>
            <a:ext cx="9601200" cy="455593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1DCF1DA8-758F-470D-9C75-5626DFFE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53175"/>
            <a:ext cx="79170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indentação em Python é fundamental. Diferente de outras linguagens que utilizam chaves {} para definir blocos de código, Python usa a indentação. O nível de indentação determina o escopo do código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Espaço Reservado para Rodapé 33">
            <a:extLst>
              <a:ext uri="{FF2B5EF4-FFF2-40B4-BE49-F238E27FC236}">
                <a16:creationId xmlns:a16="http://schemas.microsoft.com/office/drawing/2014/main" id="{6771C9B3-FBE4-48AA-A5FC-4D33AE21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5" name="Espaço Reservado para Número de Slide 34">
            <a:extLst>
              <a:ext uri="{FF2B5EF4-FFF2-40B4-BE49-F238E27FC236}">
                <a16:creationId xmlns:a16="http://schemas.microsoft.com/office/drawing/2014/main" id="{97C06D56-5EBB-4544-9DFE-906B9EE1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4</a:t>
            </a:fld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40ED634A-53DD-45F4-8CC6-F9C678F1EB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9329" y="6201698"/>
            <a:ext cx="8246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DECLARAÇÃO DE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81486" y="9075810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7561831-5B23-48DD-97B7-EFF988A3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22BC09-6893-4382-B65F-F1AC9402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4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Python, você não precisa declarar o tipo da variável. Python é uma linguagem dinamicamente tipada, o que significa que você pode atribuir valores de diferentes tipos à mesma variável em momentos diferentes.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Declaração de Variáveis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01BCFE-532A-4010-ACFF-4D4BB0A9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9869" y="2839980"/>
            <a:ext cx="11800935" cy="6409696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0506B0C-2C45-4C56-914A-D39DCAC5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C6ED01D-9ED0-4FD8-A5C6-687349F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6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08D3AEF-9692-431E-96C3-4BD94158A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150456" y="1414666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3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TIPOS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1" y="7725192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BB03AA5-E19C-444A-AF53-B4729F5F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7290F66-0538-4347-9FAA-D2C54F9A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67341" y="2449797"/>
            <a:ext cx="77640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Python oferece vários tipos de dados integrados, como inteiros, </a:t>
            </a:r>
            <a:r>
              <a:rPr lang="pt-BR" sz="2400" dirty="0" err="1"/>
              <a:t>floats</a:t>
            </a:r>
            <a:r>
              <a:rPr lang="pt-BR" sz="2400" dirty="0"/>
              <a:t>, </a:t>
            </a:r>
            <a:r>
              <a:rPr lang="pt-BR" sz="2400" dirty="0" err="1"/>
              <a:t>strings</a:t>
            </a:r>
            <a:r>
              <a:rPr lang="pt-BR" sz="2400" dirty="0"/>
              <a:t>, listas, </a:t>
            </a:r>
            <a:r>
              <a:rPr lang="pt-BR" sz="2400" dirty="0" err="1"/>
              <a:t>tuplas</a:t>
            </a:r>
            <a:r>
              <a:rPr lang="pt-BR" sz="2400" dirty="0"/>
              <a:t>, dicionários e conjuntos.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Listas são mutáveis (podem ser alteradas), enquanto </a:t>
            </a:r>
            <a:r>
              <a:rPr lang="pt-BR" sz="2400" dirty="0" err="1"/>
              <a:t>tuplas</a:t>
            </a:r>
            <a:r>
              <a:rPr lang="pt-BR" sz="2400" dirty="0"/>
              <a:t> são imutáveis.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Dicionários armazenam pares de chave-valor.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Conjuntos são coleções de elementos únicos.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A982E3-45A4-4772-9428-2FA74626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335"/>
            <a:ext cx="9601200" cy="5402121"/>
          </a:xfrm>
          <a:prstGeom prst="rect">
            <a:avLst/>
          </a:prstGeom>
        </p:spPr>
      </p:pic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60F95A0E-9E51-481C-B790-DAB5F5ED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36D004AB-03E0-44CC-B88F-D8485242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8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95228D0-505C-407C-93F3-2BC759873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 b="30057"/>
          <a:stretch/>
        </p:blipFill>
        <p:spPr>
          <a:xfrm>
            <a:off x="0" y="1362977"/>
            <a:ext cx="9300287" cy="1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815196" y="6201698"/>
            <a:ext cx="8246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ESTRUTURAS DE CONTROLE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9075810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CBBC638-49C8-46B8-8FC7-88A69C70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GUIAS DE PYTHON - GABRIEL ELIAS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9AA8CDF-1219-44BC-B86C-E93776AB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640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831</Words>
  <Application>Microsoft Office PowerPoint</Application>
  <PresentationFormat>Papel A3 (297 x 420 mm)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Bahnschrift SemiBold Condensed</vt:lpstr>
      <vt:lpstr>Calibri</vt:lpstr>
      <vt:lpstr>Calibri Light</vt:lpstr>
      <vt:lpstr>Impact</vt:lpstr>
      <vt:lpstr>Rockwell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Elias Silva</dc:creator>
  <cp:lastModifiedBy>Gabriel Elias Silva</cp:lastModifiedBy>
  <cp:revision>24</cp:revision>
  <dcterms:created xsi:type="dcterms:W3CDTF">2024-05-27T23:23:41Z</dcterms:created>
  <dcterms:modified xsi:type="dcterms:W3CDTF">2024-06-01T02:11:20Z</dcterms:modified>
</cp:coreProperties>
</file>