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71d4a7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71d4a7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71d4a76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71d4a76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71d4a76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71d4a76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71d4a76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71d4a76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71d4a76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71d4a76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71d4a76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71d4a76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64000"/>
          </a:blip>
          <a:stretch>
            <a:fillRect/>
          </a:stretch>
        </p:blipFill>
        <p:spPr>
          <a:xfrm>
            <a:off x="-25039" y="-982475"/>
            <a:ext cx="9194073" cy="6125976"/>
          </a:xfrm>
          <a:prstGeom prst="rect">
            <a:avLst/>
          </a:prstGeom>
          <a:noFill/>
          <a:ln>
            <a:noFill/>
          </a:ln>
        </p:spPr>
      </p:pic>
      <p:sp>
        <p:nvSpPr>
          <p:cNvPr id="55" name="Google Shape;55;p13"/>
          <p:cNvSpPr/>
          <p:nvPr/>
        </p:nvSpPr>
        <p:spPr>
          <a:xfrm>
            <a:off x="-114912" y="1786350"/>
            <a:ext cx="9373800" cy="1570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type="ctrTitle"/>
          </p:nvPr>
        </p:nvSpPr>
        <p:spPr>
          <a:xfrm>
            <a:off x="311688" y="1786350"/>
            <a:ext cx="8520600" cy="100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57" name="Google Shape;57;p13"/>
          <p:cNvSpPr txBox="1"/>
          <p:nvPr>
            <p:ph idx="1" type="subTitle"/>
          </p:nvPr>
        </p:nvSpPr>
        <p:spPr>
          <a:xfrm>
            <a:off x="311688" y="2640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Executive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p:nvPr/>
        </p:nvSpPr>
        <p:spPr>
          <a:xfrm>
            <a:off x="311700" y="1502950"/>
            <a:ext cx="8520600" cy="1572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type="title"/>
          </p:nvPr>
        </p:nvSpPr>
        <p:spPr>
          <a:xfrm>
            <a:off x="311700" y="23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4" name="Google Shape;64;p14"/>
          <p:cNvSpPr txBox="1"/>
          <p:nvPr>
            <p:ph idx="1" type="body"/>
          </p:nvPr>
        </p:nvSpPr>
        <p:spPr>
          <a:xfrm>
            <a:off x="311700" y="1642000"/>
            <a:ext cx="8520600" cy="1293900"/>
          </a:xfrm>
          <a:prstGeom prst="rect">
            <a:avLst/>
          </a:prstGeom>
        </p:spPr>
        <p:txBody>
          <a:bodyPr anchorCtr="0" anchor="t" bIns="91425" lIns="91425" spcFirstLastPara="1" rIns="91425" wrap="square" tIns="91425">
            <a:normAutofit/>
          </a:bodyPr>
          <a:lstStyle/>
          <a:p>
            <a:pPr indent="0" lvl="0" marL="457200" marR="334759" rtl="0" algn="l">
              <a:spcBef>
                <a:spcPts val="0"/>
              </a:spcBef>
              <a:spcAft>
                <a:spcPts val="1200"/>
              </a:spcAft>
              <a:buNone/>
            </a:pPr>
            <a:r>
              <a:rPr lang="en">
                <a:solidFill>
                  <a:schemeClr val="dk1"/>
                </a:solidFill>
              </a:rPr>
              <a:t>Find opportunities for Big Mountain Resort to increase profit margins and offset the operational cost of $1,540,000 from the new lift by the start of FY25.</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p:nvPr/>
        </p:nvSpPr>
        <p:spPr>
          <a:xfrm>
            <a:off x="311700" y="1364475"/>
            <a:ext cx="8520600" cy="2080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txBox="1"/>
          <p:nvPr>
            <p:ph type="title"/>
          </p:nvPr>
        </p:nvSpPr>
        <p:spPr>
          <a:xfrm>
            <a:off x="311700" y="22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&amp; Key Findings</a:t>
            </a:r>
            <a:endParaRPr/>
          </a:p>
        </p:txBody>
      </p:sp>
      <p:sp>
        <p:nvSpPr>
          <p:cNvPr id="71" name="Google Shape;71;p15"/>
          <p:cNvSpPr txBox="1"/>
          <p:nvPr>
            <p:ph idx="1" type="body"/>
          </p:nvPr>
        </p:nvSpPr>
        <p:spPr>
          <a:xfrm>
            <a:off x="311700" y="1549725"/>
            <a:ext cx="8520600" cy="1710000"/>
          </a:xfrm>
          <a:prstGeom prst="rect">
            <a:avLst/>
          </a:prstGeom>
        </p:spPr>
        <p:txBody>
          <a:bodyPr anchorCtr="0" anchor="t" bIns="91425" lIns="91425" spcFirstLastPara="1" rIns="91425" wrap="square" tIns="91425">
            <a:normAutofit/>
          </a:bodyPr>
          <a:lstStyle/>
          <a:p>
            <a:pPr indent="0" lvl="0" marL="457200" marR="334759" rtl="0" algn="l">
              <a:spcBef>
                <a:spcPts val="0"/>
              </a:spcBef>
              <a:spcAft>
                <a:spcPts val="0"/>
              </a:spcAft>
              <a:buNone/>
            </a:pPr>
            <a:r>
              <a:rPr lang="en">
                <a:solidFill>
                  <a:schemeClr val="dk1"/>
                </a:solidFill>
              </a:rPr>
              <a:t>Scenario 2: Big Mountain will add an additional run, increase the vertical drop by 150 ft, and installing an additional chair lift.</a:t>
            </a:r>
            <a:endParaRPr>
              <a:solidFill>
                <a:schemeClr val="dk1"/>
              </a:solidFill>
            </a:endParaRPr>
          </a:p>
          <a:p>
            <a:pPr indent="0" lvl="0" marL="457200" marR="334759" rtl="0" algn="l">
              <a:spcBef>
                <a:spcPts val="1200"/>
              </a:spcBef>
              <a:spcAft>
                <a:spcPts val="1200"/>
              </a:spcAft>
              <a:buNone/>
            </a:pPr>
            <a:r>
              <a:rPr lang="en">
                <a:solidFill>
                  <a:schemeClr val="dk1"/>
                </a:solidFill>
              </a:rPr>
              <a:t>This scenario will support an increase in ticket price by $1.99, and it will provide additional revenue of $3,747,638.</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22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Results &amp; Analysis</a:t>
            </a:r>
            <a:endParaRPr/>
          </a:p>
        </p:txBody>
      </p:sp>
      <p:sp>
        <p:nvSpPr>
          <p:cNvPr id="77" name="Google Shape;77;p16"/>
          <p:cNvSpPr txBox="1"/>
          <p:nvPr>
            <p:ph idx="1" type="body"/>
          </p:nvPr>
        </p:nvSpPr>
        <p:spPr>
          <a:xfrm>
            <a:off x="311700" y="713325"/>
            <a:ext cx="8520600" cy="1563900"/>
          </a:xfrm>
          <a:prstGeom prst="rect">
            <a:avLst/>
          </a:prstGeom>
        </p:spPr>
        <p:txBody>
          <a:bodyPr anchorCtr="0" anchor="t" bIns="91425" lIns="91425" spcFirstLastPara="1" rIns="426750" wrap="square" tIns="91425">
            <a:spAutoFit/>
          </a:bodyPr>
          <a:lstStyle/>
          <a:p>
            <a:pPr indent="0" lvl="0" marL="457200" marR="111732" rtl="0" algn="just">
              <a:spcBef>
                <a:spcPts val="0"/>
              </a:spcBef>
              <a:spcAft>
                <a:spcPts val="0"/>
              </a:spcAft>
              <a:buClr>
                <a:schemeClr val="dk1"/>
              </a:buClr>
              <a:buSzPts val="1100"/>
              <a:buFont typeface="Arial"/>
              <a:buNone/>
            </a:pPr>
            <a:r>
              <a:rPr lang="en" sz="1600">
                <a:solidFill>
                  <a:schemeClr val="dk1"/>
                </a:solidFill>
              </a:rPr>
              <a:t>Figure 1 shows the distribution of average ticket prices by state. Montana has an average ticket price of roughly $50. Figure 2 </a:t>
            </a:r>
            <a:r>
              <a:rPr lang="en" sz="1600">
                <a:solidFill>
                  <a:schemeClr val="dk1"/>
                </a:solidFill>
              </a:rPr>
              <a:t>depicts Big Sky’s ticket price compare to the rest of the resorts. Big Sky ticket price is $81. </a:t>
            </a:r>
            <a:r>
              <a:rPr lang="en" sz="1600">
                <a:solidFill>
                  <a:schemeClr val="dk1"/>
                </a:solidFill>
              </a:rPr>
              <a:t>The majority of states have average ticket prices below $70, but an average ticket price of $80 is also fairly common.</a:t>
            </a:r>
            <a:endParaRPr sz="2300"/>
          </a:p>
        </p:txBody>
      </p:sp>
      <p:pic>
        <p:nvPicPr>
          <p:cNvPr id="78" name="Google Shape;78;p16"/>
          <p:cNvPicPr preferRelativeResize="0"/>
          <p:nvPr/>
        </p:nvPicPr>
        <p:blipFill>
          <a:blip r:embed="rId3">
            <a:alphaModFix/>
          </a:blip>
          <a:stretch>
            <a:fillRect/>
          </a:stretch>
        </p:blipFill>
        <p:spPr>
          <a:xfrm>
            <a:off x="4106725" y="2201025"/>
            <a:ext cx="4267201" cy="2214744"/>
          </a:xfrm>
          <a:prstGeom prst="rect">
            <a:avLst/>
          </a:prstGeom>
          <a:noFill/>
          <a:ln>
            <a:noFill/>
          </a:ln>
        </p:spPr>
      </p:pic>
      <p:pic>
        <p:nvPicPr>
          <p:cNvPr id="79" name="Google Shape;79;p16"/>
          <p:cNvPicPr preferRelativeResize="0"/>
          <p:nvPr/>
        </p:nvPicPr>
        <p:blipFill>
          <a:blip r:embed="rId4">
            <a:alphaModFix/>
          </a:blip>
          <a:stretch>
            <a:fillRect/>
          </a:stretch>
        </p:blipFill>
        <p:spPr>
          <a:xfrm>
            <a:off x="759900" y="2201015"/>
            <a:ext cx="3390926" cy="2866285"/>
          </a:xfrm>
          <a:prstGeom prst="rect">
            <a:avLst/>
          </a:prstGeom>
          <a:noFill/>
          <a:ln>
            <a:noFill/>
          </a:ln>
        </p:spPr>
      </p:pic>
      <p:sp>
        <p:nvSpPr>
          <p:cNvPr id="80" name="Google Shape;80;p16"/>
          <p:cNvSpPr txBox="1"/>
          <p:nvPr/>
        </p:nvSpPr>
        <p:spPr>
          <a:xfrm>
            <a:off x="1061675" y="4774200"/>
            <a:ext cx="109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figure 1</a:t>
            </a:r>
            <a:endParaRPr sz="1200">
              <a:solidFill>
                <a:schemeClr val="dk2"/>
              </a:solidFill>
            </a:endParaRPr>
          </a:p>
        </p:txBody>
      </p:sp>
      <p:sp>
        <p:nvSpPr>
          <p:cNvPr id="81" name="Google Shape;81;p16"/>
          <p:cNvSpPr txBox="1"/>
          <p:nvPr/>
        </p:nvSpPr>
        <p:spPr>
          <a:xfrm>
            <a:off x="4473550" y="4263375"/>
            <a:ext cx="109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figure 2</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4572000" y="941500"/>
            <a:ext cx="4117150" cy="3782750"/>
          </a:xfrm>
          <a:prstGeom prst="rect">
            <a:avLst/>
          </a:prstGeom>
          <a:noFill/>
          <a:ln>
            <a:noFill/>
          </a:ln>
        </p:spPr>
      </p:pic>
      <p:sp>
        <p:nvSpPr>
          <p:cNvPr id="87" name="Google Shape;87;p17"/>
          <p:cNvSpPr txBox="1"/>
          <p:nvPr>
            <p:ph type="title"/>
          </p:nvPr>
        </p:nvSpPr>
        <p:spPr>
          <a:xfrm>
            <a:off x="311700" y="23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Results &amp; Analysis</a:t>
            </a:r>
            <a:endParaRPr/>
          </a:p>
        </p:txBody>
      </p:sp>
      <p:sp>
        <p:nvSpPr>
          <p:cNvPr id="88" name="Google Shape;88;p17"/>
          <p:cNvSpPr txBox="1"/>
          <p:nvPr>
            <p:ph idx="1" type="body"/>
          </p:nvPr>
        </p:nvSpPr>
        <p:spPr>
          <a:xfrm>
            <a:off x="311700" y="783875"/>
            <a:ext cx="4260300" cy="4098000"/>
          </a:xfrm>
          <a:prstGeom prst="rect">
            <a:avLst/>
          </a:prstGeom>
        </p:spPr>
        <p:txBody>
          <a:bodyPr anchorCtr="0" anchor="t" bIns="91425" lIns="91425" spcFirstLastPara="1" rIns="91425" wrap="square" tIns="91425">
            <a:noAutofit/>
          </a:bodyPr>
          <a:lstStyle/>
          <a:p>
            <a:pPr indent="0" lvl="0" marL="457200" marR="418783" rtl="0" algn="just">
              <a:spcBef>
                <a:spcPts val="0"/>
              </a:spcBef>
              <a:spcAft>
                <a:spcPts val="1200"/>
              </a:spcAft>
              <a:buNone/>
            </a:pPr>
            <a:r>
              <a:rPr lang="en" sz="1600">
                <a:solidFill>
                  <a:schemeClr val="dk1"/>
                </a:solidFill>
              </a:rPr>
              <a:t>The heat map (figure 3) depicts the correlation between ski resort features. Number of runs and number of chairs both </a:t>
            </a:r>
            <a:r>
              <a:rPr lang="en" sz="1600">
                <a:solidFill>
                  <a:schemeClr val="dk1"/>
                </a:solidFill>
              </a:rPr>
              <a:t>positively</a:t>
            </a:r>
            <a:r>
              <a:rPr lang="en" sz="1600">
                <a:solidFill>
                  <a:schemeClr val="dk1"/>
                </a:solidFill>
              </a:rPr>
              <a:t> correlate to ticket price. Snow making area, vertical drop, and number of fast quads are also positively correlated to ticket price. </a:t>
            </a:r>
            <a:r>
              <a:rPr lang="en" sz="1600">
                <a:solidFill>
                  <a:schemeClr val="dk1"/>
                </a:solidFill>
              </a:rPr>
              <a:t>I then measured the most important features in relation to ticket price. The most important features are fast quads, number of runs, snow making, and vertical drop.</a:t>
            </a:r>
            <a:endParaRPr sz="1600">
              <a:solidFill>
                <a:schemeClr val="dk1"/>
              </a:solidFill>
            </a:endParaRPr>
          </a:p>
        </p:txBody>
      </p:sp>
      <p:sp>
        <p:nvSpPr>
          <p:cNvPr id="89" name="Google Shape;89;p17"/>
          <p:cNvSpPr txBox="1"/>
          <p:nvPr/>
        </p:nvSpPr>
        <p:spPr>
          <a:xfrm>
            <a:off x="5442325" y="4274275"/>
            <a:ext cx="109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figure 3</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2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&amp; Analysis</a:t>
            </a:r>
            <a:endParaRPr/>
          </a:p>
        </p:txBody>
      </p:sp>
      <p:pic>
        <p:nvPicPr>
          <p:cNvPr id="95" name="Google Shape;95;p18"/>
          <p:cNvPicPr preferRelativeResize="0"/>
          <p:nvPr/>
        </p:nvPicPr>
        <p:blipFill>
          <a:blip r:embed="rId3">
            <a:alphaModFix/>
          </a:blip>
          <a:stretch>
            <a:fillRect/>
          </a:stretch>
        </p:blipFill>
        <p:spPr>
          <a:xfrm>
            <a:off x="4572000" y="343950"/>
            <a:ext cx="4267200" cy="2292178"/>
          </a:xfrm>
          <a:prstGeom prst="rect">
            <a:avLst/>
          </a:prstGeom>
          <a:noFill/>
          <a:ln>
            <a:noFill/>
          </a:ln>
        </p:spPr>
      </p:pic>
      <p:pic>
        <p:nvPicPr>
          <p:cNvPr id="96" name="Google Shape;96;p18"/>
          <p:cNvPicPr preferRelativeResize="0"/>
          <p:nvPr/>
        </p:nvPicPr>
        <p:blipFill>
          <a:blip r:embed="rId4">
            <a:alphaModFix/>
          </a:blip>
          <a:stretch>
            <a:fillRect/>
          </a:stretch>
        </p:blipFill>
        <p:spPr>
          <a:xfrm>
            <a:off x="4567387" y="2695938"/>
            <a:ext cx="4276423" cy="2292174"/>
          </a:xfrm>
          <a:prstGeom prst="rect">
            <a:avLst/>
          </a:prstGeom>
          <a:noFill/>
          <a:ln>
            <a:noFill/>
          </a:ln>
        </p:spPr>
      </p:pic>
      <p:pic>
        <p:nvPicPr>
          <p:cNvPr id="97" name="Google Shape;97;p18"/>
          <p:cNvPicPr preferRelativeResize="0"/>
          <p:nvPr/>
        </p:nvPicPr>
        <p:blipFill>
          <a:blip r:embed="rId5">
            <a:alphaModFix/>
          </a:blip>
          <a:stretch>
            <a:fillRect/>
          </a:stretch>
        </p:blipFill>
        <p:spPr>
          <a:xfrm>
            <a:off x="294350" y="2748975"/>
            <a:ext cx="4267201" cy="2186100"/>
          </a:xfrm>
          <a:prstGeom prst="rect">
            <a:avLst/>
          </a:prstGeom>
          <a:noFill/>
          <a:ln>
            <a:noFill/>
          </a:ln>
        </p:spPr>
      </p:pic>
      <p:sp>
        <p:nvSpPr>
          <p:cNvPr id="98" name="Google Shape;98;p18"/>
          <p:cNvSpPr txBox="1"/>
          <p:nvPr>
            <p:ph idx="1" type="body"/>
          </p:nvPr>
        </p:nvSpPr>
        <p:spPr>
          <a:xfrm>
            <a:off x="294350" y="724875"/>
            <a:ext cx="4267200" cy="2154900"/>
          </a:xfrm>
          <a:prstGeom prst="rect">
            <a:avLst/>
          </a:prstGeom>
        </p:spPr>
        <p:txBody>
          <a:bodyPr anchorCtr="0" anchor="t" bIns="91425" lIns="91425" spcFirstLastPara="1" rIns="425800" wrap="square" tIns="91425">
            <a:spAutoFit/>
          </a:bodyPr>
          <a:lstStyle/>
          <a:p>
            <a:pPr indent="0" lvl="0" marL="457200" rtl="0" algn="just">
              <a:lnSpc>
                <a:spcPct val="100000"/>
              </a:lnSpc>
              <a:spcBef>
                <a:spcPts val="0"/>
              </a:spcBef>
              <a:spcAft>
                <a:spcPts val="0"/>
              </a:spcAft>
              <a:buNone/>
            </a:pPr>
            <a:r>
              <a:rPr lang="en" sz="1600">
                <a:solidFill>
                  <a:schemeClr val="dk1"/>
                </a:solidFill>
              </a:rPr>
              <a:t>Further examining the features with the strongest positive correlation with ticket price, these graphs depict Big Mountain’s features in comparison to all other resorts. As seen in figures 4-6, Big Mountain exceeds its competitors in these features.</a:t>
            </a:r>
            <a:endParaRPr/>
          </a:p>
        </p:txBody>
      </p:sp>
      <p:sp>
        <p:nvSpPr>
          <p:cNvPr id="99" name="Google Shape;99;p18"/>
          <p:cNvSpPr txBox="1"/>
          <p:nvPr/>
        </p:nvSpPr>
        <p:spPr>
          <a:xfrm>
            <a:off x="4900750" y="2387100"/>
            <a:ext cx="97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figure 4</a:t>
            </a:r>
            <a:endParaRPr sz="1200">
              <a:solidFill>
                <a:schemeClr val="dk2"/>
              </a:solidFill>
            </a:endParaRPr>
          </a:p>
        </p:txBody>
      </p:sp>
      <p:sp>
        <p:nvSpPr>
          <p:cNvPr id="100" name="Google Shape;100;p18"/>
          <p:cNvSpPr txBox="1"/>
          <p:nvPr/>
        </p:nvSpPr>
        <p:spPr>
          <a:xfrm>
            <a:off x="556925" y="4774200"/>
            <a:ext cx="97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figure 5</a:t>
            </a:r>
            <a:endParaRPr sz="1200">
              <a:solidFill>
                <a:schemeClr val="dk2"/>
              </a:solidFill>
            </a:endParaRPr>
          </a:p>
        </p:txBody>
      </p:sp>
      <p:sp>
        <p:nvSpPr>
          <p:cNvPr id="101" name="Google Shape;101;p18"/>
          <p:cNvSpPr txBox="1"/>
          <p:nvPr/>
        </p:nvSpPr>
        <p:spPr>
          <a:xfrm>
            <a:off x="4831400" y="4774200"/>
            <a:ext cx="97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figure 6</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311700" y="1011300"/>
            <a:ext cx="8520600" cy="3120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9"/>
          <p:cNvSpPr txBox="1"/>
          <p:nvPr>
            <p:ph type="title"/>
          </p:nvPr>
        </p:nvSpPr>
        <p:spPr>
          <a:xfrm>
            <a:off x="311700" y="22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Conclusion</a:t>
            </a:r>
            <a:endParaRPr/>
          </a:p>
        </p:txBody>
      </p:sp>
      <p:sp>
        <p:nvSpPr>
          <p:cNvPr id="108" name="Google Shape;108;p19"/>
          <p:cNvSpPr txBox="1"/>
          <p:nvPr>
            <p:ph idx="1" type="body"/>
          </p:nvPr>
        </p:nvSpPr>
        <p:spPr>
          <a:xfrm>
            <a:off x="572550" y="1173450"/>
            <a:ext cx="7998900" cy="2796600"/>
          </a:xfrm>
          <a:prstGeom prst="rect">
            <a:avLst/>
          </a:prstGeom>
        </p:spPr>
        <p:txBody>
          <a:bodyPr anchorCtr="0" anchor="t" bIns="91425" lIns="91425" spcFirstLastPara="1" rIns="425800" wrap="square" tIns="91425">
            <a:normAutofit/>
          </a:bodyPr>
          <a:lstStyle/>
          <a:p>
            <a:pPr indent="0" lvl="0" marL="457200" marR="60360" rtl="0" algn="just">
              <a:lnSpc>
                <a:spcPct val="100000"/>
              </a:lnSpc>
              <a:spcBef>
                <a:spcPts val="0"/>
              </a:spcBef>
              <a:spcAft>
                <a:spcPts val="0"/>
              </a:spcAft>
              <a:buNone/>
            </a:pPr>
            <a:r>
              <a:rPr lang="en" sz="1600">
                <a:solidFill>
                  <a:schemeClr val="dk1"/>
                </a:solidFill>
              </a:rPr>
              <a:t>Due to the strong positive correlation between vertical drop, number of runs, and number of chairs with ticket price, adding an additional run and ski lift as well as increasing vertical drop by 150 ft support an increase in ticket price of $1.99.</a:t>
            </a:r>
            <a:endParaRPr sz="1600">
              <a:solidFill>
                <a:schemeClr val="dk1"/>
              </a:solidFill>
            </a:endParaRPr>
          </a:p>
          <a:p>
            <a:pPr indent="0" lvl="0" marL="457200" rtl="0" algn="just">
              <a:lnSpc>
                <a:spcPct val="100000"/>
              </a:lnSpc>
              <a:spcBef>
                <a:spcPts val="0"/>
              </a:spcBef>
              <a:spcAft>
                <a:spcPts val="0"/>
              </a:spcAft>
              <a:buNone/>
            </a:pPr>
            <a:r>
              <a:t/>
            </a:r>
            <a:endParaRPr sz="1600">
              <a:solidFill>
                <a:schemeClr val="dk1"/>
              </a:solidFill>
            </a:endParaRPr>
          </a:p>
          <a:p>
            <a:pPr indent="0" lvl="0" marL="457200" marR="60360" rtl="0" algn="just">
              <a:spcBef>
                <a:spcPts val="0"/>
              </a:spcBef>
              <a:spcAft>
                <a:spcPts val="0"/>
              </a:spcAft>
              <a:buClr>
                <a:schemeClr val="dk1"/>
              </a:buClr>
              <a:buSzPts val="1100"/>
              <a:buFont typeface="Arial"/>
              <a:buNone/>
            </a:pPr>
            <a:r>
              <a:rPr lang="en" sz="1600">
                <a:solidFill>
                  <a:schemeClr val="dk1"/>
                </a:solidFill>
              </a:rPr>
              <a:t>By raising ticket prices from $81 to $82.99, the additional operational cost of $1,540,000 will be covered by roughly 3711 people, assuming each person buys five tickets. Big Mountain predicts roughly 340,000 people will visit the resort this year for about five days, so the expected revenue from ticket sales will be about $141,083,000.</a:t>
            </a:r>
            <a:endParaRPr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