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3"/>
  </p:notesMasterIdLst>
  <p:sldIdLst>
    <p:sldId id="256" r:id="rId2"/>
    <p:sldId id="320" r:id="rId3"/>
    <p:sldId id="259" r:id="rId4"/>
    <p:sldId id="258" r:id="rId5"/>
    <p:sldId id="297" r:id="rId6"/>
    <p:sldId id="305" r:id="rId7"/>
    <p:sldId id="265" r:id="rId8"/>
    <p:sldId id="311" r:id="rId9"/>
    <p:sldId id="310" r:id="rId10"/>
    <p:sldId id="318" r:id="rId11"/>
    <p:sldId id="316" r:id="rId12"/>
    <p:sldId id="300" r:id="rId13"/>
    <p:sldId id="319" r:id="rId14"/>
    <p:sldId id="317" r:id="rId15"/>
    <p:sldId id="314" r:id="rId16"/>
    <p:sldId id="312" r:id="rId17"/>
    <p:sldId id="313" r:id="rId18"/>
    <p:sldId id="278" r:id="rId19"/>
    <p:sldId id="298" r:id="rId20"/>
    <p:sldId id="302" r:id="rId21"/>
    <p:sldId id="301" r:id="rId22"/>
  </p:sldIdLst>
  <p:sldSz cx="9144000" cy="5143500" type="screen16x9"/>
  <p:notesSz cx="6858000" cy="9144000"/>
  <p:embeddedFontLst>
    <p:embeddedFont>
      <p:font typeface="Advent Pro SemiBold" panose="020B060402020202020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Fira Sans Condensed Medium" panose="020B0603050000020004" pitchFamily="34" charset="0"/>
      <p:regular r:id="rId30"/>
      <p:bold r:id="rId31"/>
      <p:italic r:id="rId32"/>
      <p:boldItalic r:id="rId33"/>
    </p:embeddedFont>
    <p:embeddedFont>
      <p:font typeface="Maven Pro" panose="020B0604020202020204" charset="0"/>
      <p:regular r:id="rId34"/>
      <p:bold r:id="rId35"/>
    </p:embeddedFont>
    <p:embeddedFont>
      <p:font typeface="Share Tech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DBD"/>
    <a:srgbClr val="00CFCC"/>
    <a:srgbClr val="E898AC"/>
    <a:srgbClr val="FAA484"/>
    <a:srgbClr val="206FA8"/>
    <a:srgbClr val="F58962"/>
    <a:srgbClr val="FE9873"/>
    <a:srgbClr val="002845"/>
    <a:srgbClr val="1B3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9A523-3C39-805D-BEDC-222A52F993E8}" v="277" dt="2021-10-01T18:29:28.779"/>
    <p1510:client id="{25FBAFD5-F9DF-B7FF-CF6E-CC718AD4433F}" v="11" dt="2021-10-01T23:08:39.933"/>
    <p1510:client id="{26F4F4E5-953B-624C-8463-6A727E4E50A9}" v="48" dt="2021-10-01T21:36:58.306"/>
    <p1510:client id="{4EB06873-71B3-35CE-8E7E-08748C41D000}" v="15" dt="2021-10-01T23:41:00.882"/>
    <p1510:client id="{5F1F2EA0-D027-A549-8F87-EFD8BD710888}" v="2515" dt="2021-10-02T00:30:20.798"/>
    <p1510:client id="{856CCA50-1EE2-30D6-F9D2-A275A54105F9}" v="25" dt="2021-10-01T23:59:31.742"/>
    <p1510:client id="{865D58FA-CB94-96AF-FB51-06586E9A6C5F}" v="106" dt="2021-10-01T23:07:00.132"/>
    <p1510:client id="{8B078C6E-582C-CB74-E88E-9999AB79D5E8}" v="29" dt="2021-10-01T14:16:50.714"/>
    <p1510:client id="{B2774AB4-B517-E015-FA41-0ED4E4CD4353}" v="230" dt="2021-10-01T18:52:11.048"/>
    <p1510:client id="{B5A34F7B-6EB5-4228-B012-84A120D6B868}" v="3" dt="2021-10-01T21:22:45.488"/>
    <p1510:client id="{B68DAA03-2039-C228-C2F1-5BE0088161DD}" v="48" dt="2021-10-02T00:25:31.465"/>
    <p1510:client id="{C2C343EB-6BE8-6D37-0ACA-78531DF1890F}" v="7" dt="2021-10-02T01:00:05.897"/>
    <p1510:client id="{CA33A0BE-B1B0-A3E1-0684-9BA5951D2E7E}" v="664" dt="2021-10-02T00:51:34.918"/>
    <p1510:client id="{E4FDAF4C-2508-119B-7F4A-CB1E8DD4AC77}" v="44" dt="2021-10-01T21:18:02.343"/>
    <p1510:client id="{EC09DF33-5A79-7274-54ED-2B1D809C9F8F}" v="2" dt="2021-10-01T23:54:29.649"/>
  </p1510:revLst>
</p1510:revInfo>
</file>

<file path=ppt/tableStyles.xml><?xml version="1.0" encoding="utf-8"?>
<a:tblStyleLst xmlns:a="http://schemas.openxmlformats.org/drawingml/2006/main" def="{F05F5113-F2D5-45B8-9DB1-80CBF5900FF3}">
  <a:tblStyle styleId="{F05F5113-F2D5-45B8-9DB1-80CBF5900F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yoonjae\Documents\Coding\CDC2021\Age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yoonjae\Documents\Coding\CDC2021\Age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yoonjae\Documents\Coding\CDC2021\Age2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yoonjae\Documents\Coding\CDC2021\Age2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yoonjae\Documents\Coding\CDC2021\Age2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Age Distribution of Survey Population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Population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'Age2'!$A$1:$A$15</c:f>
              <c:numCache>
                <c:formatCode>General</c:formatCode>
                <c:ptCount val="15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35</c:v>
                </c:pt>
                <c:pt idx="6">
                  <c:v>40</c:v>
                </c:pt>
                <c:pt idx="7">
                  <c:v>45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65</c:v>
                </c:pt>
                <c:pt idx="12">
                  <c:v>70</c:v>
                </c:pt>
                <c:pt idx="13">
                  <c:v>75</c:v>
                </c:pt>
                <c:pt idx="14">
                  <c:v>80</c:v>
                </c:pt>
              </c:numCache>
            </c:numRef>
          </c:cat>
          <c:val>
            <c:numRef>
              <c:f>'Age2'!$B$1:$B$15</c:f>
              <c:numCache>
                <c:formatCode>General</c:formatCode>
                <c:ptCount val="15"/>
                <c:pt idx="0">
                  <c:v>1.6583749999999999E-3</c:v>
                </c:pt>
                <c:pt idx="1">
                  <c:v>3.6359866999999997E-2</c:v>
                </c:pt>
                <c:pt idx="2">
                  <c:v>2.9187396000000001E-2</c:v>
                </c:pt>
                <c:pt idx="3">
                  <c:v>3.0804312E-2</c:v>
                </c:pt>
                <c:pt idx="4">
                  <c:v>2.3839137999999999E-2</c:v>
                </c:pt>
                <c:pt idx="5">
                  <c:v>2.0895522E-2</c:v>
                </c:pt>
                <c:pt idx="6">
                  <c:v>1.4800995000000001E-2</c:v>
                </c:pt>
                <c:pt idx="7">
                  <c:v>1.1484245000000001E-2</c:v>
                </c:pt>
                <c:pt idx="8">
                  <c:v>7.794362E-3</c:v>
                </c:pt>
                <c:pt idx="9">
                  <c:v>5.6384740000000001E-3</c:v>
                </c:pt>
                <c:pt idx="10">
                  <c:v>5.1824210000000004E-3</c:v>
                </c:pt>
                <c:pt idx="11">
                  <c:v>7.8772800000000004E-3</c:v>
                </c:pt>
                <c:pt idx="12">
                  <c:v>2.5290220000000001E-3</c:v>
                </c:pt>
                <c:pt idx="13">
                  <c:v>1.5339970000000001E-3</c:v>
                </c:pt>
                <c:pt idx="14">
                  <c:v>2.9021599999999999E-4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94-F94E-952F-4669EFD9C29D}"/>
            </c:ext>
          </c:extLst>
        </c:ser>
        <c:ser>
          <c:idx val="1"/>
          <c:order val="1"/>
          <c:tx>
            <c:v>Sample Population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'Age2'!$A$1:$A$15</c:f>
              <c:numCache>
                <c:formatCode>General</c:formatCode>
                <c:ptCount val="15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35</c:v>
                </c:pt>
                <c:pt idx="6">
                  <c:v>40</c:v>
                </c:pt>
                <c:pt idx="7">
                  <c:v>45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65</c:v>
                </c:pt>
                <c:pt idx="12">
                  <c:v>70</c:v>
                </c:pt>
                <c:pt idx="13">
                  <c:v>75</c:v>
                </c:pt>
                <c:pt idx="14">
                  <c:v>80</c:v>
                </c:pt>
              </c:numCache>
            </c:numRef>
          </c:cat>
          <c:val>
            <c:numRef>
              <c:f>'Age2'!$C$1:$C$15</c:f>
              <c:numCache>
                <c:formatCode>General</c:formatCode>
                <c:ptCount val="15"/>
                <c:pt idx="0">
                  <c:v>1.1622710000000001E-3</c:v>
                </c:pt>
                <c:pt idx="1">
                  <c:v>2.5659365E-2</c:v>
                </c:pt>
                <c:pt idx="2">
                  <c:v>3.0129638E-2</c:v>
                </c:pt>
                <c:pt idx="3">
                  <c:v>4.0143049E-2</c:v>
                </c:pt>
                <c:pt idx="4">
                  <c:v>2.8430934000000001E-2</c:v>
                </c:pt>
                <c:pt idx="5">
                  <c:v>2.3692444999999999E-2</c:v>
                </c:pt>
                <c:pt idx="6">
                  <c:v>1.7165847000000001E-2</c:v>
                </c:pt>
                <c:pt idx="7">
                  <c:v>1.0549843999999999E-2</c:v>
                </c:pt>
                <c:pt idx="8">
                  <c:v>7.4206530000000001E-3</c:v>
                </c:pt>
                <c:pt idx="9">
                  <c:v>4.6490840000000004E-3</c:v>
                </c:pt>
                <c:pt idx="10">
                  <c:v>4.0232449999999999E-3</c:v>
                </c:pt>
                <c:pt idx="11">
                  <c:v>4.9173000000000003E-3</c:v>
                </c:pt>
                <c:pt idx="12">
                  <c:v>1.1622710000000001E-3</c:v>
                </c:pt>
                <c:pt idx="13">
                  <c:v>6.2583799999999998E-4</c:v>
                </c:pt>
                <c:pt idx="14">
                  <c:v>2.6821599999999999E-4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94-F94E-952F-4669EFD9C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4"/>
        <c:axId val="1064170720"/>
        <c:axId val="1064172368"/>
      </c:barChart>
      <c:catAx>
        <c:axId val="1064170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172368"/>
        <c:crosses val="autoZero"/>
        <c:auto val="1"/>
        <c:lblAlgn val="ctr"/>
        <c:lblOffset val="100"/>
        <c:noMultiLvlLbl val="0"/>
      </c:catAx>
      <c:valAx>
        <c:axId val="106417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170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002845"/>
    </a:solidFill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02-164F-AE2D-5907BD3206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02-164F-AE2D-5907BD320629}"/>
              </c:ext>
            </c:extLst>
          </c:dPt>
          <c:cat>
            <c:strRef>
              <c:f>Sheet1!$A$8:$A$9</c:f>
              <c:strCache>
                <c:ptCount val="2"/>
                <c:pt idx="0">
                  <c:v>Spent Money</c:v>
                </c:pt>
                <c:pt idx="1">
                  <c:v>Did not Spend Money</c:v>
                </c:pt>
              </c:strCache>
            </c:strRef>
          </c:cat>
          <c:val>
            <c:numRef>
              <c:f>Sheet1!$B$8:$B$9</c:f>
              <c:numCache>
                <c:formatCode>General</c:formatCode>
                <c:ptCount val="2"/>
                <c:pt idx="0">
                  <c:v>1650</c:v>
                </c:pt>
                <c:pt idx="1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02-164F-AE2D-5907BD3206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$0-$2</c:v>
                </c:pt>
                <c:pt idx="1">
                  <c:v>$2-$5</c:v>
                </c:pt>
                <c:pt idx="2">
                  <c:v>&gt;$5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442</c:v>
                </c:pt>
                <c:pt idx="1">
                  <c:v>493</c:v>
                </c:pt>
                <c:pt idx="2">
                  <c:v>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06-F843-88B6-5C755B38E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"/>
        <c:overlap val="16"/>
        <c:axId val="1062557632"/>
        <c:axId val="1062798448"/>
      </c:barChart>
      <c:catAx>
        <c:axId val="106255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798448"/>
        <c:crosses val="autoZero"/>
        <c:auto val="1"/>
        <c:lblAlgn val="ctr"/>
        <c:lblOffset val="100"/>
        <c:noMultiLvlLbl val="0"/>
      </c:catAx>
      <c:valAx>
        <c:axId val="106279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55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7A-E54C-B584-33B2CD0CF0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7A-E54C-B584-33B2CD0CF0B6}"/>
              </c:ext>
            </c:extLst>
          </c:dPt>
          <c:cat>
            <c:strRef>
              <c:f>Sheet1!$A$8:$A$9</c:f>
              <c:strCache>
                <c:ptCount val="2"/>
                <c:pt idx="0">
                  <c:v>Spent Money</c:v>
                </c:pt>
                <c:pt idx="1">
                  <c:v>Did not Spend Money</c:v>
                </c:pt>
              </c:strCache>
            </c:strRef>
          </c:cat>
          <c:val>
            <c:numRef>
              <c:f>Sheet1!$B$8:$B$9</c:f>
              <c:numCache>
                <c:formatCode>General</c:formatCode>
                <c:ptCount val="2"/>
                <c:pt idx="0">
                  <c:v>1650</c:v>
                </c:pt>
                <c:pt idx="1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7A-E54C-B584-33B2CD0CF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$0-$2</c:v>
                </c:pt>
                <c:pt idx="1">
                  <c:v>$2-$5</c:v>
                </c:pt>
                <c:pt idx="2">
                  <c:v>&gt;$5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442</c:v>
                </c:pt>
                <c:pt idx="1">
                  <c:v>493</c:v>
                </c:pt>
                <c:pt idx="2">
                  <c:v>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39-D141-A082-2098EE8F0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"/>
        <c:overlap val="16"/>
        <c:axId val="1062557632"/>
        <c:axId val="1062798448"/>
      </c:barChart>
      <c:catAx>
        <c:axId val="106255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798448"/>
        <c:crosses val="autoZero"/>
        <c:auto val="1"/>
        <c:lblAlgn val="ctr"/>
        <c:lblOffset val="100"/>
        <c:noMultiLvlLbl val="0"/>
      </c:catAx>
      <c:valAx>
        <c:axId val="106279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55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AE9C9E-8DAA-2E42-8125-5D9B96E719A1}" type="doc">
      <dgm:prSet loTypeId="urn:microsoft.com/office/officeart/2005/8/layout/vList4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CE6B68-2821-EB4B-AB2F-541BDA7C985B}">
      <dgm:prSet custT="1"/>
      <dgm:spPr/>
      <dgm:t>
        <a:bodyPr/>
        <a:lstStyle/>
        <a:p>
          <a:pPr rtl="0"/>
          <a:r>
            <a:rPr lang="en-US" sz="1600" b="0" i="0"/>
            <a:t>Gaming and Entertainment apps are more likely to be purchased rather than downloaded for free </a:t>
          </a:r>
          <a:r>
            <a:rPr lang="en-US" sz="1600" b="0" i="0">
              <a:latin typeface="Arial"/>
            </a:rPr>
            <a:t>compared to other </a:t>
          </a:r>
          <a:r>
            <a:rPr lang="en-US" sz="1600" b="0" i="0"/>
            <a:t>categories of apps</a:t>
          </a:r>
        </a:p>
      </dgm:t>
    </dgm:pt>
    <dgm:pt modelId="{A586D283-1E03-FD42-8447-971C734ECADE}" type="parTrans" cxnId="{92C9499D-AF5B-324F-8800-F97C5BE55266}">
      <dgm:prSet/>
      <dgm:spPr/>
      <dgm:t>
        <a:bodyPr/>
        <a:lstStyle/>
        <a:p>
          <a:endParaRPr lang="en-US"/>
        </a:p>
      </dgm:t>
    </dgm:pt>
    <dgm:pt modelId="{037E1C67-B271-2B48-B5E7-FA649045E405}" type="sibTrans" cxnId="{92C9499D-AF5B-324F-8800-F97C5BE55266}">
      <dgm:prSet/>
      <dgm:spPr/>
      <dgm:t>
        <a:bodyPr/>
        <a:lstStyle/>
        <a:p>
          <a:endParaRPr lang="en-US"/>
        </a:p>
      </dgm:t>
    </dgm:pt>
    <dgm:pt modelId="{98F30377-7798-064D-8954-B460F92D2567}" type="pres">
      <dgm:prSet presAssocID="{57AE9C9E-8DAA-2E42-8125-5D9B96E719A1}" presName="linear" presStyleCnt="0">
        <dgm:presLayoutVars>
          <dgm:dir/>
          <dgm:resizeHandles val="exact"/>
        </dgm:presLayoutVars>
      </dgm:prSet>
      <dgm:spPr/>
    </dgm:pt>
    <dgm:pt modelId="{BA071A1D-D1FB-884D-84E3-3E80D8CF98B3}" type="pres">
      <dgm:prSet presAssocID="{46CE6B68-2821-EB4B-AB2F-541BDA7C985B}" presName="comp" presStyleCnt="0"/>
      <dgm:spPr/>
    </dgm:pt>
    <dgm:pt modelId="{D88F06A8-1BBB-7646-855E-6BEF71C78980}" type="pres">
      <dgm:prSet presAssocID="{46CE6B68-2821-EB4B-AB2F-541BDA7C985B}" presName="box" presStyleLbl="node1" presStyleIdx="0" presStyleCnt="1"/>
      <dgm:spPr/>
    </dgm:pt>
    <dgm:pt modelId="{44C4A716-1230-7C44-B20B-F5F402F9A5D9}" type="pres">
      <dgm:prSet presAssocID="{46CE6B68-2821-EB4B-AB2F-541BDA7C985B}" presName="img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96761114-A4B2-AE40-B4D2-AEF7A2FCC2F4}" type="pres">
      <dgm:prSet presAssocID="{46CE6B68-2821-EB4B-AB2F-541BDA7C985B}" presName="text" presStyleLbl="node1" presStyleIdx="0" presStyleCnt="1">
        <dgm:presLayoutVars>
          <dgm:bulletEnabled val="1"/>
        </dgm:presLayoutVars>
      </dgm:prSet>
      <dgm:spPr/>
    </dgm:pt>
  </dgm:ptLst>
  <dgm:cxnLst>
    <dgm:cxn modelId="{E4068114-ACC2-4C97-A577-6008E8708032}" type="presOf" srcId="{46CE6B68-2821-EB4B-AB2F-541BDA7C985B}" destId="{D88F06A8-1BBB-7646-855E-6BEF71C78980}" srcOrd="0" destOrd="0" presId="urn:microsoft.com/office/officeart/2005/8/layout/vList4"/>
    <dgm:cxn modelId="{8E21E440-B5D2-4B8A-9292-B432960C78B5}" type="presOf" srcId="{46CE6B68-2821-EB4B-AB2F-541BDA7C985B}" destId="{96761114-A4B2-AE40-B4D2-AEF7A2FCC2F4}" srcOrd="1" destOrd="0" presId="urn:microsoft.com/office/officeart/2005/8/layout/vList4"/>
    <dgm:cxn modelId="{13380393-A18A-4B16-8DE1-1C4215980FAD}" type="presOf" srcId="{57AE9C9E-8DAA-2E42-8125-5D9B96E719A1}" destId="{98F30377-7798-064D-8954-B460F92D2567}" srcOrd="0" destOrd="0" presId="urn:microsoft.com/office/officeart/2005/8/layout/vList4"/>
    <dgm:cxn modelId="{92C9499D-AF5B-324F-8800-F97C5BE55266}" srcId="{57AE9C9E-8DAA-2E42-8125-5D9B96E719A1}" destId="{46CE6B68-2821-EB4B-AB2F-541BDA7C985B}" srcOrd="0" destOrd="0" parTransId="{A586D283-1E03-FD42-8447-971C734ECADE}" sibTransId="{037E1C67-B271-2B48-B5E7-FA649045E405}"/>
    <dgm:cxn modelId="{D465171D-954C-4DAC-8ADF-CB7BA4C42B02}" type="presParOf" srcId="{98F30377-7798-064D-8954-B460F92D2567}" destId="{BA071A1D-D1FB-884D-84E3-3E80D8CF98B3}" srcOrd="0" destOrd="0" presId="urn:microsoft.com/office/officeart/2005/8/layout/vList4"/>
    <dgm:cxn modelId="{AFA5F1EC-10AF-41AA-B89C-0FEDDB1AC141}" type="presParOf" srcId="{BA071A1D-D1FB-884D-84E3-3E80D8CF98B3}" destId="{D88F06A8-1BBB-7646-855E-6BEF71C78980}" srcOrd="0" destOrd="0" presId="urn:microsoft.com/office/officeart/2005/8/layout/vList4"/>
    <dgm:cxn modelId="{2F7C721B-F700-489A-A313-F0E3D2186FE7}" type="presParOf" srcId="{BA071A1D-D1FB-884D-84E3-3E80D8CF98B3}" destId="{44C4A716-1230-7C44-B20B-F5F402F9A5D9}" srcOrd="1" destOrd="0" presId="urn:microsoft.com/office/officeart/2005/8/layout/vList4"/>
    <dgm:cxn modelId="{4B16A27A-CD81-462D-A8C2-B6C0BB27626F}" type="presParOf" srcId="{BA071A1D-D1FB-884D-84E3-3E80D8CF98B3}" destId="{96761114-A4B2-AE40-B4D2-AEF7A2FCC2F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ADC0CB-194E-DB43-9FCA-561BA3702DF6}" type="doc">
      <dgm:prSet loTypeId="urn:microsoft.com/office/officeart/2005/8/layout/vList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BBE2F6-BA8D-A046-B1D3-EB3A5DA34B16}">
      <dgm:prSet custT="1"/>
      <dgm:spPr/>
      <dgm:t>
        <a:bodyPr/>
        <a:lstStyle/>
        <a:p>
          <a:r>
            <a:rPr lang="en-US" sz="1600" b="0" i="0"/>
            <a:t>People who download professional apps are willing to pay more on average</a:t>
          </a:r>
          <a:endParaRPr lang="en-US" sz="1600"/>
        </a:p>
      </dgm:t>
    </dgm:pt>
    <dgm:pt modelId="{61ACD3D2-82F1-8545-8D86-1BBFD96C977E}" type="parTrans" cxnId="{10E9B5BC-D100-D248-A01D-5B0F00EE3D93}">
      <dgm:prSet/>
      <dgm:spPr/>
      <dgm:t>
        <a:bodyPr/>
        <a:lstStyle/>
        <a:p>
          <a:endParaRPr lang="en-US"/>
        </a:p>
      </dgm:t>
    </dgm:pt>
    <dgm:pt modelId="{CE64EF75-6295-1A4C-AD8E-182EBB404266}" type="sibTrans" cxnId="{10E9B5BC-D100-D248-A01D-5B0F00EE3D93}">
      <dgm:prSet/>
      <dgm:spPr/>
      <dgm:t>
        <a:bodyPr/>
        <a:lstStyle/>
        <a:p>
          <a:endParaRPr lang="en-US"/>
        </a:p>
      </dgm:t>
    </dgm:pt>
    <dgm:pt modelId="{3BAD4277-8D1A-D44D-8737-68C43BE52A7C}" type="pres">
      <dgm:prSet presAssocID="{D9ADC0CB-194E-DB43-9FCA-561BA3702DF6}" presName="linear" presStyleCnt="0">
        <dgm:presLayoutVars>
          <dgm:dir/>
          <dgm:resizeHandles val="exact"/>
        </dgm:presLayoutVars>
      </dgm:prSet>
      <dgm:spPr/>
    </dgm:pt>
    <dgm:pt modelId="{90D5DC80-02EF-8246-B8D6-A3DF2748A1F6}" type="pres">
      <dgm:prSet presAssocID="{28BBE2F6-BA8D-A046-B1D3-EB3A5DA34B16}" presName="comp" presStyleCnt="0"/>
      <dgm:spPr/>
    </dgm:pt>
    <dgm:pt modelId="{C00A8487-AE0E-604F-BD32-3C3831B55DB1}" type="pres">
      <dgm:prSet presAssocID="{28BBE2F6-BA8D-A046-B1D3-EB3A5DA34B16}" presName="box" presStyleLbl="node1" presStyleIdx="0" presStyleCnt="1"/>
      <dgm:spPr/>
    </dgm:pt>
    <dgm:pt modelId="{6C1683EE-0EEE-A949-9175-BA55DC687BDC}" type="pres">
      <dgm:prSet presAssocID="{28BBE2F6-BA8D-A046-B1D3-EB3A5DA34B16}" presName="img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A93AB0C8-69DD-8E43-8101-87828BED2143}" type="pres">
      <dgm:prSet presAssocID="{28BBE2F6-BA8D-A046-B1D3-EB3A5DA34B16}" presName="text" presStyleLbl="node1" presStyleIdx="0" presStyleCnt="1">
        <dgm:presLayoutVars>
          <dgm:bulletEnabled val="1"/>
        </dgm:presLayoutVars>
      </dgm:prSet>
      <dgm:spPr/>
    </dgm:pt>
  </dgm:ptLst>
  <dgm:cxnLst>
    <dgm:cxn modelId="{ACC8EF61-5D71-4C3B-9D6A-E5352B18A705}" type="presOf" srcId="{28BBE2F6-BA8D-A046-B1D3-EB3A5DA34B16}" destId="{C00A8487-AE0E-604F-BD32-3C3831B55DB1}" srcOrd="0" destOrd="0" presId="urn:microsoft.com/office/officeart/2005/8/layout/vList4"/>
    <dgm:cxn modelId="{E0763E4B-A8B0-486F-BC25-C6BD78275106}" type="presOf" srcId="{28BBE2F6-BA8D-A046-B1D3-EB3A5DA34B16}" destId="{A93AB0C8-69DD-8E43-8101-87828BED2143}" srcOrd="1" destOrd="0" presId="urn:microsoft.com/office/officeart/2005/8/layout/vList4"/>
    <dgm:cxn modelId="{10E9B5BC-D100-D248-A01D-5B0F00EE3D93}" srcId="{D9ADC0CB-194E-DB43-9FCA-561BA3702DF6}" destId="{28BBE2F6-BA8D-A046-B1D3-EB3A5DA34B16}" srcOrd="0" destOrd="0" parTransId="{61ACD3D2-82F1-8545-8D86-1BBFD96C977E}" sibTransId="{CE64EF75-6295-1A4C-AD8E-182EBB404266}"/>
    <dgm:cxn modelId="{6C9A28DD-A5BC-41C9-92D0-B2539AB24938}" type="presOf" srcId="{D9ADC0CB-194E-DB43-9FCA-561BA3702DF6}" destId="{3BAD4277-8D1A-D44D-8737-68C43BE52A7C}" srcOrd="0" destOrd="0" presId="urn:microsoft.com/office/officeart/2005/8/layout/vList4"/>
    <dgm:cxn modelId="{19143333-9239-4C36-984C-94C83993293D}" type="presParOf" srcId="{3BAD4277-8D1A-D44D-8737-68C43BE52A7C}" destId="{90D5DC80-02EF-8246-B8D6-A3DF2748A1F6}" srcOrd="0" destOrd="0" presId="urn:microsoft.com/office/officeart/2005/8/layout/vList4"/>
    <dgm:cxn modelId="{D24504BF-CE02-47A8-9628-76825D5F673E}" type="presParOf" srcId="{90D5DC80-02EF-8246-B8D6-A3DF2748A1F6}" destId="{C00A8487-AE0E-604F-BD32-3C3831B55DB1}" srcOrd="0" destOrd="0" presId="urn:microsoft.com/office/officeart/2005/8/layout/vList4"/>
    <dgm:cxn modelId="{83146E6B-4B59-4CBA-80AB-FB328CE3C421}" type="presParOf" srcId="{90D5DC80-02EF-8246-B8D6-A3DF2748A1F6}" destId="{6C1683EE-0EEE-A949-9175-BA55DC687BDC}" srcOrd="1" destOrd="0" presId="urn:microsoft.com/office/officeart/2005/8/layout/vList4"/>
    <dgm:cxn modelId="{AF1F33EF-F71E-4EAA-8176-2F8D8875D257}" type="presParOf" srcId="{90D5DC80-02EF-8246-B8D6-A3DF2748A1F6}" destId="{A93AB0C8-69DD-8E43-8101-87828BED21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F06A8-1BBB-7646-855E-6BEF71C78980}">
      <dsp:nvSpPr>
        <dsp:cNvPr id="0" name=""/>
        <dsp:cNvSpPr/>
      </dsp:nvSpPr>
      <dsp:spPr>
        <a:xfrm>
          <a:off x="0" y="0"/>
          <a:ext cx="4775274" cy="1269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Gaming and Entertainment apps are more likely to be purchased rather than downloaded for free </a:t>
          </a:r>
          <a:r>
            <a:rPr lang="en-US" sz="1600" b="0" i="0" kern="1200">
              <a:latin typeface="Arial"/>
            </a:rPr>
            <a:t>compared to other </a:t>
          </a:r>
          <a:r>
            <a:rPr lang="en-US" sz="1600" b="0" i="0" kern="1200"/>
            <a:t>categories of apps</a:t>
          </a:r>
        </a:p>
      </dsp:txBody>
      <dsp:txXfrm>
        <a:off x="1081969" y="0"/>
        <a:ext cx="3693304" cy="1269145"/>
      </dsp:txXfrm>
    </dsp:sp>
    <dsp:sp modelId="{44C4A716-1230-7C44-B20B-F5F402F9A5D9}">
      <dsp:nvSpPr>
        <dsp:cNvPr id="0" name=""/>
        <dsp:cNvSpPr/>
      </dsp:nvSpPr>
      <dsp:spPr>
        <a:xfrm>
          <a:off x="126914" y="126914"/>
          <a:ext cx="955054" cy="10153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A8487-AE0E-604F-BD32-3C3831B55DB1}">
      <dsp:nvSpPr>
        <dsp:cNvPr id="0" name=""/>
        <dsp:cNvSpPr/>
      </dsp:nvSpPr>
      <dsp:spPr>
        <a:xfrm>
          <a:off x="0" y="0"/>
          <a:ext cx="4774203" cy="12298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People who download professional apps are willing to pay more on average</a:t>
          </a:r>
          <a:endParaRPr lang="en-US" sz="1600" kern="1200"/>
        </a:p>
      </dsp:txBody>
      <dsp:txXfrm>
        <a:off x="1077829" y="0"/>
        <a:ext cx="3696373" cy="1229892"/>
      </dsp:txXfrm>
    </dsp:sp>
    <dsp:sp modelId="{6C1683EE-0EEE-A949-9175-BA55DC687BDC}">
      <dsp:nvSpPr>
        <dsp:cNvPr id="0" name=""/>
        <dsp:cNvSpPr/>
      </dsp:nvSpPr>
      <dsp:spPr>
        <a:xfrm>
          <a:off x="122989" y="122989"/>
          <a:ext cx="954840" cy="98391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Ana</a:t>
            </a:r>
          </a:p>
          <a:p>
            <a:pPr marL="0" indent="0">
              <a:buNone/>
            </a:pPr>
            <a:r>
              <a:rPr lang="en-US"/>
              <a:t>Here is The process of how we built this model : </a:t>
            </a:r>
          </a:p>
          <a:p>
            <a:pPr marL="171450" indent="-171450"/>
            <a:r>
              <a:rPr lang="en-US"/>
              <a:t>First , we Used tests such as the mantel </a:t>
            </a:r>
            <a:r>
              <a:rPr lang="en-US" err="1"/>
              <a:t>haenszel</a:t>
            </a:r>
            <a:r>
              <a:rPr lang="en-US"/>
              <a:t> and chi-square test to determine which variables have a significant relationship with spending money on apps</a:t>
            </a:r>
          </a:p>
          <a:p>
            <a:pPr marL="171450" indent="-171450"/>
            <a:r>
              <a:rPr lang="en-US"/>
              <a:t>Then we created a number of models using backward elimination and stepwise selection</a:t>
            </a:r>
          </a:p>
          <a:p>
            <a:pPr marL="171450" indent="-171450"/>
            <a:r>
              <a:rPr lang="en-US"/>
              <a:t>The various models  were then Compared using  measures like concordance and accuracy</a:t>
            </a:r>
          </a:p>
          <a:p>
            <a:pPr marL="171450" indent="-171450"/>
            <a:r>
              <a:rPr lang="en-US"/>
              <a:t>Lastly Our final model was selected based on whichever had the best goodness of fit , and can be seen in the appendix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63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Ana</a:t>
            </a:r>
          </a:p>
          <a:p>
            <a:pPr>
              <a:buNone/>
            </a:pPr>
            <a:r>
              <a:rPr lang="en-US">
                <a:latin typeface="Calibri"/>
                <a:cs typeface="Calibri"/>
              </a:rPr>
              <a:t>The final model has an accuracy of 75.4%. </a:t>
            </a:r>
          </a:p>
          <a:p>
            <a:pPr>
              <a:buNone/>
            </a:pPr>
            <a:r>
              <a:rPr lang="en-US">
                <a:latin typeface="Calibri"/>
                <a:cs typeface="Calibri"/>
              </a:rPr>
              <a:t>Some key takeaways we found were that people who search the app store using keywords are more like to have spent money on apps. </a:t>
            </a:r>
          </a:p>
          <a:p>
            <a:pPr>
              <a:buNone/>
            </a:pPr>
            <a:r>
              <a:rPr lang="en-US">
                <a:latin typeface="Calibri"/>
                <a:cs typeface="Calibri"/>
              </a:rPr>
              <a:t>People that have downloaded game and entertainment apps are more likely to have spent money on apps. </a:t>
            </a:r>
            <a:endParaRPr lang="en-US"/>
          </a:p>
          <a:p>
            <a:pPr>
              <a:buNone/>
            </a:pPr>
            <a:r>
              <a:rPr lang="en-US">
                <a:latin typeface="Calibri"/>
                <a:cs typeface="Calibri"/>
              </a:rPr>
              <a:t>And Lastly, People that have the opinion that paid apps have higher quality and additional features are more likely to have spent money on an </a:t>
            </a:r>
          </a:p>
          <a:p>
            <a:pPr>
              <a:buNone/>
            </a:pPr>
            <a:endParaRPr lang="en-US">
              <a:latin typeface="Calibri"/>
              <a:cs typeface="Calibri"/>
            </a:endParaRPr>
          </a:p>
          <a:p>
            <a:pPr>
              <a:buNone/>
            </a:pPr>
            <a:endParaRPr lang="en-US">
              <a:latin typeface="Calibri"/>
              <a:cs typeface="Calibri"/>
            </a:endParaRPr>
          </a:p>
          <a:p>
            <a:pPr>
              <a:buNone/>
            </a:pPr>
            <a:endParaRPr lang="en-US">
              <a:latin typeface="Calibri"/>
              <a:cs typeface="Calibri"/>
            </a:endParaRPr>
          </a:p>
          <a:p>
            <a:pPr>
              <a:buNone/>
            </a:pPr>
            <a:endParaRPr lang="en-US">
              <a:latin typeface="Calibri"/>
              <a:cs typeface="Calibri"/>
            </a:endParaRPr>
          </a:p>
          <a:p>
            <a:pPr>
              <a:buNone/>
            </a:pP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34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Target these :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Key word searches</a:t>
            </a:r>
          </a:p>
          <a:p>
            <a:pPr marL="0" indent="0">
              <a:buNone/>
            </a:pPr>
            <a:r>
              <a:rPr lang="en-US"/>
              <a:t>Game and entertainment apps</a:t>
            </a:r>
          </a:p>
          <a:p>
            <a:pPr marL="0" indent="0">
              <a:buNone/>
            </a:pPr>
            <a:r>
              <a:rPr lang="en-US"/>
              <a:t>Apps with higher quality and to remove ads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4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Target these :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Key word searches</a:t>
            </a:r>
          </a:p>
          <a:p>
            <a:pPr marL="0" indent="0">
              <a:buNone/>
            </a:pPr>
            <a:r>
              <a:rPr lang="en-US"/>
              <a:t>Game and entertainment apps</a:t>
            </a:r>
          </a:p>
          <a:p>
            <a:pPr marL="0" indent="0">
              <a:buNone/>
            </a:pPr>
            <a:r>
              <a:rPr lang="en-US"/>
              <a:t>Apps with higher quality and to remove ads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1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Gaming and entertainment apps have a higher chance of being purchased compared to downloaded for free</a:t>
            </a:r>
          </a:p>
          <a:p>
            <a:pPr>
              <a:buNone/>
            </a:pPr>
            <a:endParaRPr lang="en-US">
              <a:latin typeface="Calibri"/>
              <a:cs typeface="Calibri"/>
            </a:endParaRPr>
          </a:p>
          <a:p>
            <a:pPr>
              <a:buNone/>
            </a:pPr>
            <a:endParaRPr lang="en-US">
              <a:latin typeface="Calibri"/>
              <a:cs typeface="Calibri"/>
            </a:endParaRPr>
          </a:p>
          <a:p>
            <a:pPr marL="0" indent="0" algn="ctr">
              <a:buNone/>
            </a:pPr>
            <a:r>
              <a:rPr lang="en-US"/>
              <a:t>People who download professional apps are willing to pay more on average</a:t>
            </a:r>
          </a:p>
          <a:p>
            <a:pPr>
              <a:buNone/>
            </a:pP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9932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Based on final model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identified 7 metrics that were used to predict with __ accuracy if customers have spent money on apps before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We </a:t>
            </a:r>
            <a:r>
              <a:rPr lang="en-US" err="1"/>
              <a:t>crea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We have identified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Mention used the social media Harvard dataset </a:t>
            </a:r>
          </a:p>
          <a:p>
            <a:pPr>
              <a:buNone/>
            </a:pPr>
            <a:endParaRPr lang="en-US">
              <a:latin typeface="Calibri"/>
              <a:cs typeface="Calibri"/>
            </a:endParaRPr>
          </a:p>
          <a:p>
            <a:pPr>
              <a:buNone/>
            </a:pPr>
            <a:r>
              <a:rPr lang="en-US">
                <a:latin typeface="Calibri"/>
                <a:cs typeface="Calibri"/>
              </a:rPr>
              <a:t>Number of Apps Released by Month Over Time</a:t>
            </a:r>
          </a:p>
          <a:p>
            <a:pPr>
              <a:buNone/>
            </a:pPr>
            <a:r>
              <a:rPr lang="en-US"/>
              <a:t>Number of Apps Released by Month over Time</a:t>
            </a:r>
          </a:p>
        </p:txBody>
      </p:sp>
    </p:spTree>
    <p:extLst>
      <p:ext uri="{BB962C8B-B14F-4D97-AF65-F5344CB8AC3E}">
        <p14:creationId xmlns:p14="http://schemas.microsoft.com/office/powerpoint/2010/main" val="78309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Mention used the social media Harvard dataset </a:t>
            </a:r>
          </a:p>
          <a:p>
            <a:pPr>
              <a:buNone/>
            </a:pPr>
            <a:endParaRPr lang="en-US">
              <a:latin typeface="Calibri"/>
              <a:cs typeface="Calibri"/>
            </a:endParaRPr>
          </a:p>
          <a:p>
            <a:pPr>
              <a:buNone/>
            </a:pPr>
            <a:r>
              <a:rPr lang="en-US">
                <a:latin typeface="Calibri"/>
                <a:cs typeface="Calibri"/>
              </a:rPr>
              <a:t>Number of Apps Released by Month Over Time</a:t>
            </a:r>
          </a:p>
          <a:p>
            <a:pPr>
              <a:buNone/>
            </a:pPr>
            <a:r>
              <a:rPr lang="en-US"/>
              <a:t>Number of Apps Released by Month over Time</a:t>
            </a:r>
          </a:p>
        </p:txBody>
      </p:sp>
    </p:spTree>
    <p:extLst>
      <p:ext uri="{BB962C8B-B14F-4D97-AF65-F5344CB8AC3E}">
        <p14:creationId xmlns:p14="http://schemas.microsoft.com/office/powerpoint/2010/main" val="2242439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ADD FRANCE AND ITALY TO MAP!!!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469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16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The first model we created was a binary logistic regression, comparing whether or not people spent money on apps. </a:t>
            </a:r>
          </a:p>
        </p:txBody>
      </p:sp>
    </p:spTree>
    <p:extLst>
      <p:ext uri="{BB962C8B-B14F-4D97-AF65-F5344CB8AC3E}">
        <p14:creationId xmlns:p14="http://schemas.microsoft.com/office/powerpoint/2010/main" val="697916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Ana</a:t>
            </a:r>
          </a:p>
          <a:p>
            <a:pPr>
              <a:buNone/>
            </a:pPr>
            <a:r>
              <a:rPr lang="en-US">
                <a:latin typeface="Calibri"/>
                <a:cs typeface="Calibri"/>
              </a:rPr>
              <a:t>From this model,  We found that 91.5% of people that answered the survey have spent money on apps, whereas the other 8.5 % have not. </a:t>
            </a:r>
          </a:p>
          <a:p>
            <a:pPr>
              <a:buNone/>
            </a:pP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291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9" r:id="rId6"/>
    <p:sldLayoutId id="2147483662" r:id="rId7"/>
    <p:sldLayoutId id="2147483663" r:id="rId8"/>
    <p:sldLayoutId id="2147483665" r:id="rId9"/>
    <p:sldLayoutId id="2147483666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1444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Robert </a:t>
            </a:r>
            <a:r>
              <a:rPr lang="en-US">
                <a:solidFill>
                  <a:schemeClr val="accent3"/>
                </a:solidFill>
              </a:rPr>
              <a:t>Seybold</a:t>
            </a:r>
            <a:endParaRPr lang="en-US"/>
          </a:p>
          <a:p>
            <a:pPr marL="0" indent="0"/>
            <a:r>
              <a:rPr lang="en"/>
              <a:t>Daniel </a:t>
            </a:r>
            <a:r>
              <a:rPr lang="en">
                <a:solidFill>
                  <a:srgbClr val="247DBD"/>
                </a:solidFill>
              </a:rPr>
              <a:t>Kim</a:t>
            </a:r>
            <a:endParaRPr lang="en-US">
              <a:solidFill>
                <a:srgbClr val="247DBD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Anastasia </a:t>
            </a:r>
            <a:r>
              <a:rPr lang="en">
                <a:solidFill>
                  <a:schemeClr val="accent5"/>
                </a:solidFill>
              </a:rPr>
              <a:t>Horvat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Gabby </a:t>
            </a:r>
            <a:r>
              <a:rPr lang="en">
                <a:solidFill>
                  <a:schemeClr val="accent1"/>
                </a:solidFill>
              </a:rPr>
              <a:t>Ruehle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</a:t>
            </a:r>
            <a:r>
              <a:rPr lang="en">
                <a:solidFill>
                  <a:srgbClr val="00CFCC"/>
                </a:solidFill>
              </a:rPr>
              <a:t>PURCHASING</a:t>
            </a:r>
            <a:r>
              <a:rPr lang="en"/>
              <a:t> BEHAVIOR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67456" y="4125908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CEA6-6B07-DC4C-913E-54EB61DE6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BA4B0C-230E-D94D-A354-319BA5A9F6F8}"/>
              </a:ext>
            </a:extLst>
          </p:cNvPr>
          <p:cNvGrpSpPr/>
          <p:nvPr/>
        </p:nvGrpSpPr>
        <p:grpSpPr>
          <a:xfrm>
            <a:off x="2434301" y="1121326"/>
            <a:ext cx="4303955" cy="3015244"/>
            <a:chOff x="-3542" y="1348373"/>
            <a:chExt cx="3931233" cy="2706511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18096C8D-08DC-9F47-9B8E-EED90DB890C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-3542" y="1792210"/>
            <a:ext cx="3931233" cy="22626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Google Shape;474;p27">
              <a:extLst>
                <a:ext uri="{FF2B5EF4-FFF2-40B4-BE49-F238E27FC236}">
                  <a16:creationId xmlns:a16="http://schemas.microsoft.com/office/drawing/2014/main" id="{8E0ABEED-47F7-074C-BF89-E62DAC30717F}"/>
                </a:ext>
              </a:extLst>
            </p:cNvPr>
            <p:cNvSpPr txBox="1">
              <a:spLocks/>
            </p:cNvSpPr>
            <p:nvPr/>
          </p:nvSpPr>
          <p:spPr>
            <a:xfrm>
              <a:off x="1041845" y="1348373"/>
              <a:ext cx="1359290" cy="612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Share Tech"/>
                <a:buNone/>
                <a:defRPr sz="30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 algn="ctr"/>
              <a:r>
                <a:rPr lang="en-US" sz="1800">
                  <a:solidFill>
                    <a:schemeClr val="bg1"/>
                  </a:solidFill>
                </a:rPr>
                <a:t>8.5%</a:t>
              </a:r>
            </a:p>
          </p:txBody>
        </p:sp>
        <p:sp>
          <p:nvSpPr>
            <p:cNvPr id="6" name="Google Shape;474;p27">
              <a:extLst>
                <a:ext uri="{FF2B5EF4-FFF2-40B4-BE49-F238E27FC236}">
                  <a16:creationId xmlns:a16="http://schemas.microsoft.com/office/drawing/2014/main" id="{D1950EF9-49A8-284E-B358-A08D287E1C91}"/>
                </a:ext>
              </a:extLst>
            </p:cNvPr>
            <p:cNvSpPr txBox="1">
              <a:spLocks/>
            </p:cNvSpPr>
            <p:nvPr/>
          </p:nvSpPr>
          <p:spPr>
            <a:xfrm>
              <a:off x="1721490" y="2395155"/>
              <a:ext cx="1359290" cy="612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Share Tech"/>
                <a:buNone/>
                <a:defRPr sz="30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 algn="ctr"/>
              <a:r>
                <a:rPr lang="en-US" sz="1800">
                  <a:solidFill>
                    <a:schemeClr val="bg1"/>
                  </a:solidFill>
                </a:rPr>
                <a:t>91.5%</a:t>
              </a:r>
            </a:p>
          </p:txBody>
        </p:sp>
      </p:grpSp>
      <p:sp>
        <p:nvSpPr>
          <p:cNvPr id="7" name="Google Shape;474;p27">
            <a:extLst>
              <a:ext uri="{FF2B5EF4-FFF2-40B4-BE49-F238E27FC236}">
                <a16:creationId xmlns:a16="http://schemas.microsoft.com/office/drawing/2014/main" id="{D4207077-C786-CF45-9C5D-82663A42A850}"/>
              </a:ext>
            </a:extLst>
          </p:cNvPr>
          <p:cNvSpPr txBox="1">
            <a:spLocks/>
          </p:cNvSpPr>
          <p:nvPr/>
        </p:nvSpPr>
        <p:spPr>
          <a:xfrm>
            <a:off x="3350166" y="4079620"/>
            <a:ext cx="2356580" cy="64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>
                <a:solidFill>
                  <a:srgbClr val="00CFCC"/>
                </a:solidFill>
              </a:rPr>
              <a:t>Binary</a:t>
            </a:r>
          </a:p>
          <a:p>
            <a:pPr algn="ctr"/>
            <a:r>
              <a:rPr lang="en-US" sz="1800">
                <a:solidFill>
                  <a:srgbClr val="00CFCC"/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1889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rgbClr val="247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383988" y="1686668"/>
            <a:ext cx="2334199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Explored significant relationships through Mantel-Haenszel &amp; </a:t>
            </a:r>
            <a:br>
              <a:rPr lang="en" sz="1400"/>
            </a:br>
            <a:r>
              <a:rPr lang="en" sz="1400"/>
              <a:t>Chi-Square Tests</a:t>
            </a:r>
            <a:endParaRPr sz="1400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551431" y="3448329"/>
            <a:ext cx="2186263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Selected best model with best </a:t>
            </a:r>
            <a:br>
              <a:rPr lang="en" sz="1400"/>
            </a:br>
            <a:r>
              <a:rPr lang="en" sz="1400"/>
              <a:t>goodness-of-fit</a:t>
            </a:r>
            <a:endParaRPr sz="140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1812" y="3565933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Performed </a:t>
            </a:r>
            <a:br>
              <a:rPr lang="en" sz="1400"/>
            </a:br>
            <a:r>
              <a:rPr lang="en" sz="1400"/>
              <a:t>backward elimination and stepwise selection for variable selection </a:t>
            </a:r>
            <a:endParaRPr sz="140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833927" y="1775511"/>
            <a:ext cx="185032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" sz="1400"/>
              <a:t>Concordance</a:t>
            </a:r>
          </a:p>
          <a:p>
            <a:pPr marL="285750" indent="-285750">
              <a:lnSpc>
                <a:spcPct val="100000"/>
              </a:lnSpc>
            </a:pPr>
            <a:r>
              <a:rPr lang="en" sz="1400"/>
              <a:t>ROC Curve</a:t>
            </a:r>
          </a:p>
          <a:p>
            <a:pPr marL="285750" indent="-285750">
              <a:lnSpc>
                <a:spcPct val="100000"/>
              </a:lnSpc>
            </a:pPr>
            <a:r>
              <a:rPr lang="en" sz="1400"/>
              <a:t>Accuracy</a:t>
            </a:r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618446" y="3224790"/>
            <a:ext cx="1881295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SIGNIFICANCE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863450" y="2134740"/>
            <a:ext cx="1446625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VARIABLE SELECTION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753887" y="3312637"/>
            <a:ext cx="1738965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MODEL</a:t>
            </a:r>
            <a:br>
              <a:rPr lang="en" sz="2400">
                <a:solidFill>
                  <a:schemeClr val="accent3"/>
                </a:solidFill>
              </a:rPr>
            </a:br>
            <a:r>
              <a:rPr lang="en" sz="2400">
                <a:solidFill>
                  <a:schemeClr val="accent3"/>
                </a:solidFill>
              </a:rPr>
              <a:t>COMPARISON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47DBD"/>
                </a:solidFill>
              </a:rPr>
              <a:t>FINAL</a:t>
            </a:r>
            <a:br>
              <a:rPr lang="en" sz="2400">
                <a:solidFill>
                  <a:srgbClr val="247DBD"/>
                </a:solidFill>
              </a:rPr>
            </a:br>
            <a:r>
              <a:rPr lang="en" sz="2400">
                <a:solidFill>
                  <a:srgbClr val="247DBD"/>
                </a:solidFill>
              </a:rPr>
              <a:t>MODEL</a:t>
            </a:r>
            <a:endParaRPr lang="en-US" sz="2400">
              <a:solidFill>
                <a:srgbClr val="247D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1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" grpId="0" build="p"/>
      <p:bldP spid="1105" grpId="0" build="p"/>
      <p:bldP spid="1107" grpId="0" build="p"/>
      <p:bldP spid="1109" grpId="0" build="p"/>
      <p:bldP spid="1110" grpId="0"/>
      <p:bldP spid="1111" grpId="0"/>
      <p:bldP spid="1112" grpId="0"/>
      <p:bldP spid="11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DBC7F-1978-453E-91F1-BE97338F6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4532" y="1752379"/>
            <a:ext cx="3339864" cy="1761661"/>
          </a:xfrm>
        </p:spPr>
        <p:txBody>
          <a:bodyPr/>
          <a:lstStyle/>
          <a:p>
            <a:pPr marL="114300" indent="0">
              <a:buNone/>
            </a:pPr>
            <a:r>
              <a:rPr lang="en-US"/>
              <a:t>People that look to download games have </a:t>
            </a:r>
            <a:r>
              <a:rPr lang="en-US" b="1">
                <a:solidFill>
                  <a:srgbClr val="E898AC"/>
                </a:solidFill>
                <a:ea typeface="+mn-ea"/>
                <a:cs typeface="+mn-cs"/>
                <a:sym typeface="Arial"/>
              </a:rPr>
              <a:t>86.31%</a:t>
            </a:r>
            <a:r>
              <a:rPr lang="en-US"/>
              <a:t> higher odds to buy apps than those that do not look for games on average.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7F102-7C70-49A7-9CB9-D40938C4B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ODDS RATIOS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58E16A8-5765-4AD5-A862-23EC0E989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4" t="1493" r="349" b="1866"/>
          <a:stretch/>
        </p:blipFill>
        <p:spPr>
          <a:xfrm>
            <a:off x="267495" y="2059500"/>
            <a:ext cx="4506002" cy="1024499"/>
          </a:xfrm>
          <a:prstGeom prst="rect">
            <a:avLst/>
          </a:prstGeom>
        </p:spPr>
      </p:pic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31229D7C-561E-4F85-B928-472E02C469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" t="858" r="145" b="1717"/>
          <a:stretch/>
        </p:blipFill>
        <p:spPr>
          <a:xfrm>
            <a:off x="267495" y="3409560"/>
            <a:ext cx="4506002" cy="1484992"/>
          </a:xfrm>
          <a:prstGeom prst="rect">
            <a:avLst/>
          </a:prstGeom>
        </p:spPr>
      </p:pic>
      <p:pic>
        <p:nvPicPr>
          <p:cNvPr id="7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4A15E758-0925-4A16-94AE-B54FADD565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9" t="1835" r="579" b="1835"/>
          <a:stretch/>
        </p:blipFill>
        <p:spPr>
          <a:xfrm>
            <a:off x="267495" y="1059471"/>
            <a:ext cx="4506002" cy="696121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FB27469-7482-7249-A50C-29F658E6AC1E}"/>
              </a:ext>
            </a:extLst>
          </p:cNvPr>
          <p:cNvSpPr/>
          <p:nvPr/>
        </p:nvSpPr>
        <p:spPr>
          <a:xfrm>
            <a:off x="3450772" y="2430234"/>
            <a:ext cx="685800" cy="283029"/>
          </a:xfrm>
          <a:prstGeom prst="roundRect">
            <a:avLst/>
          </a:prstGeom>
          <a:noFill/>
          <a:ln>
            <a:solidFill>
              <a:srgbClr val="E898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CFD069F4-D3F0-EE48-BBCA-B46C26D8F8CA}"/>
              </a:ext>
            </a:extLst>
          </p:cNvPr>
          <p:cNvSpPr txBox="1">
            <a:spLocks/>
          </p:cNvSpPr>
          <p:nvPr/>
        </p:nvSpPr>
        <p:spPr>
          <a:xfrm>
            <a:off x="4773497" y="3200786"/>
            <a:ext cx="5595782" cy="883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 lang="en-US"/>
          </a:p>
          <a:p>
            <a:pPr marL="114300" indent="0">
              <a:buFont typeface="Maven Pro"/>
              <a:buNone/>
            </a:pPr>
            <a:r>
              <a:rPr lang="en-US" sz="2400" b="1">
                <a:solidFill>
                  <a:srgbClr val="00CFCC"/>
                </a:solidFill>
              </a:rPr>
              <a:t>   </a:t>
            </a:r>
            <a:r>
              <a:rPr lang="en-US" sz="2400" b="1">
                <a:solidFill>
                  <a:srgbClr val="FAA484"/>
                </a:solidFill>
              </a:rPr>
              <a:t>Accuracy: 75.4%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CUMULATIVE LOGIT MODEL</a:t>
            </a:r>
            <a:endParaRPr sz="3000"/>
          </a:p>
        </p:txBody>
      </p:sp>
      <p:sp>
        <p:nvSpPr>
          <p:cNvPr id="16" name="Google Shape;474;p27">
            <a:extLst>
              <a:ext uri="{FF2B5EF4-FFF2-40B4-BE49-F238E27FC236}">
                <a16:creationId xmlns:a16="http://schemas.microsoft.com/office/drawing/2014/main" id="{9D476F39-492F-454D-876A-191BE079FCB3}"/>
              </a:ext>
            </a:extLst>
          </p:cNvPr>
          <p:cNvSpPr txBox="1">
            <a:spLocks/>
          </p:cNvSpPr>
          <p:nvPr/>
        </p:nvSpPr>
        <p:spPr>
          <a:xfrm>
            <a:off x="3604197" y="4347377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>
                <a:solidFill>
                  <a:srgbClr val="E898AC"/>
                </a:solidFill>
              </a:rPr>
              <a:t>Ordinal </a:t>
            </a:r>
          </a:p>
          <a:p>
            <a:pPr algn="ctr"/>
            <a:r>
              <a:rPr lang="en-US" sz="1800">
                <a:solidFill>
                  <a:srgbClr val="E898AC"/>
                </a:solidFill>
              </a:rPr>
              <a:t>Logistic Regression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87DC67-EFFB-964C-BCA4-C259C9D0FD12}"/>
              </a:ext>
            </a:extLst>
          </p:cNvPr>
          <p:cNvGrpSpPr/>
          <p:nvPr/>
        </p:nvGrpSpPr>
        <p:grpSpPr>
          <a:xfrm>
            <a:off x="3080247" y="1084638"/>
            <a:ext cx="3200400" cy="3200400"/>
            <a:chOff x="4974360" y="518582"/>
            <a:chExt cx="3200400" cy="32004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BE8799A-C062-1449-9CD7-D4ED902EA445}"/>
                </a:ext>
              </a:extLst>
            </p:cNvPr>
            <p:cNvGrpSpPr/>
            <p:nvPr/>
          </p:nvGrpSpPr>
          <p:grpSpPr>
            <a:xfrm>
              <a:off x="4974360" y="518582"/>
              <a:ext cx="3200400" cy="3200400"/>
              <a:chOff x="5721542" y="0"/>
              <a:chExt cx="3200400" cy="3200400"/>
            </a:xfrm>
          </p:grpSpPr>
          <p:graphicFrame>
            <p:nvGraphicFramePr>
              <p:cNvPr id="22" name="Chart 21">
                <a:extLst>
                  <a:ext uri="{FF2B5EF4-FFF2-40B4-BE49-F238E27FC236}">
                    <a16:creationId xmlns:a16="http://schemas.microsoft.com/office/drawing/2014/main" id="{81703220-E87F-BB46-BC4B-36D43379CA5C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927567" y="631808"/>
              <a:ext cx="2686500" cy="208248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1D2D95-CE2F-D749-8A24-625B8D467F37}"/>
                  </a:ext>
                </a:extLst>
              </p:cNvPr>
              <p:cNvSpPr/>
              <p:nvPr/>
            </p:nvSpPr>
            <p:spPr>
              <a:xfrm>
                <a:off x="5721542" y="0"/>
                <a:ext cx="3200400" cy="32004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Google Shape;474;p27">
              <a:extLst>
                <a:ext uri="{FF2B5EF4-FFF2-40B4-BE49-F238E27FC236}">
                  <a16:creationId xmlns:a16="http://schemas.microsoft.com/office/drawing/2014/main" id="{458EB3E9-6A1D-E249-BF68-391D14337F18}"/>
                </a:ext>
              </a:extLst>
            </p:cNvPr>
            <p:cNvSpPr txBox="1">
              <a:spLocks/>
            </p:cNvSpPr>
            <p:nvPr/>
          </p:nvSpPr>
          <p:spPr>
            <a:xfrm>
              <a:off x="5257783" y="2001646"/>
              <a:ext cx="1359290" cy="612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Share Tech"/>
                <a:buNone/>
                <a:defRPr sz="30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 algn="ctr"/>
              <a:r>
                <a:rPr lang="en-US" sz="1800">
                  <a:solidFill>
                    <a:schemeClr val="bg1"/>
                  </a:solidFill>
                </a:rPr>
                <a:t>27%</a:t>
              </a:r>
            </a:p>
          </p:txBody>
        </p:sp>
        <p:sp>
          <p:nvSpPr>
            <p:cNvPr id="20" name="Google Shape;474;p27">
              <a:extLst>
                <a:ext uri="{FF2B5EF4-FFF2-40B4-BE49-F238E27FC236}">
                  <a16:creationId xmlns:a16="http://schemas.microsoft.com/office/drawing/2014/main" id="{EC08B194-35CE-054F-823F-55790C56B0A1}"/>
                </a:ext>
              </a:extLst>
            </p:cNvPr>
            <p:cNvSpPr txBox="1">
              <a:spLocks/>
            </p:cNvSpPr>
            <p:nvPr/>
          </p:nvSpPr>
          <p:spPr>
            <a:xfrm>
              <a:off x="5975321" y="2001646"/>
              <a:ext cx="1359290" cy="612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Share Tech"/>
                <a:buNone/>
                <a:defRPr sz="30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 algn="ctr"/>
              <a:r>
                <a:rPr lang="en-US" sz="1800">
                  <a:solidFill>
                    <a:schemeClr val="bg1"/>
                  </a:solidFill>
                </a:rPr>
                <a:t>30%</a:t>
              </a:r>
            </a:p>
          </p:txBody>
        </p:sp>
        <p:sp>
          <p:nvSpPr>
            <p:cNvPr id="21" name="Google Shape;474;p27">
              <a:extLst>
                <a:ext uri="{FF2B5EF4-FFF2-40B4-BE49-F238E27FC236}">
                  <a16:creationId xmlns:a16="http://schemas.microsoft.com/office/drawing/2014/main" id="{D929B6BB-FF5F-2046-8841-A585DD8AAD07}"/>
                </a:ext>
              </a:extLst>
            </p:cNvPr>
            <p:cNvSpPr txBox="1">
              <a:spLocks/>
            </p:cNvSpPr>
            <p:nvPr/>
          </p:nvSpPr>
          <p:spPr>
            <a:xfrm>
              <a:off x="6715364" y="2001646"/>
              <a:ext cx="1359290" cy="612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Share Tech"/>
                <a:buNone/>
                <a:defRPr sz="30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 algn="ctr"/>
              <a:r>
                <a:rPr lang="en-US" sz="1800">
                  <a:solidFill>
                    <a:schemeClr val="bg1"/>
                  </a:solidFill>
                </a:rPr>
                <a:t>43%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15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CUMULATIVE LOGIT MODEL</a:t>
            </a:r>
            <a:endParaRPr sz="300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5617029" y="1373193"/>
            <a:ext cx="2286000" cy="100584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LOGIT</a:t>
            </a:r>
            <a:br>
              <a:rPr lang="en"/>
            </a:br>
            <a:r>
              <a:rPr lang="en" sz="1400"/>
              <a:t>Checked assumptions </a:t>
            </a:r>
            <a:br>
              <a:rPr lang="en" sz="1400"/>
            </a:br>
            <a:r>
              <a:rPr lang="en" sz="1400"/>
              <a:t>with Brant Test, then fit Cumulative Logit Model</a:t>
            </a:r>
            <a:endParaRPr lang="en-US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089841" y="3345764"/>
            <a:ext cx="2286000" cy="100584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</a:t>
            </a:r>
            <a:br>
              <a:rPr lang="en"/>
            </a:br>
            <a:r>
              <a:rPr lang="en" sz="1400"/>
              <a:t>Ran backward elimination and stepwise selection </a:t>
            </a:r>
            <a:endParaRPr lang="en-US" sz="140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089841" y="1373193"/>
            <a:ext cx="2286000" cy="100584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BIN THE RESPONSE</a:t>
            </a:r>
            <a:br>
              <a:rPr lang="en"/>
            </a:br>
            <a:r>
              <a:rPr lang="en-US" sz="1400"/>
              <a:t>Categorized the amount purchased into 3 bins</a:t>
            </a:r>
            <a:endParaRPr/>
          </a:p>
        </p:txBody>
      </p:sp>
      <p:sp>
        <p:nvSpPr>
          <p:cNvPr id="92" name="Google Shape;602;p30">
            <a:extLst>
              <a:ext uri="{FF2B5EF4-FFF2-40B4-BE49-F238E27FC236}">
                <a16:creationId xmlns:a16="http://schemas.microsoft.com/office/drawing/2014/main" id="{4D9298C6-13CC-864F-9C77-DC36ED18F4E7}"/>
              </a:ext>
            </a:extLst>
          </p:cNvPr>
          <p:cNvSpPr txBox="1">
            <a:spLocks/>
          </p:cNvSpPr>
          <p:nvPr/>
        </p:nvSpPr>
        <p:spPr>
          <a:xfrm>
            <a:off x="5617029" y="3345764"/>
            <a:ext cx="2286000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MODEL SELECTION</a:t>
            </a:r>
          </a:p>
          <a:p>
            <a:r>
              <a:rPr lang="en-US" sz="1400"/>
              <a:t>Selected model with best goodness-of-fit</a:t>
            </a:r>
          </a:p>
        </p:txBody>
      </p:sp>
      <p:cxnSp>
        <p:nvCxnSpPr>
          <p:cNvPr id="93" name="Google Shape;615;p30">
            <a:extLst>
              <a:ext uri="{FF2B5EF4-FFF2-40B4-BE49-F238E27FC236}">
                <a16:creationId xmlns:a16="http://schemas.microsoft.com/office/drawing/2014/main" id="{85FCC856-1DDA-B74E-8632-9921BBFA8A27}"/>
              </a:ext>
            </a:extLst>
          </p:cNvPr>
          <p:cNvCxnSpPr>
            <a:cxnSpLocks/>
            <a:stCxn id="604" idx="3"/>
            <a:endCxn id="601" idx="1"/>
          </p:cNvCxnSpPr>
          <p:nvPr/>
        </p:nvCxnSpPr>
        <p:spPr>
          <a:xfrm>
            <a:off x="3375841" y="1876113"/>
            <a:ext cx="224118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614;p30">
            <a:extLst>
              <a:ext uri="{FF2B5EF4-FFF2-40B4-BE49-F238E27FC236}">
                <a16:creationId xmlns:a16="http://schemas.microsoft.com/office/drawing/2014/main" id="{2705820B-CA9F-1847-BD58-E6C6262CBFD1}"/>
              </a:ext>
            </a:extLst>
          </p:cNvPr>
          <p:cNvCxnSpPr>
            <a:cxnSpLocks/>
            <a:stCxn id="601" idx="2"/>
            <a:endCxn id="602" idx="0"/>
          </p:cNvCxnSpPr>
          <p:nvPr/>
        </p:nvCxnSpPr>
        <p:spPr>
          <a:xfrm rot="5400000">
            <a:off x="4013070" y="598804"/>
            <a:ext cx="966731" cy="452718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615;p30">
            <a:extLst>
              <a:ext uri="{FF2B5EF4-FFF2-40B4-BE49-F238E27FC236}">
                <a16:creationId xmlns:a16="http://schemas.microsoft.com/office/drawing/2014/main" id="{149B022F-E284-DA43-BF82-46083D1B6307}"/>
              </a:ext>
            </a:extLst>
          </p:cNvPr>
          <p:cNvCxnSpPr>
            <a:cxnSpLocks/>
            <a:stCxn id="602" idx="3"/>
            <a:endCxn id="92" idx="1"/>
          </p:cNvCxnSpPr>
          <p:nvPr/>
        </p:nvCxnSpPr>
        <p:spPr>
          <a:xfrm>
            <a:off x="3375841" y="3848684"/>
            <a:ext cx="224118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744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D18994-0724-4276-9851-48B2A9940380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618825" y="411675"/>
            <a:ext cx="5550660" cy="577800"/>
          </a:xfrm>
        </p:spPr>
        <p:txBody>
          <a:bodyPr/>
          <a:lstStyle/>
          <a:p>
            <a:r>
              <a:rPr lang="en-US"/>
              <a:t>ODDS RATIOS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4B12E-EF5E-4D25-8F08-AEACB91758E7}"/>
              </a:ext>
            </a:extLst>
          </p:cNvPr>
          <p:cNvSpPr txBox="1"/>
          <p:nvPr/>
        </p:nvSpPr>
        <p:spPr>
          <a:xfrm>
            <a:off x="5334000" y="1238250"/>
            <a:ext cx="291846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FFFF"/>
                </a:solidFill>
                <a:latin typeface="Maven Pro"/>
              </a:rPr>
              <a:t>People that look to download business-related apps have </a:t>
            </a:r>
            <a:r>
              <a:rPr lang="en-US" sz="1800">
                <a:solidFill>
                  <a:srgbClr val="E898AC"/>
                </a:solidFill>
                <a:latin typeface="Maven Pro"/>
              </a:rPr>
              <a:t>36.97</a:t>
            </a:r>
            <a:r>
              <a:rPr lang="en-US" sz="1800" b="1">
                <a:solidFill>
                  <a:srgbClr val="E898AC"/>
                </a:solidFill>
                <a:latin typeface="Maven Pro"/>
              </a:rPr>
              <a:t>%</a:t>
            </a:r>
            <a:r>
              <a:rPr lang="en-US" sz="1800">
                <a:solidFill>
                  <a:srgbClr val="FFFFFF"/>
                </a:solidFill>
                <a:latin typeface="Maven Pro"/>
              </a:rPr>
              <a:t> higher expected odds of being in a higher maximum amount spent on an app than people who do not download business-related apps.</a:t>
            </a:r>
            <a:endParaRPr lang="en-US" sz="1800"/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6903C91E-3AEA-4F49-9198-47F3090C1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1242951"/>
            <a:ext cx="3931920" cy="1476497"/>
          </a:xfrm>
          <a:prstGeom prst="rect">
            <a:avLst/>
          </a:prstGeom>
        </p:spPr>
      </p:pic>
      <p:pic>
        <p:nvPicPr>
          <p:cNvPr id="10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99D4A5B-1FA9-44C2-BF07-9A5FC77AE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" y="3093208"/>
            <a:ext cx="3931920" cy="900184"/>
          </a:xfrm>
          <a:prstGeom prst="rect">
            <a:avLst/>
          </a:prstGeom>
        </p:spPr>
      </p:pic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4C575B99-53C8-4114-86FD-C1FF43B29B36}"/>
              </a:ext>
            </a:extLst>
          </p:cNvPr>
          <p:cNvSpPr/>
          <p:nvPr/>
        </p:nvSpPr>
        <p:spPr>
          <a:xfrm>
            <a:off x="3473632" y="2011134"/>
            <a:ext cx="685800" cy="283029"/>
          </a:xfrm>
          <a:prstGeom prst="roundRect">
            <a:avLst/>
          </a:prstGeom>
          <a:noFill/>
          <a:ln w="28575">
            <a:solidFill>
              <a:srgbClr val="E898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678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0B0C44-C222-4C2B-8A54-AEF883E0C510}"/>
              </a:ext>
            </a:extLst>
          </p:cNvPr>
          <p:cNvSpPr>
            <a:spLocks/>
          </p:cNvSpPr>
          <p:nvPr/>
        </p:nvSpPr>
        <p:spPr>
          <a:xfrm>
            <a:off x="647396" y="1195007"/>
            <a:ext cx="3799216" cy="2589904"/>
          </a:xfrm>
          <a:prstGeom prst="rect">
            <a:avLst/>
          </a:prstGeom>
          <a:solidFill>
            <a:srgbClr val="E898A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B9BE3-5499-4270-A6A6-3AABAC383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6549832" cy="577800"/>
          </a:xfrm>
        </p:spPr>
        <p:txBody>
          <a:bodyPr/>
          <a:lstStyle/>
          <a:p>
            <a:r>
              <a:rPr lang="en-US"/>
              <a:t>PERFORMANCE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B381F8C-1642-4411-906B-E9390316F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416877"/>
            <a:ext cx="3840480" cy="3003166"/>
          </a:xfrm>
          <a:prstGeom prst="rect">
            <a:avLst/>
          </a:prstGeom>
        </p:spPr>
      </p:pic>
      <p:pic>
        <p:nvPicPr>
          <p:cNvPr id="6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D9D9967-534E-4523-B0CC-4AE2A71DE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40" y="1994015"/>
            <a:ext cx="2971800" cy="18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91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D55D96-767A-49BF-8C78-9EC4DDEC1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1765" y="1260075"/>
            <a:ext cx="6391800" cy="25092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>
                <a:solidFill>
                  <a:srgbClr val="FAA484"/>
                </a:solidFill>
              </a:rPr>
              <a:t>If you want to move into the app development world...</a:t>
            </a:r>
            <a:r>
              <a:rPr lang="en-US"/>
              <a:t> </a:t>
            </a:r>
          </a:p>
          <a:p>
            <a:endParaRPr lang="en-US"/>
          </a:p>
          <a:p>
            <a:endParaRPr lang="en-US"/>
          </a:p>
          <a:p>
            <a:pPr marL="11430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9F1ED4-D07D-4E26-8EF6-CEF493A25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3658050" cy="577800"/>
          </a:xfrm>
        </p:spPr>
        <p:txBody>
          <a:bodyPr/>
          <a:lstStyle/>
          <a:p>
            <a:r>
              <a:rPr lang="en-US"/>
              <a:t>RECOMMENDATIONS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BE7FD8F-364B-654D-A13B-E187362429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7621378"/>
              </p:ext>
            </p:extLst>
          </p:nvPr>
        </p:nvGraphicFramePr>
        <p:xfrm>
          <a:off x="2092905" y="2021131"/>
          <a:ext cx="4775274" cy="1269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6E30F07-4E16-EE4D-98E1-14D65CDD0D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052238"/>
              </p:ext>
            </p:extLst>
          </p:nvPr>
        </p:nvGraphicFramePr>
        <p:xfrm>
          <a:off x="2093976" y="3300439"/>
          <a:ext cx="4774203" cy="1229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92998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025132" y="2009996"/>
            <a:ext cx="4767164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8EFCD-90CB-5A4D-9719-CF1B58F0AD06}"/>
              </a:ext>
            </a:extLst>
          </p:cNvPr>
          <p:cNvSpPr/>
          <p:nvPr/>
        </p:nvSpPr>
        <p:spPr>
          <a:xfrm>
            <a:off x="2231571" y="3907971"/>
            <a:ext cx="4354286" cy="8599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A17A77-AF5C-4D67-BA11-BBB8377C6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7221F0-9223-4D6B-9058-D3456A826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3502928" cy="577800"/>
          </a:xfrm>
        </p:spPr>
        <p:txBody>
          <a:bodyPr/>
          <a:lstStyle/>
          <a:p>
            <a:r>
              <a:rPr lang="en-US"/>
              <a:t>Final Logistic Model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E50D758-A64A-40DC-A188-BF029C5BE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3" y="993235"/>
            <a:ext cx="3786187" cy="390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07;p28">
            <a:extLst>
              <a:ext uri="{FF2B5EF4-FFF2-40B4-BE49-F238E27FC236}">
                <a16:creationId xmlns:a16="http://schemas.microsoft.com/office/drawing/2014/main" id="{7D9BCF61-CAEB-454A-BA0C-963234C8B8C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78049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TEAM MEMBERS</a:t>
            </a:r>
            <a:endParaRPr sz="36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D4192-CDD8-574F-9B6B-9795B0D344FC}"/>
              </a:ext>
            </a:extLst>
          </p:cNvPr>
          <p:cNvGrpSpPr/>
          <p:nvPr/>
        </p:nvGrpSpPr>
        <p:grpSpPr>
          <a:xfrm>
            <a:off x="6637125" y="1682527"/>
            <a:ext cx="1639869" cy="2101715"/>
            <a:chOff x="657017" y="1682527"/>
            <a:chExt cx="1639869" cy="2101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A92928-B420-D141-B6F3-D9CFCF88F02A}"/>
                </a:ext>
              </a:extLst>
            </p:cNvPr>
            <p:cNvSpPr>
              <a:spLocks/>
            </p:cNvSpPr>
            <p:nvPr/>
          </p:nvSpPr>
          <p:spPr>
            <a:xfrm>
              <a:off x="657017" y="1682527"/>
              <a:ext cx="1371600" cy="1371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ACC703E-D245-C246-B323-DD1D532FD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525" y="187476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Google Shape;474;p27">
              <a:extLst>
                <a:ext uri="{FF2B5EF4-FFF2-40B4-BE49-F238E27FC236}">
                  <a16:creationId xmlns:a16="http://schemas.microsoft.com/office/drawing/2014/main" id="{A7F6C19A-5EAC-694C-808C-02D29BCDB044}"/>
                </a:ext>
              </a:extLst>
            </p:cNvPr>
            <p:cNvSpPr txBox="1">
              <a:spLocks/>
            </p:cNvSpPr>
            <p:nvPr/>
          </p:nvSpPr>
          <p:spPr>
            <a:xfrm>
              <a:off x="824945" y="3206442"/>
              <a:ext cx="1471941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48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r>
                <a:rPr lang="en-US" sz="1800"/>
                <a:t>Gabby </a:t>
              </a:r>
              <a:r>
                <a:rPr lang="en-US" sz="1800" err="1">
                  <a:solidFill>
                    <a:srgbClr val="00CFCC"/>
                  </a:solidFill>
                </a:rPr>
                <a:t>Ruehle</a:t>
              </a:r>
              <a:endParaRPr lang="en-US" sz="1800">
                <a:solidFill>
                  <a:srgbClr val="00CFCC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BF3958-6EBE-C94D-B2B9-C57052B81B64}"/>
              </a:ext>
            </a:extLst>
          </p:cNvPr>
          <p:cNvGrpSpPr/>
          <p:nvPr/>
        </p:nvGrpSpPr>
        <p:grpSpPr>
          <a:xfrm>
            <a:off x="689604" y="1682527"/>
            <a:ext cx="1649940" cy="2101715"/>
            <a:chOff x="2708174" y="1682527"/>
            <a:chExt cx="1649940" cy="210171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307BEB2-6B55-104E-986B-D9C2CA71929C}"/>
                </a:ext>
              </a:extLst>
            </p:cNvPr>
            <p:cNvSpPr>
              <a:spLocks/>
            </p:cNvSpPr>
            <p:nvPr/>
          </p:nvSpPr>
          <p:spPr>
            <a:xfrm>
              <a:off x="2975844" y="1682527"/>
              <a:ext cx="1371600" cy="1371600"/>
            </a:xfrm>
            <a:prstGeom prst="rect">
              <a:avLst/>
            </a:prstGeom>
            <a:solidFill>
              <a:srgbClr val="FE9873"/>
            </a:solidFill>
            <a:ln>
              <a:solidFill>
                <a:srgbClr val="F589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4ECA65C-4B43-3E4D-BD77-78465A445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3706" y="187476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Google Shape;474;p27">
              <a:extLst>
                <a:ext uri="{FF2B5EF4-FFF2-40B4-BE49-F238E27FC236}">
                  <a16:creationId xmlns:a16="http://schemas.microsoft.com/office/drawing/2014/main" id="{EEFEBBD4-DA78-384B-9B1B-72D16BDC979F}"/>
                </a:ext>
              </a:extLst>
            </p:cNvPr>
            <p:cNvSpPr txBox="1">
              <a:spLocks/>
            </p:cNvSpPr>
            <p:nvPr/>
          </p:nvSpPr>
          <p:spPr>
            <a:xfrm>
              <a:off x="2708174" y="3206442"/>
              <a:ext cx="1649940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48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r>
                <a:rPr lang="en-US" sz="1800"/>
                <a:t>Robert </a:t>
              </a:r>
              <a:r>
                <a:rPr lang="en-US" sz="1800">
                  <a:solidFill>
                    <a:srgbClr val="FE9873"/>
                  </a:solidFill>
                </a:rPr>
                <a:t>Seybold</a:t>
              </a:r>
              <a:r>
                <a:rPr lang="en-US" sz="1800">
                  <a:solidFill>
                    <a:srgbClr val="E898AC"/>
                  </a:solidFill>
                </a:rPr>
                <a:t>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53D8483-28EB-7643-BCE9-607F9A1820DF}"/>
              </a:ext>
            </a:extLst>
          </p:cNvPr>
          <p:cNvGrpSpPr/>
          <p:nvPr/>
        </p:nvGrpSpPr>
        <p:grpSpPr>
          <a:xfrm>
            <a:off x="4512737" y="1682527"/>
            <a:ext cx="1850141" cy="2101715"/>
            <a:chOff x="4580206" y="1682527"/>
            <a:chExt cx="1850141" cy="210171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C9BB5E-B417-F949-B62D-049D4DF5408D}"/>
                </a:ext>
              </a:extLst>
            </p:cNvPr>
            <p:cNvSpPr>
              <a:spLocks/>
            </p:cNvSpPr>
            <p:nvPr/>
          </p:nvSpPr>
          <p:spPr>
            <a:xfrm>
              <a:off x="4642288" y="1682527"/>
              <a:ext cx="1371600" cy="1371600"/>
            </a:xfrm>
            <a:prstGeom prst="rect">
              <a:avLst/>
            </a:prstGeom>
            <a:solidFill>
              <a:srgbClr val="247DBD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8A2F2E8-BCCF-0946-B975-F5CB0F401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476" y="187476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Google Shape;474;p27">
              <a:extLst>
                <a:ext uri="{FF2B5EF4-FFF2-40B4-BE49-F238E27FC236}">
                  <a16:creationId xmlns:a16="http://schemas.microsoft.com/office/drawing/2014/main" id="{834509D0-2E3C-2A40-A24B-48B615F87BB2}"/>
                </a:ext>
              </a:extLst>
            </p:cNvPr>
            <p:cNvSpPr txBox="1">
              <a:spLocks/>
            </p:cNvSpPr>
            <p:nvPr/>
          </p:nvSpPr>
          <p:spPr>
            <a:xfrm>
              <a:off x="4580206" y="3206442"/>
              <a:ext cx="1850141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48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r>
                <a:rPr lang="en-US" sz="1800"/>
                <a:t>Anastasia </a:t>
              </a:r>
              <a:r>
                <a:rPr lang="en-US" sz="1800">
                  <a:solidFill>
                    <a:srgbClr val="247DBD"/>
                  </a:solidFill>
                </a:rPr>
                <a:t>Horvat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62A37E-FBC5-1C46-850A-FE6BD76BEA9E}"/>
              </a:ext>
            </a:extLst>
          </p:cNvPr>
          <p:cNvGrpSpPr/>
          <p:nvPr/>
        </p:nvGrpSpPr>
        <p:grpSpPr>
          <a:xfrm>
            <a:off x="2613791" y="1682527"/>
            <a:ext cx="1624699" cy="2101715"/>
            <a:chOff x="6707896" y="1682527"/>
            <a:chExt cx="1624699" cy="210171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BFC112-2749-CF43-8958-D27B68719A32}"/>
                </a:ext>
              </a:extLst>
            </p:cNvPr>
            <p:cNvSpPr>
              <a:spLocks/>
            </p:cNvSpPr>
            <p:nvPr/>
          </p:nvSpPr>
          <p:spPr>
            <a:xfrm>
              <a:off x="6960995" y="1682527"/>
              <a:ext cx="13716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61C6BB9-1D0D-7F4D-B641-B67BCDC22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066" y="187476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Google Shape;474;p27">
              <a:extLst>
                <a:ext uri="{FF2B5EF4-FFF2-40B4-BE49-F238E27FC236}">
                  <a16:creationId xmlns:a16="http://schemas.microsoft.com/office/drawing/2014/main" id="{834AB4AA-E31A-F445-AE5D-86D6FD4711DF}"/>
                </a:ext>
              </a:extLst>
            </p:cNvPr>
            <p:cNvSpPr txBox="1">
              <a:spLocks/>
            </p:cNvSpPr>
            <p:nvPr/>
          </p:nvSpPr>
          <p:spPr>
            <a:xfrm>
              <a:off x="6707896" y="3206442"/>
              <a:ext cx="1471941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48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hare Tech"/>
                <a:buNone/>
                <a:defRPr sz="1200" b="0" i="0" u="none" strike="noStrike" cap="none">
                  <a:solidFill>
                    <a:srgbClr val="000000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r>
                <a:rPr lang="en-US" sz="1800"/>
                <a:t>Daniel </a:t>
              </a:r>
              <a:r>
                <a:rPr lang="en-US" sz="1800">
                  <a:solidFill>
                    <a:srgbClr val="E898AC"/>
                  </a:solidFill>
                </a:rPr>
                <a:t>Kim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62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E8027B-69E7-4504-888A-30E206E02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176255"/>
            <a:ext cx="5595782" cy="2844480"/>
          </a:xfrm>
        </p:spPr>
        <p:txBody>
          <a:bodyPr/>
          <a:lstStyle/>
          <a:p>
            <a:r>
              <a:rPr lang="en-US"/>
              <a:t>Concordance: 0.8272056</a:t>
            </a:r>
          </a:p>
          <a:p>
            <a:r>
              <a:rPr lang="en-US"/>
              <a:t>Discordance: 0.1727944</a:t>
            </a:r>
          </a:p>
          <a:p>
            <a:pPr marL="114300" indent="0">
              <a:buNone/>
            </a:pPr>
            <a:endParaRPr lang="en-US"/>
          </a:p>
          <a:p>
            <a:r>
              <a:rPr lang="en-US"/>
              <a:t>Coefficient of Discrimination: 0.1355685 </a:t>
            </a:r>
          </a:p>
          <a:p>
            <a:pPr marL="114300" indent="0">
              <a:buNone/>
            </a:pPr>
            <a:endParaRPr lang="en-US"/>
          </a:p>
          <a:p>
            <a:r>
              <a:rPr lang="en-US"/>
              <a:t>KS stat: 0.5200489</a:t>
            </a:r>
          </a:p>
          <a:p>
            <a:r>
              <a:rPr lang="en-US" err="1"/>
              <a:t>KScutoff</a:t>
            </a:r>
            <a:r>
              <a:rPr lang="en-US"/>
              <a:t>: 0.9272595</a:t>
            </a:r>
          </a:p>
          <a:p>
            <a:endParaRPr lang="en-US"/>
          </a:p>
          <a:p>
            <a:pPr marL="114300" indent="0">
              <a:buNone/>
            </a:pPr>
            <a:r>
              <a:rPr lang="en-US" sz="2400" b="1">
                <a:solidFill>
                  <a:srgbClr val="00CFCC"/>
                </a:solidFill>
              </a:rPr>
              <a:t>   </a:t>
            </a:r>
            <a:r>
              <a:rPr lang="en-US" sz="2400" b="1">
                <a:solidFill>
                  <a:srgbClr val="FAA484"/>
                </a:solidFill>
              </a:rPr>
              <a:t>Accuracy: 75.4%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8417AC-37D5-483A-ACA8-5D4EA2DB3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4667700" cy="577800"/>
          </a:xfrm>
        </p:spPr>
        <p:txBody>
          <a:bodyPr/>
          <a:lstStyle/>
          <a:p>
            <a:r>
              <a:rPr lang="en-US"/>
              <a:t>Model Prediction Measures</a:t>
            </a:r>
          </a:p>
        </p:txBody>
      </p:sp>
    </p:spTree>
    <p:extLst>
      <p:ext uri="{BB962C8B-B14F-4D97-AF65-F5344CB8AC3E}">
        <p14:creationId xmlns:p14="http://schemas.microsoft.com/office/powerpoint/2010/main" val="539208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D0A732-2820-4BCC-9974-13FB13A4C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92154C-C382-49A3-BBB5-CE4EF4844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C06CB-3526-4662-B750-BD5E9B399587}"/>
              </a:ext>
            </a:extLst>
          </p:cNvPr>
          <p:cNvSpPr>
            <a:spLocks/>
          </p:cNvSpPr>
          <p:nvPr/>
        </p:nvSpPr>
        <p:spPr>
          <a:xfrm>
            <a:off x="2377771" y="925132"/>
            <a:ext cx="5331153" cy="2677217"/>
          </a:xfrm>
          <a:prstGeom prst="rect">
            <a:avLst/>
          </a:prstGeom>
          <a:solidFill>
            <a:srgbClr val="247DBD"/>
          </a:solidFill>
          <a:ln>
            <a:solidFill>
              <a:srgbClr val="206F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D07A46CC-7E8B-444B-AD12-39A13C4D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314" y="1171012"/>
            <a:ext cx="5405777" cy="330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2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Main Finding</a:t>
            </a: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6EA548-8B52-49DC-B3AF-D40AC16A8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082" y="1693763"/>
            <a:ext cx="3101109" cy="1802156"/>
          </a:xfrm>
          <a:prstGeom prst="rect">
            <a:avLst/>
          </a:prstGeom>
        </p:spPr>
      </p:pic>
      <p:sp>
        <p:nvSpPr>
          <p:cNvPr id="31" name="Google Shape;506;p28">
            <a:extLst>
              <a:ext uri="{FF2B5EF4-FFF2-40B4-BE49-F238E27FC236}">
                <a16:creationId xmlns:a16="http://schemas.microsoft.com/office/drawing/2014/main" id="{7FD50DB3-3787-B340-92D3-DD01BFAD93E5}"/>
              </a:ext>
            </a:extLst>
          </p:cNvPr>
          <p:cNvSpPr txBox="1">
            <a:spLocks/>
          </p:cNvSpPr>
          <p:nvPr/>
        </p:nvSpPr>
        <p:spPr>
          <a:xfrm>
            <a:off x="614107" y="1432371"/>
            <a:ext cx="3534300" cy="2638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Maven Pro"/>
              <a:buNone/>
            </a:pPr>
            <a:r>
              <a:rPr lang="en" sz="2000"/>
              <a:t>While focusing on </a:t>
            </a:r>
          </a:p>
          <a:p>
            <a:pPr marL="0" indent="0" algn="ctr">
              <a:buFont typeface="Maven Pro"/>
              <a:buNone/>
            </a:pPr>
            <a:r>
              <a:rPr lang="en" sz="2000" b="1">
                <a:solidFill>
                  <a:schemeClr val="accent2"/>
                </a:solidFill>
              </a:rPr>
              <a:t>Gaming</a:t>
            </a:r>
            <a:r>
              <a:rPr lang="en" sz="2000"/>
              <a:t> and </a:t>
            </a:r>
            <a:r>
              <a:rPr lang="en" sz="2000" b="1">
                <a:solidFill>
                  <a:schemeClr val="accent2"/>
                </a:solidFill>
              </a:rPr>
              <a:t>Entertainment</a:t>
            </a:r>
            <a:r>
              <a:rPr lang="en" sz="2000"/>
              <a:t> apps may introduce customers into </a:t>
            </a:r>
          </a:p>
          <a:p>
            <a:pPr marL="0" indent="0" algn="ctr">
              <a:buFont typeface="Maven Pro"/>
              <a:buNone/>
            </a:pPr>
            <a:r>
              <a:rPr lang="en" sz="2000"/>
              <a:t>purchasing apps, developing </a:t>
            </a:r>
            <a:r>
              <a:rPr lang="en" sz="2000" b="1">
                <a:solidFill>
                  <a:schemeClr val="accent3"/>
                </a:solidFill>
              </a:rPr>
              <a:t>Professional</a:t>
            </a:r>
            <a:r>
              <a:rPr lang="en" sz="2000"/>
              <a:t> apps can lead to higher return.</a:t>
            </a:r>
          </a:p>
          <a:p>
            <a:pPr marL="0" indent="0">
              <a:buFont typeface="Maven Pro"/>
              <a:buNone/>
            </a:pPr>
            <a:endParaRPr lang="en"/>
          </a:p>
          <a:p>
            <a:pPr marL="0" indent="0">
              <a:buFont typeface="Maven Pro"/>
              <a:buNone/>
            </a:pPr>
            <a:endParaRPr lang="en"/>
          </a:p>
          <a:p>
            <a:pPr marL="0" indent="0">
              <a:buFont typeface="Maven Pro"/>
              <a:buNone/>
            </a:pPr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</a:t>
            </a:r>
            <a:br>
              <a:rPr lang="en"/>
            </a:br>
            <a:r>
              <a:rPr lang="en"/>
              <a:t>RECOMMENDATIONS</a:t>
            </a:r>
            <a:endParaRPr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br>
              <a:rPr lang="en"/>
            </a:br>
            <a:r>
              <a:rPr lang="en"/>
              <a:t>CREATION</a:t>
            </a:r>
            <a:endParaRPr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</a:t>
            </a:r>
            <a:br>
              <a:rPr lang="en"/>
            </a:br>
            <a:r>
              <a:rPr lang="en"/>
              <a:t>THE DATA</a:t>
            </a:r>
            <a:endParaRPr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/>
      <p:bldP spid="473" grpId="0"/>
      <p:bldP spid="474" grpId="0"/>
      <p:bldP spid="476" grpId="0"/>
      <p:bldP spid="478" grpId="0"/>
      <p:bldP spid="480" grpId="0"/>
      <p:bldP spid="481" grpId="0" animBg="1"/>
      <p:bldP spid="482" grpId="0" animBg="1"/>
      <p:bldP spid="4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F2515-65D9-5545-8160-EEE62FED8754}"/>
              </a:ext>
            </a:extLst>
          </p:cNvPr>
          <p:cNvSpPr>
            <a:spLocks/>
          </p:cNvSpPr>
          <p:nvPr/>
        </p:nvSpPr>
        <p:spPr>
          <a:xfrm>
            <a:off x="4935861" y="1979158"/>
            <a:ext cx="3932123" cy="2284219"/>
          </a:xfrm>
          <a:prstGeom prst="rect">
            <a:avLst/>
          </a:prstGeom>
          <a:solidFill>
            <a:srgbClr val="FAA484"/>
          </a:solidFill>
          <a:ln>
            <a:solidFill>
              <a:srgbClr val="F589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37D35B-9041-F749-87A0-865A9C023A36}"/>
              </a:ext>
            </a:extLst>
          </p:cNvPr>
          <p:cNvSpPr>
            <a:spLocks/>
          </p:cNvSpPr>
          <p:nvPr/>
        </p:nvSpPr>
        <p:spPr>
          <a:xfrm>
            <a:off x="276016" y="1434872"/>
            <a:ext cx="3932123" cy="2284219"/>
          </a:xfrm>
          <a:prstGeom prst="rect">
            <a:avLst/>
          </a:prstGeom>
          <a:solidFill>
            <a:srgbClr val="247DBD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3D581A-7991-48C8-B177-B7CCD0326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EXPLORING THE DATA</a:t>
            </a:r>
          </a:p>
        </p:txBody>
      </p:sp>
      <p:pic>
        <p:nvPicPr>
          <p:cNvPr id="2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4AC869DB-D2C2-4080-BA9A-7A2D2766F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" y="1666487"/>
            <a:ext cx="3733800" cy="2290586"/>
          </a:xfrm>
          <a:prstGeom prst="rect">
            <a:avLst/>
          </a:prstGeom>
        </p:spPr>
      </p:pic>
      <p:pic>
        <p:nvPicPr>
          <p:cNvPr id="4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90F64030-51F4-4A94-8AC2-5234509EC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0" y="1665496"/>
            <a:ext cx="3733800" cy="22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1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D581A-7991-48C8-B177-B7CCD0326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EXPLORING THE DATA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587B4C7-D4C8-2B42-86F3-E332795F87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793304"/>
              </p:ext>
            </p:extLst>
          </p:nvPr>
        </p:nvGraphicFramePr>
        <p:xfrm>
          <a:off x="1292753" y="1079517"/>
          <a:ext cx="6321425" cy="3652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234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" name="Google Shape;716;p34"/>
          <p:cNvGrpSpPr>
            <a:grpSpLocks noChangeAspect="1"/>
          </p:cNvGrpSpPr>
          <p:nvPr/>
        </p:nvGrpSpPr>
        <p:grpSpPr>
          <a:xfrm>
            <a:off x="1097247" y="745968"/>
            <a:ext cx="6949493" cy="3846770"/>
            <a:chOff x="2654821" y="2311071"/>
            <a:chExt cx="2279741" cy="1262120"/>
          </a:xfrm>
        </p:grpSpPr>
        <p:grpSp>
          <p:nvGrpSpPr>
            <p:cNvPr id="717" name="Google Shape;717;p34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718" name="Google Shape;718;p34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19" name="Google Shape;719;p34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" name="Google Shape;720;p34"/>
            <p:cNvGrpSpPr/>
            <p:nvPr/>
          </p:nvGrpSpPr>
          <p:grpSpPr>
            <a:xfrm>
              <a:off x="3894604" y="2334873"/>
              <a:ext cx="913197" cy="518982"/>
              <a:chOff x="4000175" y="1462675"/>
              <a:chExt cx="1917275" cy="1140875"/>
            </a:xfrm>
          </p:grpSpPr>
          <p:sp>
            <p:nvSpPr>
              <p:cNvPr id="721" name="Google Shape;721;p34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722" name="Google Shape;722;p34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723" name="Google Shape;723;p34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  <p:sp>
              <p:nvSpPr>
                <p:cNvPr id="724" name="Google Shape;724;p34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4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4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34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728" name="Google Shape;728;p34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29" name="Google Shape;729;p34"/>
            <p:cNvGrpSpPr/>
            <p:nvPr/>
          </p:nvGrpSpPr>
          <p:grpSpPr>
            <a:xfrm>
              <a:off x="3875768" y="2846729"/>
              <a:ext cx="44796" cy="47367"/>
              <a:chOff x="3960625" y="2587825"/>
              <a:chExt cx="94050" cy="104125"/>
            </a:xfrm>
          </p:grpSpPr>
          <p:sp>
            <p:nvSpPr>
              <p:cNvPr id="730" name="Google Shape;730;p34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31" name="Google Shape;731;p34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" name="Google Shape;732;p34"/>
            <p:cNvGrpSpPr/>
            <p:nvPr/>
          </p:nvGrpSpPr>
          <p:grpSpPr>
            <a:xfrm>
              <a:off x="3782759" y="2807175"/>
              <a:ext cx="82686" cy="85488"/>
              <a:chOff x="3765350" y="2500900"/>
              <a:chExt cx="173600" cy="187925"/>
            </a:xfrm>
          </p:grpSpPr>
          <p:sp>
            <p:nvSpPr>
              <p:cNvPr id="733" name="Google Shape;733;p34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34" name="Google Shape;734;p34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4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4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4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4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9" name="Google Shape;739;p34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740" name="Google Shape;740;p34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4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742" name="Google Shape;742;p34"/>
            <p:cNvGrpSpPr/>
            <p:nvPr/>
          </p:nvGrpSpPr>
          <p:grpSpPr>
            <a:xfrm>
              <a:off x="3716968" y="2776010"/>
              <a:ext cx="81972" cy="76911"/>
              <a:chOff x="3627175" y="2432450"/>
              <a:chExt cx="172100" cy="169075"/>
            </a:xfrm>
          </p:grpSpPr>
          <p:sp>
            <p:nvSpPr>
              <p:cNvPr id="744" name="Google Shape;744;p34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43" name="Google Shape;743;p34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4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</p:sp>
        </p:grpSp>
        <p:grpSp>
          <p:nvGrpSpPr>
            <p:cNvPr id="746" name="Google Shape;746;p34"/>
            <p:cNvGrpSpPr/>
            <p:nvPr/>
          </p:nvGrpSpPr>
          <p:grpSpPr>
            <a:xfrm>
              <a:off x="3686829" y="2845625"/>
              <a:ext cx="28136" cy="44521"/>
              <a:chOff x="3564002" y="2585450"/>
              <a:chExt cx="59073" cy="97871"/>
            </a:xfrm>
          </p:grpSpPr>
          <p:sp>
            <p:nvSpPr>
              <p:cNvPr id="747" name="Google Shape;747;p34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4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749" name="Google Shape;749;p34"/>
            <p:cNvGrpSpPr/>
            <p:nvPr/>
          </p:nvGrpSpPr>
          <p:grpSpPr>
            <a:xfrm>
              <a:off x="3849905" y="2572259"/>
              <a:ext cx="74339" cy="119560"/>
              <a:chOff x="3906325" y="1984500"/>
              <a:chExt cx="156075" cy="262825"/>
            </a:xfrm>
          </p:grpSpPr>
          <p:sp>
            <p:nvSpPr>
              <p:cNvPr id="750" name="Google Shape;750;p34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51" name="Google Shape;751;p34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2" name="Google Shape;752;p34"/>
            <p:cNvGrpSpPr/>
            <p:nvPr/>
          </p:nvGrpSpPr>
          <p:grpSpPr>
            <a:xfrm>
              <a:off x="2654821" y="2414346"/>
              <a:ext cx="667570" cy="561336"/>
              <a:chOff x="1397225" y="1637375"/>
              <a:chExt cx="1401575" cy="1233974"/>
            </a:xfrm>
          </p:grpSpPr>
          <p:sp>
            <p:nvSpPr>
              <p:cNvPr id="753" name="Google Shape;753;p34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754" name="Google Shape;754;p34"/>
              <p:cNvGrpSpPr/>
              <p:nvPr/>
            </p:nvGrpSpPr>
            <p:grpSpPr>
              <a:xfrm>
                <a:off x="1397225" y="1637375"/>
                <a:ext cx="1396041" cy="1233974"/>
                <a:chOff x="1397225" y="1637375"/>
                <a:chExt cx="1396041" cy="1233974"/>
              </a:xfrm>
            </p:grpSpPr>
            <p:sp>
              <p:nvSpPr>
                <p:cNvPr id="755" name="Google Shape;755;p34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4"/>
                <p:cNvSpPr/>
                <p:nvPr/>
              </p:nvSpPr>
              <p:spPr>
                <a:xfrm>
                  <a:off x="1982682" y="2372899"/>
                  <a:ext cx="810584" cy="49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7" name="Google Shape;757;p34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758" name="Google Shape;758;p34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59" name="Google Shape;759;p34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760" name="Google Shape;760;p34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761" name="Google Shape;761;p34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62" name="Google Shape;762;p34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34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764" name="Google Shape;764;p34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65" name="Google Shape;765;p34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6" name="Google Shape;766;p34"/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769" name="Google Shape;769;p34"/>
            <p:cNvGrpSpPr/>
            <p:nvPr/>
          </p:nvGrpSpPr>
          <p:grpSpPr>
            <a:xfrm>
              <a:off x="2905208" y="2311071"/>
              <a:ext cx="596711" cy="528987"/>
              <a:chOff x="1922950" y="1410350"/>
              <a:chExt cx="1252825" cy="1162875"/>
            </a:xfrm>
          </p:grpSpPr>
          <p:sp>
            <p:nvSpPr>
              <p:cNvPr id="770" name="Google Shape;770;p34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4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4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4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4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4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4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4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4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4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4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4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4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4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4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786" name="Google Shape;786;p34"/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8" name="Google Shape;808;p34"/>
            <p:cNvGrpSpPr/>
            <p:nvPr/>
          </p:nvGrpSpPr>
          <p:grpSpPr>
            <a:xfrm>
              <a:off x="3280929" y="3294548"/>
              <a:ext cx="109894" cy="272225"/>
              <a:chOff x="2711750" y="3572300"/>
              <a:chExt cx="230725" cy="598425"/>
            </a:xfrm>
          </p:grpSpPr>
          <p:sp>
            <p:nvSpPr>
              <p:cNvPr id="809" name="Google Shape;809;p34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4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34"/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2" name="Google Shape;812;p34"/>
            <p:cNvGrpSpPr/>
            <p:nvPr/>
          </p:nvGrpSpPr>
          <p:grpSpPr>
            <a:xfrm>
              <a:off x="3790439" y="2408626"/>
              <a:ext cx="73017" cy="75683"/>
              <a:chOff x="3781475" y="1624825"/>
              <a:chExt cx="153300" cy="166375"/>
            </a:xfrm>
          </p:grpSpPr>
          <p:sp>
            <p:nvSpPr>
              <p:cNvPr id="813" name="Google Shape;813;p34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4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4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4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7" name="Google Shape;817;p34"/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4" name="Google Shape;824;p34"/>
            <p:cNvGrpSpPr/>
            <p:nvPr/>
          </p:nvGrpSpPr>
          <p:grpSpPr>
            <a:xfrm>
              <a:off x="4403340" y="3107749"/>
              <a:ext cx="316680" cy="101374"/>
              <a:chOff x="5068275" y="3161675"/>
              <a:chExt cx="664875" cy="222850"/>
            </a:xfrm>
          </p:grpSpPr>
          <p:sp>
            <p:nvSpPr>
              <p:cNvPr id="825" name="Google Shape;825;p34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4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4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4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9" name="Google Shape;829;p34"/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00CFCC"/>
            </a:solidFill>
            <a:ln>
              <a:solidFill>
                <a:srgbClr val="00CFC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8" name="Google Shape;858;p34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859" name="Google Shape;859;p34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4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1" name="Google Shape;861;p34"/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2" name="Google Shape;862;p34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863" name="Google Shape;863;p34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864" name="Google Shape;864;p34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5" name="Google Shape;865;p34"/>
            <p:cNvGrpSpPr/>
            <p:nvPr/>
          </p:nvGrpSpPr>
          <p:grpSpPr>
            <a:xfrm>
              <a:off x="4824429" y="3421846"/>
              <a:ext cx="110133" cy="130647"/>
              <a:chOff x="5952300" y="3852150"/>
              <a:chExt cx="231225" cy="287200"/>
            </a:xfrm>
          </p:grpSpPr>
          <p:sp>
            <p:nvSpPr>
              <p:cNvPr id="866" name="Google Shape;866;p34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4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8" name="Google Shape;868;p34"/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6" name="Google Shape;876;p34"/>
            <p:cNvGrpSpPr/>
            <p:nvPr/>
          </p:nvGrpSpPr>
          <p:grpSpPr>
            <a:xfrm>
              <a:off x="4295402" y="3079826"/>
              <a:ext cx="14966" cy="27138"/>
              <a:chOff x="4842300" y="3099950"/>
              <a:chExt cx="31425" cy="59650"/>
            </a:xfrm>
          </p:grpSpPr>
          <p:sp>
            <p:nvSpPr>
              <p:cNvPr id="877" name="Google Shape;877;p34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4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4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4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1" name="Google Shape;881;p34"/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34"/>
            <p:cNvGrpSpPr/>
            <p:nvPr/>
          </p:nvGrpSpPr>
          <p:grpSpPr>
            <a:xfrm>
              <a:off x="3831598" y="2816176"/>
              <a:ext cx="37389" cy="27616"/>
              <a:chOff x="3866750" y="2520350"/>
              <a:chExt cx="78475" cy="60700"/>
            </a:xfrm>
          </p:grpSpPr>
          <p:sp>
            <p:nvSpPr>
              <p:cNvPr id="890" name="Google Shape;890;p34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4" name="Google Shape;894;p34"/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6" name="Google Shape;936;p34"/>
            <p:cNvGrpSpPr/>
            <p:nvPr/>
          </p:nvGrpSpPr>
          <p:grpSpPr>
            <a:xfrm>
              <a:off x="3632710" y="3051591"/>
              <a:ext cx="63287" cy="45217"/>
              <a:chOff x="3450375" y="3038225"/>
              <a:chExt cx="132875" cy="99400"/>
            </a:xfrm>
          </p:grpSpPr>
          <p:sp>
            <p:nvSpPr>
              <p:cNvPr id="937" name="Google Shape;937;p34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4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9" name="Google Shape;939;p34"/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371937" y="33852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</a:t>
            </a:r>
            <a:endParaRPr/>
          </a:p>
        </p:txBody>
      </p:sp>
      <p:sp>
        <p:nvSpPr>
          <p:cNvPr id="995" name="Google Shape;995;p34"/>
          <p:cNvSpPr/>
          <p:nvPr/>
        </p:nvSpPr>
        <p:spPr>
          <a:xfrm>
            <a:off x="2848629" y="4680676"/>
            <a:ext cx="273319" cy="273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4"/>
          <p:cNvSpPr txBox="1">
            <a:spLocks noGrp="1"/>
          </p:cNvSpPr>
          <p:nvPr>
            <p:ph type="subTitle" idx="4294967295"/>
          </p:nvPr>
        </p:nvSpPr>
        <p:spPr>
          <a:xfrm>
            <a:off x="3121948" y="4622035"/>
            <a:ext cx="3562316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Countries involved in the survey</a:t>
            </a:r>
            <a:endParaRPr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5A2331CA-418E-AB43-8AF3-DEFCC788AB36}"/>
              </a:ext>
            </a:extLst>
          </p:cNvPr>
          <p:cNvSpPr>
            <a:spLocks noChangeAspect="1"/>
          </p:cNvSpPr>
          <p:nvPr/>
        </p:nvSpPr>
        <p:spPr>
          <a:xfrm>
            <a:off x="2422967" y="2825268"/>
            <a:ext cx="45720" cy="45720"/>
          </a:xfrm>
          <a:prstGeom prst="round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ound Single Corner Rectangle 295">
            <a:extLst>
              <a:ext uri="{FF2B5EF4-FFF2-40B4-BE49-F238E27FC236}">
                <a16:creationId xmlns:a16="http://schemas.microsoft.com/office/drawing/2014/main" id="{C528058E-2588-AE4B-9212-61171DBD0A8F}"/>
              </a:ext>
            </a:extLst>
          </p:cNvPr>
          <p:cNvSpPr>
            <a:spLocks noChangeAspect="1"/>
          </p:cNvSpPr>
          <p:nvPr/>
        </p:nvSpPr>
        <p:spPr>
          <a:xfrm>
            <a:off x="2330892" y="2879243"/>
            <a:ext cx="45720" cy="45720"/>
          </a:xfrm>
          <a:prstGeom prst="round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ound Single Corner Rectangle 296">
            <a:extLst>
              <a:ext uri="{FF2B5EF4-FFF2-40B4-BE49-F238E27FC236}">
                <a16:creationId xmlns:a16="http://schemas.microsoft.com/office/drawing/2014/main" id="{C1FC74D0-8CAE-6740-9076-2C558619CD17}"/>
              </a:ext>
            </a:extLst>
          </p:cNvPr>
          <p:cNvSpPr>
            <a:spLocks noChangeAspect="1"/>
          </p:cNvSpPr>
          <p:nvPr/>
        </p:nvSpPr>
        <p:spPr>
          <a:xfrm>
            <a:off x="2460615" y="2952567"/>
            <a:ext cx="45720" cy="45720"/>
          </a:xfrm>
          <a:prstGeom prst="round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EAFC84-1063-4F1A-AFF5-9BD9EF03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989475"/>
            <a:ext cx="6640028" cy="2082480"/>
          </a:xfrm>
        </p:spPr>
        <p:txBody>
          <a:bodyPr/>
          <a:lstStyle/>
          <a:p>
            <a:r>
              <a:rPr lang="en-US"/>
              <a:t>Response Variable: What is the most you have spent on an app? (including in-app purchases such as additional features and subscription)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ECF055-93B5-4B8E-964E-1576CAEA8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CLEANING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858219-98A8-FC47-AFD5-CF388104E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36" y="2047573"/>
            <a:ext cx="5906128" cy="214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474;p27">
            <a:extLst>
              <a:ext uri="{FF2B5EF4-FFF2-40B4-BE49-F238E27FC236}">
                <a16:creationId xmlns:a16="http://schemas.microsoft.com/office/drawing/2014/main" id="{F451C92E-35D0-BA42-A8BA-8B4ED463E7CF}"/>
              </a:ext>
            </a:extLst>
          </p:cNvPr>
          <p:cNvSpPr txBox="1">
            <a:spLocks/>
          </p:cNvSpPr>
          <p:nvPr/>
        </p:nvSpPr>
        <p:spPr>
          <a:xfrm rot="20721455">
            <a:off x="-111477" y="2240244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>
                <a:solidFill>
                  <a:srgbClr val="00CFCC"/>
                </a:solidFill>
              </a:rPr>
              <a:t>10 POUNDS</a:t>
            </a:r>
          </a:p>
        </p:txBody>
      </p:sp>
      <p:sp>
        <p:nvSpPr>
          <p:cNvPr id="13" name="Google Shape;474;p27">
            <a:extLst>
              <a:ext uri="{FF2B5EF4-FFF2-40B4-BE49-F238E27FC236}">
                <a16:creationId xmlns:a16="http://schemas.microsoft.com/office/drawing/2014/main" id="{A96C60EE-77F6-6646-8E61-44374DF11214}"/>
              </a:ext>
            </a:extLst>
          </p:cNvPr>
          <p:cNvSpPr txBox="1">
            <a:spLocks/>
          </p:cNvSpPr>
          <p:nvPr/>
        </p:nvSpPr>
        <p:spPr>
          <a:xfrm rot="21075237">
            <a:off x="148073" y="2680667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>
                <a:solidFill>
                  <a:srgbClr val="E898AC"/>
                </a:solidFill>
              </a:rPr>
              <a:t>$2-$3</a:t>
            </a:r>
          </a:p>
        </p:txBody>
      </p:sp>
      <p:sp>
        <p:nvSpPr>
          <p:cNvPr id="14" name="Google Shape;474;p27">
            <a:extLst>
              <a:ext uri="{FF2B5EF4-FFF2-40B4-BE49-F238E27FC236}">
                <a16:creationId xmlns:a16="http://schemas.microsoft.com/office/drawing/2014/main" id="{45A7CC7B-C112-C44E-A934-CD72A4809011}"/>
              </a:ext>
            </a:extLst>
          </p:cNvPr>
          <p:cNvSpPr txBox="1">
            <a:spLocks/>
          </p:cNvSpPr>
          <p:nvPr/>
        </p:nvSpPr>
        <p:spPr>
          <a:xfrm rot="21075237">
            <a:off x="42631" y="3293779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>
                <a:solidFill>
                  <a:srgbClr val="FE9873"/>
                </a:solidFill>
              </a:rPr>
              <a:t>1200 yen</a:t>
            </a:r>
          </a:p>
        </p:txBody>
      </p:sp>
      <p:sp>
        <p:nvSpPr>
          <p:cNvPr id="16" name="Google Shape;474;p27">
            <a:extLst>
              <a:ext uri="{FF2B5EF4-FFF2-40B4-BE49-F238E27FC236}">
                <a16:creationId xmlns:a16="http://schemas.microsoft.com/office/drawing/2014/main" id="{2E2FAEEF-3897-3947-B550-0C6FD9A77552}"/>
              </a:ext>
            </a:extLst>
          </p:cNvPr>
          <p:cNvSpPr txBox="1">
            <a:spLocks/>
          </p:cNvSpPr>
          <p:nvPr/>
        </p:nvSpPr>
        <p:spPr>
          <a:xfrm rot="607948">
            <a:off x="6949960" y="2075231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>
                <a:solidFill>
                  <a:srgbClr val="E898AC"/>
                </a:solidFill>
              </a:rPr>
              <a:t>3.99 CAD</a:t>
            </a:r>
          </a:p>
        </p:txBody>
      </p:sp>
      <p:sp>
        <p:nvSpPr>
          <p:cNvPr id="18" name="Google Shape;474;p27">
            <a:extLst>
              <a:ext uri="{FF2B5EF4-FFF2-40B4-BE49-F238E27FC236}">
                <a16:creationId xmlns:a16="http://schemas.microsoft.com/office/drawing/2014/main" id="{C0D9ED76-9E0D-A14D-A0DD-C159C0DE5952}"/>
              </a:ext>
            </a:extLst>
          </p:cNvPr>
          <p:cNvSpPr txBox="1">
            <a:spLocks/>
          </p:cNvSpPr>
          <p:nvPr/>
        </p:nvSpPr>
        <p:spPr>
          <a:xfrm>
            <a:off x="6891822" y="2680689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>
                <a:solidFill>
                  <a:srgbClr val="FE9873"/>
                </a:solidFill>
              </a:rPr>
              <a:t>50 py6</a:t>
            </a:r>
          </a:p>
        </p:txBody>
      </p:sp>
      <p:sp>
        <p:nvSpPr>
          <p:cNvPr id="19" name="Google Shape;474;p27">
            <a:extLst>
              <a:ext uri="{FF2B5EF4-FFF2-40B4-BE49-F238E27FC236}">
                <a16:creationId xmlns:a16="http://schemas.microsoft.com/office/drawing/2014/main" id="{A59B9EDD-FA96-2746-AC32-0077E619AB20}"/>
              </a:ext>
            </a:extLst>
          </p:cNvPr>
          <p:cNvSpPr txBox="1">
            <a:spLocks/>
          </p:cNvSpPr>
          <p:nvPr/>
        </p:nvSpPr>
        <p:spPr>
          <a:xfrm rot="21034103">
            <a:off x="6924616" y="3325075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>
                <a:solidFill>
                  <a:srgbClr val="00CFCC"/>
                </a:solidFill>
              </a:rPr>
              <a:t>5.49 euros</a:t>
            </a:r>
          </a:p>
        </p:txBody>
      </p:sp>
    </p:spTree>
    <p:extLst>
      <p:ext uri="{BB962C8B-B14F-4D97-AF65-F5344CB8AC3E}">
        <p14:creationId xmlns:p14="http://schemas.microsoft.com/office/powerpoint/2010/main" val="311409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1F624A-FE56-E342-85B5-2BFFFB4CDF5B}"/>
              </a:ext>
            </a:extLst>
          </p:cNvPr>
          <p:cNvSpPr/>
          <p:nvPr/>
        </p:nvSpPr>
        <p:spPr>
          <a:xfrm>
            <a:off x="-76201" y="-87086"/>
            <a:ext cx="9296401" cy="5334000"/>
          </a:xfrm>
          <a:prstGeom prst="rect">
            <a:avLst/>
          </a:prstGeom>
          <a:solidFill>
            <a:srgbClr val="002845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ECF055-93B5-4B8E-964E-1576CAEA8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MODELING</a:t>
            </a:r>
          </a:p>
        </p:txBody>
      </p:sp>
      <p:sp>
        <p:nvSpPr>
          <p:cNvPr id="14" name="Google Shape;474;p27">
            <a:extLst>
              <a:ext uri="{FF2B5EF4-FFF2-40B4-BE49-F238E27FC236}">
                <a16:creationId xmlns:a16="http://schemas.microsoft.com/office/drawing/2014/main" id="{9D43E5B8-3235-8A46-AC28-688F06E74945}"/>
              </a:ext>
            </a:extLst>
          </p:cNvPr>
          <p:cNvSpPr txBox="1">
            <a:spLocks/>
          </p:cNvSpPr>
          <p:nvPr/>
        </p:nvSpPr>
        <p:spPr>
          <a:xfrm>
            <a:off x="5215282" y="4140549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>
                <a:solidFill>
                  <a:srgbClr val="E898AC"/>
                </a:solidFill>
              </a:rPr>
              <a:t>Ordinal </a:t>
            </a:r>
          </a:p>
          <a:p>
            <a:pPr algn="ctr"/>
            <a:r>
              <a:rPr lang="en-US" sz="1800">
                <a:solidFill>
                  <a:srgbClr val="E898AC"/>
                </a:solidFill>
              </a:rPr>
              <a:t>Logistic Regression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DC5A46-3E21-F048-A00B-C084933A2A3C}"/>
              </a:ext>
            </a:extLst>
          </p:cNvPr>
          <p:cNvCxnSpPr>
            <a:cxnSpLocks/>
          </p:cNvCxnSpPr>
          <p:nvPr/>
        </p:nvCxnSpPr>
        <p:spPr>
          <a:xfrm flipV="1">
            <a:off x="2019332" y="1346498"/>
            <a:ext cx="3140688" cy="12993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A81F9B-66FE-7841-90F1-E5B88E847A08}"/>
              </a:ext>
            </a:extLst>
          </p:cNvPr>
          <p:cNvCxnSpPr>
            <a:cxnSpLocks/>
          </p:cNvCxnSpPr>
          <p:nvPr/>
        </p:nvCxnSpPr>
        <p:spPr>
          <a:xfrm>
            <a:off x="2328375" y="3181712"/>
            <a:ext cx="2831645" cy="427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85E8B0-A1DA-444D-AD93-FA9AD6723B6B}"/>
              </a:ext>
            </a:extLst>
          </p:cNvPr>
          <p:cNvGrpSpPr/>
          <p:nvPr/>
        </p:nvGrpSpPr>
        <p:grpSpPr>
          <a:xfrm>
            <a:off x="747016" y="1371699"/>
            <a:ext cx="3931233" cy="2706511"/>
            <a:chOff x="-3542" y="1348373"/>
            <a:chExt cx="3931233" cy="2706511"/>
          </a:xfrm>
        </p:grpSpPr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245E3074-566E-D94C-86DD-6E5B1EAF549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-3542" y="1792210"/>
            <a:ext cx="3931233" cy="22626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8" name="Google Shape;474;p27">
              <a:extLst>
                <a:ext uri="{FF2B5EF4-FFF2-40B4-BE49-F238E27FC236}">
                  <a16:creationId xmlns:a16="http://schemas.microsoft.com/office/drawing/2014/main" id="{80E227A3-0BCB-704B-A678-2BE6572D36DB}"/>
                </a:ext>
              </a:extLst>
            </p:cNvPr>
            <p:cNvSpPr txBox="1">
              <a:spLocks/>
            </p:cNvSpPr>
            <p:nvPr/>
          </p:nvSpPr>
          <p:spPr>
            <a:xfrm>
              <a:off x="1041845" y="1348373"/>
              <a:ext cx="1359290" cy="612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Share Tech"/>
                <a:buNone/>
                <a:defRPr sz="30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 algn="ctr"/>
              <a:r>
                <a:rPr lang="en-US" sz="1800">
                  <a:solidFill>
                    <a:schemeClr val="bg1"/>
                  </a:solidFill>
                </a:rPr>
                <a:t>8.5%</a:t>
              </a:r>
            </a:p>
          </p:txBody>
        </p:sp>
        <p:sp>
          <p:nvSpPr>
            <p:cNvPr id="29" name="Google Shape;474;p27">
              <a:extLst>
                <a:ext uri="{FF2B5EF4-FFF2-40B4-BE49-F238E27FC236}">
                  <a16:creationId xmlns:a16="http://schemas.microsoft.com/office/drawing/2014/main" id="{5619EF76-8041-434A-8810-177C0BE6E0B2}"/>
                </a:ext>
              </a:extLst>
            </p:cNvPr>
            <p:cNvSpPr txBox="1">
              <a:spLocks/>
            </p:cNvSpPr>
            <p:nvPr/>
          </p:nvSpPr>
          <p:spPr>
            <a:xfrm>
              <a:off x="1721490" y="2395155"/>
              <a:ext cx="1359290" cy="612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Share Tech"/>
                <a:buNone/>
                <a:defRPr sz="30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 algn="ctr"/>
              <a:r>
                <a:rPr lang="en-US" sz="1800">
                  <a:solidFill>
                    <a:schemeClr val="bg1"/>
                  </a:solidFill>
                </a:rPr>
                <a:t>91.5%</a:t>
              </a:r>
            </a:p>
          </p:txBody>
        </p:sp>
      </p:grpSp>
      <p:sp>
        <p:nvSpPr>
          <p:cNvPr id="35" name="Google Shape;474;p27">
            <a:extLst>
              <a:ext uri="{FF2B5EF4-FFF2-40B4-BE49-F238E27FC236}">
                <a16:creationId xmlns:a16="http://schemas.microsoft.com/office/drawing/2014/main" id="{82096A07-D1F8-274A-A8B4-732DAD0ED589}"/>
              </a:ext>
            </a:extLst>
          </p:cNvPr>
          <p:cNvSpPr txBox="1">
            <a:spLocks/>
          </p:cNvSpPr>
          <p:nvPr/>
        </p:nvSpPr>
        <p:spPr>
          <a:xfrm>
            <a:off x="1680482" y="4129663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>
                <a:solidFill>
                  <a:srgbClr val="00CFCC"/>
                </a:solidFill>
              </a:rPr>
              <a:t>Binary</a:t>
            </a:r>
          </a:p>
          <a:p>
            <a:pPr algn="ctr"/>
            <a:r>
              <a:rPr lang="en-US" sz="1800">
                <a:solidFill>
                  <a:srgbClr val="00CFCC"/>
                </a:solidFill>
              </a:rPr>
              <a:t>Logistic Regression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9F6DE0-F7A1-AE40-869B-AE7121B242D2}"/>
              </a:ext>
            </a:extLst>
          </p:cNvPr>
          <p:cNvGrpSpPr/>
          <p:nvPr/>
        </p:nvGrpSpPr>
        <p:grpSpPr>
          <a:xfrm>
            <a:off x="4691332" y="938770"/>
            <a:ext cx="3200400" cy="3200400"/>
            <a:chOff x="4974360" y="518582"/>
            <a:chExt cx="3200400" cy="32004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CD26428-1AA8-A346-9120-4E90756F3BA5}"/>
                </a:ext>
              </a:extLst>
            </p:cNvPr>
            <p:cNvGrpSpPr/>
            <p:nvPr/>
          </p:nvGrpSpPr>
          <p:grpSpPr>
            <a:xfrm>
              <a:off x="4974360" y="518582"/>
              <a:ext cx="3200400" cy="3200400"/>
              <a:chOff x="5721542" y="0"/>
              <a:chExt cx="3200400" cy="3200400"/>
            </a:xfrm>
          </p:grpSpPr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D281D068-E94C-9649-9780-4BD94293ED1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927567" y="631808"/>
              <a:ext cx="2686500" cy="208248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E299ECB-FCEC-294F-8163-7D7487C5A738}"/>
                  </a:ext>
                </a:extLst>
              </p:cNvPr>
              <p:cNvSpPr/>
              <p:nvPr/>
            </p:nvSpPr>
            <p:spPr>
              <a:xfrm>
                <a:off x="5721542" y="0"/>
                <a:ext cx="3200400" cy="32004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Google Shape;474;p27">
              <a:extLst>
                <a:ext uri="{FF2B5EF4-FFF2-40B4-BE49-F238E27FC236}">
                  <a16:creationId xmlns:a16="http://schemas.microsoft.com/office/drawing/2014/main" id="{7FFE71F4-B251-F24A-9DB1-DA4E98AB2278}"/>
                </a:ext>
              </a:extLst>
            </p:cNvPr>
            <p:cNvSpPr txBox="1">
              <a:spLocks/>
            </p:cNvSpPr>
            <p:nvPr/>
          </p:nvSpPr>
          <p:spPr>
            <a:xfrm>
              <a:off x="5257783" y="2001646"/>
              <a:ext cx="1359290" cy="612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Share Tech"/>
                <a:buNone/>
                <a:defRPr sz="30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 algn="ctr"/>
              <a:r>
                <a:rPr lang="en-US" sz="1800">
                  <a:solidFill>
                    <a:schemeClr val="bg1"/>
                  </a:solidFill>
                </a:rPr>
                <a:t>27%</a:t>
              </a:r>
            </a:p>
          </p:txBody>
        </p:sp>
        <p:sp>
          <p:nvSpPr>
            <p:cNvPr id="40" name="Google Shape;474;p27">
              <a:extLst>
                <a:ext uri="{FF2B5EF4-FFF2-40B4-BE49-F238E27FC236}">
                  <a16:creationId xmlns:a16="http://schemas.microsoft.com/office/drawing/2014/main" id="{A5608220-CC2D-1342-8B15-848E4925F992}"/>
                </a:ext>
              </a:extLst>
            </p:cNvPr>
            <p:cNvSpPr txBox="1">
              <a:spLocks/>
            </p:cNvSpPr>
            <p:nvPr/>
          </p:nvSpPr>
          <p:spPr>
            <a:xfrm>
              <a:off x="5975321" y="2001646"/>
              <a:ext cx="1359290" cy="612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Share Tech"/>
                <a:buNone/>
                <a:defRPr sz="30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 algn="ctr"/>
              <a:r>
                <a:rPr lang="en-US" sz="1800">
                  <a:solidFill>
                    <a:schemeClr val="bg1"/>
                  </a:solidFill>
                </a:rPr>
                <a:t>30%</a:t>
              </a:r>
            </a:p>
          </p:txBody>
        </p:sp>
        <p:sp>
          <p:nvSpPr>
            <p:cNvPr id="41" name="Google Shape;474;p27">
              <a:extLst>
                <a:ext uri="{FF2B5EF4-FFF2-40B4-BE49-F238E27FC236}">
                  <a16:creationId xmlns:a16="http://schemas.microsoft.com/office/drawing/2014/main" id="{D8B6927E-F68C-5243-9EC6-3B7DCD5C29BB}"/>
                </a:ext>
              </a:extLst>
            </p:cNvPr>
            <p:cNvSpPr txBox="1">
              <a:spLocks/>
            </p:cNvSpPr>
            <p:nvPr/>
          </p:nvSpPr>
          <p:spPr>
            <a:xfrm>
              <a:off x="6715364" y="2001646"/>
              <a:ext cx="1359290" cy="612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Share Tech"/>
                <a:buNone/>
                <a:defRPr sz="30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ts val="1800"/>
                <a:buFont typeface="Share Tech"/>
                <a:buNone/>
                <a:defRPr sz="1800" b="0" i="0" u="none" strike="noStrike" cap="none">
                  <a:solidFill>
                    <a:srgbClr val="D9D9D9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 algn="ctr"/>
              <a:r>
                <a:rPr lang="en-US" sz="1800">
                  <a:solidFill>
                    <a:schemeClr val="bg1"/>
                  </a:solidFill>
                </a:rPr>
                <a:t>43%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692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5" grpId="0"/>
    </p:bld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On-screen Show (16:9)</PresentationFormat>
  <Paragraphs>148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Calibri</vt:lpstr>
      <vt:lpstr>Fira Sans Condensed Medium</vt:lpstr>
      <vt:lpstr>Nunito Light</vt:lpstr>
      <vt:lpstr>Arial</vt:lpstr>
      <vt:lpstr>Share Tech</vt:lpstr>
      <vt:lpstr>Advent Pro SemiBold</vt:lpstr>
      <vt:lpstr>Fira Sans Extra Condensed Medium</vt:lpstr>
      <vt:lpstr>Maven Pro</vt:lpstr>
      <vt:lpstr>Livvic Light</vt:lpstr>
      <vt:lpstr>Data Science Consulting by Slidesgo</vt:lpstr>
      <vt:lpstr>APP PURCHASING BEHAVIOR</vt:lpstr>
      <vt:lpstr>TEAM MEMBERS</vt:lpstr>
      <vt:lpstr>Main Finding</vt:lpstr>
      <vt:lpstr>RESULTS &amp; RECOMMENDATIONS</vt:lpstr>
      <vt:lpstr>EXPLORING THE DATA</vt:lpstr>
      <vt:lpstr>EXPLORING THE DATA</vt:lpstr>
      <vt:lpstr>EXPLORING THE DATA</vt:lpstr>
      <vt:lpstr>DATA CLEANING</vt:lpstr>
      <vt:lpstr>MODELING</vt:lpstr>
      <vt:lpstr>LOGISTIC REGRESSION</vt:lpstr>
      <vt:lpstr>LOGISTIC REGRESSION</vt:lpstr>
      <vt:lpstr>ODDS RATIOS</vt:lpstr>
      <vt:lpstr>CUMULATIVE LOGIT MODEL</vt:lpstr>
      <vt:lpstr>CUMULATIVE LOGIT MODEL</vt:lpstr>
      <vt:lpstr>ODDS RATIOS</vt:lpstr>
      <vt:lpstr>PERFORMANCE</vt:lpstr>
      <vt:lpstr>RECOMMENDATIONS</vt:lpstr>
      <vt:lpstr>THANK YOU</vt:lpstr>
      <vt:lpstr>Final Logistic Model</vt:lpstr>
      <vt:lpstr>Model Prediction Measures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PURCHASING BEHAVIOR</dc:title>
  <dc:creator>Gabrielle Ruehle</dc:creator>
  <cp:lastModifiedBy>Ruehle, Gabby Rose</cp:lastModifiedBy>
  <cp:revision>3</cp:revision>
  <dcterms:modified xsi:type="dcterms:W3CDTF">2021-10-02T14:59:56Z</dcterms:modified>
</cp:coreProperties>
</file>