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9325604-664E-483F-8BAB-B53930C0ABA6}">
  <a:tblStyle styleName="Table_0" styleId="{99325604-664E-483F-8BAB-B53930C0ABA6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" styleId="{6AC76E37-ED5F-4268-BC88-6CEB9E228BA4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2" styleId="{6301FCF2-C043-4AC3-BC0F-C830CFAD72EE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3" styleId="{1F251D72-9687-4FD4-8475-4EDE34F2144B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4" styleId="{55C4A594-8C08-4459-83F0-AB4FB712A815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5" styleId="{86757B04-AF40-4419-9F76-54ACFD37F004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6" styleId="{B12EA00C-8957-4C4B-B0FB-FAAA44648055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7" styleId="{F7F8ED97-D405-451A-AC9D-269BA9A8478C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8" styleId="{419725BC-A7A8-42FD-92AE-5D34057392C9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9" styleId="{B503C1F0-5A89-423A-9A22-B01728C95C86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0" styleId="{9468EABD-6564-402E-9B4F-EB3702439C16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1" styleId="{1096C990-B0BA-4CE6-B99B-8FE63F65F2AB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2" styleId="{47EB51F4-3E79-48E3-844B-99FE6EA4C31E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3" styleId="{112DB803-4D2C-4C39-B283-3A557889FB7C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4" styleId="{8F417AF0-60AF-4903-BBB7-CEF273C28472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5" styleId="{9BE1471C-6817-48DA-9A26-8321320EDF5E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6" styleId="{EFCD26CB-91B0-4EAF-A8C2-E73D5EE0A01B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7" styleId="{2C1BE0F9-113C-475F-8F19-75ACA2DA3EDF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8" styleId="{DFF613DA-D365-4899-8517-265F5BA98223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9" styleId="{9D663D45-88F3-4FCA-93A3-7E8A92A2D23C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20" styleId="{D4CDEFAA-01AB-49C2-A218-3F29D30CE278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21" styleId="{918AA38D-B1CD-4D54-9F2B-115786D2631C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22" styleId="{E6EB804C-765C-446B-9066-3E09ECAC91DB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23" styleId="{D886E3B9-8459-427B-89D6-EC53BA18385B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24" styleId="{C7D6B2F8-B342-4409-B485-442D2D9A4B81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25" styleId="{7865268D-B252-4F82-9901-046F125A20AA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26" styleId="{BF026FB0-47FC-4D12-BCAA-C2C326FE773B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27" styleId="{F617EF02-5803-4CF0-9033-B8B9DABCDA89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28" styleId="{530AEEC6-DD1C-4EFB-A838-3A9CAE9FFF35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29" styleId="{F55DAA08-588E-4FEB-8DE9-A49C6B859B34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30" styleId="{E5E29C0E-5C21-4991-B375-01A48FB479C2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31" styleId="{A394A4F9-A080-4FC2-AD0D-746CADE979E7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32" styleId="{FDB51B9E-182C-49E2-9FB8-4C6766E6371F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33" styleId="{A654DBF1-6A2C-4CE5-B00E-9542663EA116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34" styleId="{3C499EC3-FCC6-47DC-965D-E6354774BAFB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35" styleId="{9462B35D-078F-4531-B23C-E39B481D492E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36" styleId="{00AB4040-B512-45C8-8C9E-68E22D8C77B2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37" styleId="{E1CCB83A-2D75-4182-8908-2F91AA38CCE9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38" styleId="{9C2A27E5-D418-4B71-A097-98AFC8B5EF1D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39" styleId="{545D26AD-E2A8-4F76-9CBB-D72B24A5A363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40" styleId="{274F87C1-165B-4BAB-B817-5520C7A91F5C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41" styleId="{DD9B8CF6-D998-4C58-95B6-693FB905D525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42" styleId="{D124F3B8-0AAF-4413-B232-F565498917D0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43" styleId="{7A622F07-4B2B-4B34-9C38-49B7E3CB7E45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44" styleId="{AB8E74C4-F016-4B9B-B019-13CDB09E3A7D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45" styleId="{91909247-3E31-470E-AA43-451E4AFC9E2D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46" styleId="{3A51C84D-459A-4299-9AB7-95981CDBA90E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47" styleId="{16A59636-B908-4556-B4E5-D21424FAB6A9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48" styleId="{BEE2C698-25BF-4D25-ABF3-7B0E46CC52B2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49" styleId="{B6C5299A-B38B-47A7-9573-CC609EA30870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50" styleId="{57E26AE1-D0C6-454F-853A-F30F3C8BE42C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51" styleId="{C24221AB-D2CE-4ED2-9DA9-1ADC467CADD7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52" styleId="{056C5976-E716-4EEE-8FD2-E8BFE521A01B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8" name="Shape 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8" name="Shape 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4" name="Shape 2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5" name="Shape 2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6" name="Shape 3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1" name="Shape 3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3" name="Shape 3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4" name="Shape 3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9" name="Shape 3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2" name="Shape 4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3" name="Shape 4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4" name="Shape 4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9" name="Shape 4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2" name="Shape 4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3" name="Shape 4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7" name="Shape 4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3" name="Shape 4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4" name="Shape 4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/>
        </p:nvSpPr>
        <p:spPr>
          <a:xfrm>
            <a:off y="822025" x="2266425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b</a:t>
            </a:r>
          </a:p>
        </p:txBody>
      </p:sp>
      <p:sp>
        <p:nvSpPr>
          <p:cNvPr id="24" name="Shape 24"/>
          <p:cNvSpPr/>
          <p:nvPr/>
        </p:nvSpPr>
        <p:spPr>
          <a:xfrm>
            <a:off y="2066700" x="903975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/>
              <a:t>a</a:t>
            </a:r>
          </a:p>
        </p:txBody>
      </p:sp>
      <p:sp>
        <p:nvSpPr>
          <p:cNvPr id="25" name="Shape 25"/>
          <p:cNvSpPr/>
          <p:nvPr/>
        </p:nvSpPr>
        <p:spPr>
          <a:xfrm>
            <a:off y="3722075" x="2266425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h</a:t>
            </a:r>
          </a:p>
        </p:txBody>
      </p:sp>
      <p:sp>
        <p:nvSpPr>
          <p:cNvPr id="26" name="Shape 26"/>
          <p:cNvSpPr/>
          <p:nvPr/>
        </p:nvSpPr>
        <p:spPr>
          <a:xfrm>
            <a:off y="3722075" x="4531800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g</a:t>
            </a:r>
          </a:p>
        </p:txBody>
      </p:sp>
      <p:sp>
        <p:nvSpPr>
          <p:cNvPr id="27" name="Shape 27"/>
          <p:cNvSpPr/>
          <p:nvPr/>
        </p:nvSpPr>
        <p:spPr>
          <a:xfrm>
            <a:off y="822025" x="4531800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28" name="Shape 28"/>
          <p:cNvSpPr/>
          <p:nvPr/>
        </p:nvSpPr>
        <p:spPr>
          <a:xfrm>
            <a:off y="2265150" x="3451200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i</a:t>
            </a:r>
          </a:p>
        </p:txBody>
      </p:sp>
      <p:sp>
        <p:nvSpPr>
          <p:cNvPr id="29" name="Shape 29"/>
          <p:cNvSpPr/>
          <p:nvPr/>
        </p:nvSpPr>
        <p:spPr>
          <a:xfrm>
            <a:off y="822025" x="6562850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d</a:t>
            </a:r>
          </a:p>
        </p:txBody>
      </p:sp>
      <p:sp>
        <p:nvSpPr>
          <p:cNvPr id="30" name="Shape 30"/>
          <p:cNvSpPr/>
          <p:nvPr/>
        </p:nvSpPr>
        <p:spPr>
          <a:xfrm>
            <a:off y="3722075" x="6562850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f</a:t>
            </a:r>
          </a:p>
        </p:txBody>
      </p:sp>
      <p:sp>
        <p:nvSpPr>
          <p:cNvPr id="31" name="Shape 31"/>
          <p:cNvSpPr/>
          <p:nvPr/>
        </p:nvSpPr>
        <p:spPr>
          <a:xfrm>
            <a:off y="2066700" x="8112425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e</a:t>
            </a:r>
          </a:p>
        </p:txBody>
      </p:sp>
      <p:cxnSp>
        <p:nvCxnSpPr>
          <p:cNvPr id="32" name="Shape 32"/>
          <p:cNvCxnSpPr>
            <a:stCxn id="24" idx="7"/>
            <a:endCxn id="23" idx="3"/>
          </p:cNvCxnSpPr>
          <p:nvPr/>
        </p:nvCxnSpPr>
        <p:spPr>
          <a:xfrm rot="10800000" flipH="1">
            <a:off y="1473468" x="1525447"/>
            <a:ext cy="705000" cx="847500"/>
          </a:xfrm>
          <a:prstGeom prst="straightConnector1">
            <a:avLst/>
          </a:prstGeom>
          <a:noFill/>
          <a:ln w="38100" cap="flat">
            <a:solidFill>
              <a:schemeClr val="dk1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3" name="Shape 33"/>
          <p:cNvCxnSpPr>
            <a:stCxn id="23" idx="6"/>
            <a:endCxn id="27" idx="2"/>
          </p:cNvCxnSpPr>
          <p:nvPr/>
        </p:nvCxnSpPr>
        <p:spPr>
          <a:xfrm>
            <a:off y="1203625" x="2994524"/>
            <a:ext cy="0" cx="1537200"/>
          </a:xfrm>
          <a:prstGeom prst="straightConnector1">
            <a:avLst/>
          </a:prstGeom>
          <a:noFill/>
          <a:ln w="38100" cap="flat">
            <a:solidFill>
              <a:schemeClr val="dk1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4" name="Shape 34"/>
          <p:cNvCxnSpPr>
            <a:stCxn id="27" idx="6"/>
            <a:endCxn id="29" idx="2"/>
          </p:cNvCxnSpPr>
          <p:nvPr/>
        </p:nvCxnSpPr>
        <p:spPr>
          <a:xfrm>
            <a:off y="1203625" x="5259899"/>
            <a:ext cy="0" cx="1302900"/>
          </a:xfrm>
          <a:prstGeom prst="straightConnector1">
            <a:avLst/>
          </a:prstGeom>
          <a:noFill/>
          <a:ln w="38100" cap="flat">
            <a:solidFill>
              <a:schemeClr val="dk1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5" name="Shape 35"/>
          <p:cNvCxnSpPr>
            <a:stCxn id="29" idx="5"/>
            <a:endCxn id="31" idx="1"/>
          </p:cNvCxnSpPr>
          <p:nvPr/>
        </p:nvCxnSpPr>
        <p:spPr>
          <a:xfrm>
            <a:off y="1473456" x="7184322"/>
            <a:ext cy="705000" cx="10347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6" name="Shape 36"/>
          <p:cNvCxnSpPr>
            <a:stCxn id="31" idx="3"/>
            <a:endCxn id="30" idx="7"/>
          </p:cNvCxnSpPr>
          <p:nvPr/>
        </p:nvCxnSpPr>
        <p:spPr>
          <a:xfrm flipH="1">
            <a:off y="2718131" x="7184352"/>
            <a:ext cy="1115700" cx="10347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7" name="Shape 37"/>
          <p:cNvCxnSpPr>
            <a:stCxn id="26" idx="6"/>
            <a:endCxn id="30" idx="2"/>
          </p:cNvCxnSpPr>
          <p:nvPr/>
        </p:nvCxnSpPr>
        <p:spPr>
          <a:xfrm>
            <a:off y="4103675" x="5259899"/>
            <a:ext cy="0" cx="13029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8" name="Shape 38"/>
          <p:cNvCxnSpPr>
            <a:stCxn id="25" idx="6"/>
            <a:endCxn id="26" idx="2"/>
          </p:cNvCxnSpPr>
          <p:nvPr/>
        </p:nvCxnSpPr>
        <p:spPr>
          <a:xfrm>
            <a:off y="4103675" x="2994524"/>
            <a:ext cy="0" cx="15372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9" name="Shape 39"/>
          <p:cNvCxnSpPr>
            <a:stCxn id="24" idx="5"/>
            <a:endCxn id="25" idx="1"/>
          </p:cNvCxnSpPr>
          <p:nvPr/>
        </p:nvCxnSpPr>
        <p:spPr>
          <a:xfrm>
            <a:off y="2718131" x="1525447"/>
            <a:ext cy="1115700" cx="8475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0" name="Shape 40"/>
          <p:cNvCxnSpPr>
            <a:stCxn id="25" idx="7"/>
            <a:endCxn id="28" idx="3"/>
          </p:cNvCxnSpPr>
          <p:nvPr/>
        </p:nvCxnSpPr>
        <p:spPr>
          <a:xfrm rot="10800000" flipH="1">
            <a:off y="2916443" x="2887897"/>
            <a:ext cy="917400" cx="6699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1" name="Shape 41"/>
          <p:cNvCxnSpPr>
            <a:stCxn id="28" idx="7"/>
            <a:endCxn id="27" idx="3"/>
          </p:cNvCxnSpPr>
          <p:nvPr/>
        </p:nvCxnSpPr>
        <p:spPr>
          <a:xfrm rot="10800000" flipH="1">
            <a:off y="1473318" x="4072672"/>
            <a:ext cy="903600" cx="5658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2" name="Shape 42"/>
          <p:cNvCxnSpPr>
            <a:stCxn id="23" idx="4"/>
            <a:endCxn id="25" idx="0"/>
          </p:cNvCxnSpPr>
          <p:nvPr/>
        </p:nvCxnSpPr>
        <p:spPr>
          <a:xfrm>
            <a:off y="1585225" x="2630474"/>
            <a:ext cy="2136900" cx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3" name="Shape 43"/>
          <p:cNvCxnSpPr>
            <a:stCxn id="29" idx="4"/>
            <a:endCxn id="30" idx="0"/>
          </p:cNvCxnSpPr>
          <p:nvPr/>
        </p:nvCxnSpPr>
        <p:spPr>
          <a:xfrm>
            <a:off y="1585225" x="6926899"/>
            <a:ext cy="2136900" cx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4" name="Shape 44"/>
          <p:cNvCxnSpPr>
            <a:stCxn id="27" idx="4"/>
            <a:endCxn id="30" idx="0"/>
          </p:cNvCxnSpPr>
          <p:nvPr/>
        </p:nvCxnSpPr>
        <p:spPr>
          <a:xfrm>
            <a:off y="1585225" x="4895849"/>
            <a:ext cy="2136900" cx="20310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5" name="Shape 45"/>
          <p:cNvCxnSpPr>
            <a:stCxn id="28" idx="5"/>
            <a:endCxn id="26" idx="0"/>
          </p:cNvCxnSpPr>
          <p:nvPr/>
        </p:nvCxnSpPr>
        <p:spPr>
          <a:xfrm>
            <a:off y="2916581" x="4072672"/>
            <a:ext cy="805500" cx="8232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46" name="Shape 46"/>
          <p:cNvSpPr txBox="1"/>
          <p:nvPr/>
        </p:nvSpPr>
        <p:spPr>
          <a:xfrm>
            <a:off y="1203625" x="1197675"/>
            <a:ext cy="628499" cx="72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3600" lang="pt-BR"/>
              <a:t>4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y="3182175" x="1455800"/>
            <a:ext cy="763200" cx="458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8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y="2301150" x="1925050"/>
            <a:ext cy="704999" cx="84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11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y="539025" x="3428200"/>
            <a:ext cy="805500" cx="66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8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y="575175" x="5487625"/>
            <a:ext cy="628499" cx="84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7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y="1203625" x="7483400"/>
            <a:ext cy="704999" cx="82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9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y="1423225" x="3762512"/>
            <a:ext cy="805500" cx="66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y="2718125" x="2710300"/>
            <a:ext cy="805500" cx="84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7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y="3948975" x="3391500"/>
            <a:ext cy="805500" cx="84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y="2646625" x="4314975"/>
            <a:ext cy="903600" cx="66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6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y="1908625" x="5564475"/>
            <a:ext cy="903600" cx="84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4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y="4000025" x="5628475"/>
            <a:ext cy="628499" cx="565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y="2113050" x="6858375"/>
            <a:ext cy="917399" cx="84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14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y="3371525" x="7583750"/>
            <a:ext cy="628499" cx="72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10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/>
          <p:nvPr/>
        </p:nvSpPr>
        <p:spPr>
          <a:xfrm>
            <a:off y="822025" x="2266425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b</a:t>
            </a:r>
          </a:p>
        </p:txBody>
      </p:sp>
      <p:sp>
        <p:nvSpPr>
          <p:cNvPr id="187" name="Shape 187"/>
          <p:cNvSpPr/>
          <p:nvPr/>
        </p:nvSpPr>
        <p:spPr>
          <a:xfrm>
            <a:off y="2066700" x="903975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/>
              <a:t>a</a:t>
            </a:r>
          </a:p>
        </p:txBody>
      </p:sp>
      <p:sp>
        <p:nvSpPr>
          <p:cNvPr id="188" name="Shape 188"/>
          <p:cNvSpPr/>
          <p:nvPr/>
        </p:nvSpPr>
        <p:spPr>
          <a:xfrm>
            <a:off y="3722075" x="2266425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h</a:t>
            </a:r>
          </a:p>
        </p:txBody>
      </p:sp>
      <p:sp>
        <p:nvSpPr>
          <p:cNvPr id="189" name="Shape 189"/>
          <p:cNvSpPr/>
          <p:nvPr/>
        </p:nvSpPr>
        <p:spPr>
          <a:xfrm>
            <a:off y="3722075" x="4531800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g</a:t>
            </a:r>
          </a:p>
        </p:txBody>
      </p:sp>
      <p:sp>
        <p:nvSpPr>
          <p:cNvPr id="190" name="Shape 190"/>
          <p:cNvSpPr/>
          <p:nvPr/>
        </p:nvSpPr>
        <p:spPr>
          <a:xfrm>
            <a:off y="822025" x="4531800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191" name="Shape 191"/>
          <p:cNvSpPr/>
          <p:nvPr/>
        </p:nvSpPr>
        <p:spPr>
          <a:xfrm>
            <a:off y="2265150" x="3451200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i</a:t>
            </a:r>
          </a:p>
        </p:txBody>
      </p:sp>
      <p:sp>
        <p:nvSpPr>
          <p:cNvPr id="192" name="Shape 192"/>
          <p:cNvSpPr/>
          <p:nvPr/>
        </p:nvSpPr>
        <p:spPr>
          <a:xfrm>
            <a:off y="822025" x="6562850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d</a:t>
            </a:r>
          </a:p>
        </p:txBody>
      </p:sp>
      <p:sp>
        <p:nvSpPr>
          <p:cNvPr id="193" name="Shape 193"/>
          <p:cNvSpPr/>
          <p:nvPr/>
        </p:nvSpPr>
        <p:spPr>
          <a:xfrm>
            <a:off y="3722075" x="6562850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f</a:t>
            </a:r>
          </a:p>
        </p:txBody>
      </p:sp>
      <p:sp>
        <p:nvSpPr>
          <p:cNvPr id="194" name="Shape 194"/>
          <p:cNvSpPr/>
          <p:nvPr/>
        </p:nvSpPr>
        <p:spPr>
          <a:xfrm>
            <a:off y="2066700" x="8112425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e</a:t>
            </a:r>
          </a:p>
        </p:txBody>
      </p:sp>
      <p:cxnSp>
        <p:nvCxnSpPr>
          <p:cNvPr id="195" name="Shape 195"/>
          <p:cNvCxnSpPr>
            <a:stCxn id="187" idx="7"/>
            <a:endCxn id="186" idx="3"/>
          </p:cNvCxnSpPr>
          <p:nvPr/>
        </p:nvCxnSpPr>
        <p:spPr>
          <a:xfrm rot="10800000" flipH="1">
            <a:off y="1473468" x="1525447"/>
            <a:ext cy="705000" cx="847500"/>
          </a:xfrm>
          <a:prstGeom prst="straightConnector1">
            <a:avLst/>
          </a:prstGeom>
          <a:noFill/>
          <a:ln w="3810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96" name="Shape 196"/>
          <p:cNvCxnSpPr>
            <a:stCxn id="186" idx="6"/>
            <a:endCxn id="190" idx="2"/>
          </p:cNvCxnSpPr>
          <p:nvPr/>
        </p:nvCxnSpPr>
        <p:spPr>
          <a:xfrm>
            <a:off y="1203625" x="2994524"/>
            <a:ext cy="0" cx="1537200"/>
          </a:xfrm>
          <a:prstGeom prst="straightConnector1">
            <a:avLst/>
          </a:prstGeom>
          <a:noFill/>
          <a:ln w="3810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97" name="Shape 197"/>
          <p:cNvCxnSpPr>
            <a:stCxn id="190" idx="6"/>
            <a:endCxn id="192" idx="2"/>
          </p:cNvCxnSpPr>
          <p:nvPr/>
        </p:nvCxnSpPr>
        <p:spPr>
          <a:xfrm>
            <a:off y="1203625" x="5259899"/>
            <a:ext cy="0" cx="1302900"/>
          </a:xfrm>
          <a:prstGeom prst="straightConnector1">
            <a:avLst/>
          </a:prstGeom>
          <a:noFill/>
          <a:ln w="3810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98" name="Shape 198"/>
          <p:cNvCxnSpPr>
            <a:stCxn id="192" idx="5"/>
            <a:endCxn id="194" idx="1"/>
          </p:cNvCxnSpPr>
          <p:nvPr/>
        </p:nvCxnSpPr>
        <p:spPr>
          <a:xfrm>
            <a:off y="1473456" x="7184322"/>
            <a:ext cy="705000" cx="10347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99" name="Shape 199"/>
          <p:cNvCxnSpPr>
            <a:stCxn id="194" idx="3"/>
            <a:endCxn id="193" idx="7"/>
          </p:cNvCxnSpPr>
          <p:nvPr/>
        </p:nvCxnSpPr>
        <p:spPr>
          <a:xfrm flipH="1">
            <a:off y="2718131" x="7184352"/>
            <a:ext cy="1115700" cx="10347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00" name="Shape 200"/>
          <p:cNvCxnSpPr>
            <a:stCxn id="189" idx="6"/>
            <a:endCxn id="193" idx="2"/>
          </p:cNvCxnSpPr>
          <p:nvPr/>
        </p:nvCxnSpPr>
        <p:spPr>
          <a:xfrm>
            <a:off y="4103675" x="5259899"/>
            <a:ext cy="0" cx="13029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01" name="Shape 201"/>
          <p:cNvCxnSpPr>
            <a:stCxn id="188" idx="6"/>
            <a:endCxn id="189" idx="2"/>
          </p:cNvCxnSpPr>
          <p:nvPr/>
        </p:nvCxnSpPr>
        <p:spPr>
          <a:xfrm>
            <a:off y="4103675" x="2994524"/>
            <a:ext cy="0" cx="15372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02" name="Shape 202"/>
          <p:cNvCxnSpPr>
            <a:stCxn id="187" idx="5"/>
            <a:endCxn id="188" idx="1"/>
          </p:cNvCxnSpPr>
          <p:nvPr/>
        </p:nvCxnSpPr>
        <p:spPr>
          <a:xfrm>
            <a:off y="2718131" x="1525447"/>
            <a:ext cy="1115700" cx="847500"/>
          </a:xfrm>
          <a:prstGeom prst="straightConnector1">
            <a:avLst/>
          </a:prstGeom>
          <a:noFill/>
          <a:ln w="3810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03" name="Shape 203"/>
          <p:cNvCxnSpPr>
            <a:stCxn id="188" idx="7"/>
            <a:endCxn id="191" idx="3"/>
          </p:cNvCxnSpPr>
          <p:nvPr/>
        </p:nvCxnSpPr>
        <p:spPr>
          <a:xfrm rot="10800000" flipH="1">
            <a:off y="2916443" x="2887897"/>
            <a:ext cy="917400" cx="6699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04" name="Shape 204"/>
          <p:cNvCxnSpPr>
            <a:stCxn id="191" idx="7"/>
            <a:endCxn id="190" idx="3"/>
          </p:cNvCxnSpPr>
          <p:nvPr/>
        </p:nvCxnSpPr>
        <p:spPr>
          <a:xfrm rot="10800000" flipH="1">
            <a:off y="1473318" x="4072672"/>
            <a:ext cy="903600" cx="565800"/>
          </a:xfrm>
          <a:prstGeom prst="straightConnector1">
            <a:avLst/>
          </a:prstGeom>
          <a:noFill/>
          <a:ln w="3810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05" name="Shape 205"/>
          <p:cNvCxnSpPr>
            <a:stCxn id="186" idx="4"/>
            <a:endCxn id="188" idx="0"/>
          </p:cNvCxnSpPr>
          <p:nvPr/>
        </p:nvCxnSpPr>
        <p:spPr>
          <a:xfrm>
            <a:off y="1585225" x="2630474"/>
            <a:ext cy="2136900" cx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06" name="Shape 206"/>
          <p:cNvCxnSpPr>
            <a:stCxn id="192" idx="4"/>
            <a:endCxn id="193" idx="0"/>
          </p:cNvCxnSpPr>
          <p:nvPr/>
        </p:nvCxnSpPr>
        <p:spPr>
          <a:xfrm>
            <a:off y="1585225" x="6926899"/>
            <a:ext cy="2136900" cx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07" name="Shape 207"/>
          <p:cNvCxnSpPr>
            <a:stCxn id="190" idx="4"/>
            <a:endCxn id="193" idx="0"/>
          </p:cNvCxnSpPr>
          <p:nvPr/>
        </p:nvCxnSpPr>
        <p:spPr>
          <a:xfrm>
            <a:off y="1585225" x="4895849"/>
            <a:ext cy="2136900" cx="2031000"/>
          </a:xfrm>
          <a:prstGeom prst="straightConnector1">
            <a:avLst/>
          </a:prstGeom>
          <a:noFill/>
          <a:ln w="3810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08" name="Shape 208"/>
          <p:cNvCxnSpPr>
            <a:stCxn id="191" idx="5"/>
            <a:endCxn id="189" idx="0"/>
          </p:cNvCxnSpPr>
          <p:nvPr/>
        </p:nvCxnSpPr>
        <p:spPr>
          <a:xfrm>
            <a:off y="2916581" x="4072672"/>
            <a:ext cy="805500" cx="8232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09" name="Shape 209"/>
          <p:cNvSpPr txBox="1"/>
          <p:nvPr/>
        </p:nvSpPr>
        <p:spPr>
          <a:xfrm>
            <a:off y="1203625" x="1197675"/>
            <a:ext cy="628499" cx="72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/>
              <a:t>4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y="3182175" x="1455800"/>
            <a:ext cy="763200" cx="458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8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y="2301150" x="1925037"/>
            <a:ext cy="704999" cx="66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11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y="539025" x="3428200"/>
            <a:ext cy="805500" cx="66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8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y="575175" x="5487625"/>
            <a:ext cy="628499" cx="84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7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y="1203625" x="7483400"/>
            <a:ext cy="704999" cx="82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9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y="1423225" x="3762512"/>
            <a:ext cy="805500" cx="66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y="2718125" x="2710300"/>
            <a:ext cy="805500" cx="84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7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y="3948975" x="3391500"/>
            <a:ext cy="805500" cx="84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y="2646625" x="4314975"/>
            <a:ext cy="903600" cx="66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6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y="1908625" x="5564475"/>
            <a:ext cy="903600" cx="84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4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y="4000025" x="5628475"/>
            <a:ext cy="628499" cx="565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y="2113050" x="6858375"/>
            <a:ext cy="917399" cx="84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14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y="3371525" x="7583750"/>
            <a:ext cy="628499" cx="72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10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227" name="Shape 227"/>
          <p:cNvGraphicFramePr/>
          <p:nvPr/>
        </p:nvGraphicFramePr>
        <p:xfrm>
          <a:off y="95250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{47EB51F4-3E79-48E3-844B-99FE6EA4C31E}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b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c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d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f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g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h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i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 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/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7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 txBox="1"/>
          <p:nvPr>
            <p:ph idx="1" type="subTitle"/>
          </p:nvPr>
        </p:nvSpPr>
        <p:spPr>
          <a:xfrm>
            <a:off y="56475" x="1103300"/>
            <a:ext cy="763200" cx="6489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pt-BR"/>
              <a:t>O vértice de menor custo na fila é escolhido. No caso é o i, pois tem custo 2. São analisados seus vizinhos que ainda estão na fila. Os vizinhos de i que possuem custo de entrada por i inferior ao custo de entrada anterior têm seus valores de custo de entrada e predecessor atualizados. Após isso, o i é eliminado da fila.</a:t>
            </a:r>
          </a:p>
        </p:txBody>
      </p:sp>
      <p:graphicFrame>
        <p:nvGraphicFramePr>
          <p:cNvPr id="233" name="Shape 233"/>
          <p:cNvGraphicFramePr/>
          <p:nvPr/>
        </p:nvGraphicFramePr>
        <p:xfrm>
          <a:off y="95250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{112DB803-4D2C-4C39-B283-3A557889FB7C}</a:tableStyleId>
              </a:tblPr>
              <a:tblGrid>
                <a:gridCol w="964250"/>
                <a:gridCol w="2162025"/>
                <a:gridCol w="2173800"/>
                <a:gridCol w="19389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u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Vizinhos de u que ainda estão na fila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Menor custo de v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Predecessor de v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234" name="Shape 234"/>
          <p:cNvGraphicFramePr/>
          <p:nvPr/>
        </p:nvGraphicFramePr>
        <p:xfrm>
          <a:off y="155445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{8F417AF0-60AF-4903-BBB7-CEF273C28472}</a:tableStyleId>
              </a:tblPr>
              <a:tblGrid>
                <a:gridCol w="964225"/>
                <a:gridCol w="2162050"/>
                <a:gridCol w="2173800"/>
                <a:gridCol w="19389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{b,h}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λ(b) = 4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λ(h) = 48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π(b) = a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π(h) = a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235" name="Shape 235"/>
          <p:cNvGraphicFramePr/>
          <p:nvPr/>
        </p:nvGraphicFramePr>
        <p:xfrm>
          <a:off y="215640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{9BE1471C-6817-48DA-9A26-8321320EDF5E}</a:tableStyleId>
              </a:tblPr>
              <a:tblGrid>
                <a:gridCol w="964250"/>
                <a:gridCol w="2162050"/>
                <a:gridCol w="2173775"/>
                <a:gridCol w="19389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b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{c,h}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λ(c) = 8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λ(h) = 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π(c) = b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π(h) = a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236" name="Shape 236"/>
          <p:cNvGraphicFramePr/>
          <p:nvPr/>
        </p:nvGraphicFramePr>
        <p:xfrm>
          <a:off y="275835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{EFCD26CB-91B0-4EAF-A8C2-E73D5EE0A01B}</a:tableStyleId>
              </a:tblPr>
              <a:tblGrid>
                <a:gridCol w="964975"/>
                <a:gridCol w="2162625"/>
                <a:gridCol w="2173325"/>
                <a:gridCol w="1938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c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{d,f,i}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λ(d) = 7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λ(f) = 4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λ(i) = 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π(d) = c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π(f) = c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π(i) = c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237" name="Shape 237"/>
          <p:cNvGraphicFramePr/>
          <p:nvPr/>
        </p:nvGraphicFramePr>
        <p:xfrm>
          <a:off y="356985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{2C1BE0F9-113C-475F-8F19-75ACA2DA3EDF}</a:tableStyleId>
              </a:tblPr>
              <a:tblGrid>
                <a:gridCol w="964975"/>
                <a:gridCol w="2162625"/>
                <a:gridCol w="2184025"/>
                <a:gridCol w="19273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i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{h,g}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λ(h) = 7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λ(g) = 6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π(h) = i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π(g) = i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2" name="Shape 242"/>
          <p:cNvSpPr/>
          <p:nvPr/>
        </p:nvSpPr>
        <p:spPr>
          <a:xfrm>
            <a:off y="822025" x="2266425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b</a:t>
            </a:r>
          </a:p>
        </p:txBody>
      </p:sp>
      <p:sp>
        <p:nvSpPr>
          <p:cNvPr id="243" name="Shape 243"/>
          <p:cNvSpPr/>
          <p:nvPr/>
        </p:nvSpPr>
        <p:spPr>
          <a:xfrm>
            <a:off y="2066700" x="903975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/>
              <a:t>a</a:t>
            </a:r>
          </a:p>
        </p:txBody>
      </p:sp>
      <p:sp>
        <p:nvSpPr>
          <p:cNvPr id="244" name="Shape 244"/>
          <p:cNvSpPr/>
          <p:nvPr/>
        </p:nvSpPr>
        <p:spPr>
          <a:xfrm>
            <a:off y="3722075" x="2266425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h</a:t>
            </a:r>
          </a:p>
        </p:txBody>
      </p:sp>
      <p:sp>
        <p:nvSpPr>
          <p:cNvPr id="245" name="Shape 245"/>
          <p:cNvSpPr/>
          <p:nvPr/>
        </p:nvSpPr>
        <p:spPr>
          <a:xfrm>
            <a:off y="3722075" x="4531800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g</a:t>
            </a:r>
          </a:p>
        </p:txBody>
      </p:sp>
      <p:sp>
        <p:nvSpPr>
          <p:cNvPr id="246" name="Shape 246"/>
          <p:cNvSpPr/>
          <p:nvPr/>
        </p:nvSpPr>
        <p:spPr>
          <a:xfrm>
            <a:off y="822025" x="4531800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247" name="Shape 247"/>
          <p:cNvSpPr/>
          <p:nvPr/>
        </p:nvSpPr>
        <p:spPr>
          <a:xfrm>
            <a:off y="2265150" x="3451200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i</a:t>
            </a:r>
          </a:p>
        </p:txBody>
      </p:sp>
      <p:sp>
        <p:nvSpPr>
          <p:cNvPr id="248" name="Shape 248"/>
          <p:cNvSpPr/>
          <p:nvPr/>
        </p:nvSpPr>
        <p:spPr>
          <a:xfrm>
            <a:off y="822025" x="6562850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d</a:t>
            </a:r>
          </a:p>
        </p:txBody>
      </p:sp>
      <p:sp>
        <p:nvSpPr>
          <p:cNvPr id="249" name="Shape 249"/>
          <p:cNvSpPr/>
          <p:nvPr/>
        </p:nvSpPr>
        <p:spPr>
          <a:xfrm>
            <a:off y="3722075" x="6562850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f</a:t>
            </a:r>
          </a:p>
        </p:txBody>
      </p:sp>
      <p:sp>
        <p:nvSpPr>
          <p:cNvPr id="250" name="Shape 250"/>
          <p:cNvSpPr/>
          <p:nvPr/>
        </p:nvSpPr>
        <p:spPr>
          <a:xfrm>
            <a:off y="2066700" x="8112425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e</a:t>
            </a:r>
          </a:p>
        </p:txBody>
      </p:sp>
      <p:cxnSp>
        <p:nvCxnSpPr>
          <p:cNvPr id="251" name="Shape 251"/>
          <p:cNvCxnSpPr>
            <a:stCxn id="243" idx="7"/>
            <a:endCxn id="242" idx="3"/>
          </p:cNvCxnSpPr>
          <p:nvPr/>
        </p:nvCxnSpPr>
        <p:spPr>
          <a:xfrm rot="10800000" flipH="1">
            <a:off y="1473468" x="1525447"/>
            <a:ext cy="705000" cx="847500"/>
          </a:xfrm>
          <a:prstGeom prst="straightConnector1">
            <a:avLst/>
          </a:prstGeom>
          <a:noFill/>
          <a:ln w="3810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52" name="Shape 252"/>
          <p:cNvCxnSpPr>
            <a:stCxn id="242" idx="6"/>
            <a:endCxn id="246" idx="2"/>
          </p:cNvCxnSpPr>
          <p:nvPr/>
        </p:nvCxnSpPr>
        <p:spPr>
          <a:xfrm>
            <a:off y="1203625" x="2994524"/>
            <a:ext cy="0" cx="1537200"/>
          </a:xfrm>
          <a:prstGeom prst="straightConnector1">
            <a:avLst/>
          </a:prstGeom>
          <a:noFill/>
          <a:ln w="3810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53" name="Shape 253"/>
          <p:cNvCxnSpPr>
            <a:stCxn id="246" idx="6"/>
            <a:endCxn id="248" idx="2"/>
          </p:cNvCxnSpPr>
          <p:nvPr/>
        </p:nvCxnSpPr>
        <p:spPr>
          <a:xfrm>
            <a:off y="1203625" x="5259899"/>
            <a:ext cy="0" cx="1302900"/>
          </a:xfrm>
          <a:prstGeom prst="straightConnector1">
            <a:avLst/>
          </a:prstGeom>
          <a:noFill/>
          <a:ln w="3810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54" name="Shape 254"/>
          <p:cNvCxnSpPr>
            <a:stCxn id="248" idx="5"/>
            <a:endCxn id="250" idx="1"/>
          </p:cNvCxnSpPr>
          <p:nvPr/>
        </p:nvCxnSpPr>
        <p:spPr>
          <a:xfrm>
            <a:off y="1473456" x="7184322"/>
            <a:ext cy="705000" cx="10347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55" name="Shape 255"/>
          <p:cNvCxnSpPr>
            <a:stCxn id="250" idx="3"/>
            <a:endCxn id="249" idx="7"/>
          </p:cNvCxnSpPr>
          <p:nvPr/>
        </p:nvCxnSpPr>
        <p:spPr>
          <a:xfrm flipH="1">
            <a:off y="2718131" x="7184352"/>
            <a:ext cy="1115700" cx="10347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56" name="Shape 256"/>
          <p:cNvCxnSpPr>
            <a:stCxn id="245" idx="6"/>
            <a:endCxn id="249" idx="2"/>
          </p:cNvCxnSpPr>
          <p:nvPr/>
        </p:nvCxnSpPr>
        <p:spPr>
          <a:xfrm>
            <a:off y="4103675" x="5259899"/>
            <a:ext cy="0" cx="13029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57" name="Shape 257"/>
          <p:cNvCxnSpPr>
            <a:stCxn id="244" idx="6"/>
            <a:endCxn id="245" idx="2"/>
          </p:cNvCxnSpPr>
          <p:nvPr/>
        </p:nvCxnSpPr>
        <p:spPr>
          <a:xfrm>
            <a:off y="4103675" x="2994524"/>
            <a:ext cy="0" cx="15372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58" name="Shape 258"/>
          <p:cNvCxnSpPr>
            <a:stCxn id="243" idx="5"/>
            <a:endCxn id="244" idx="1"/>
          </p:cNvCxnSpPr>
          <p:nvPr/>
        </p:nvCxnSpPr>
        <p:spPr>
          <a:xfrm>
            <a:off y="2718131" x="1525447"/>
            <a:ext cy="1115700" cx="8475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59" name="Shape 259"/>
          <p:cNvCxnSpPr>
            <a:stCxn id="244" idx="7"/>
            <a:endCxn id="247" idx="3"/>
          </p:cNvCxnSpPr>
          <p:nvPr/>
        </p:nvCxnSpPr>
        <p:spPr>
          <a:xfrm rot="10800000" flipH="1">
            <a:off y="2916443" x="2887897"/>
            <a:ext cy="917400" cx="669900"/>
          </a:xfrm>
          <a:prstGeom prst="straightConnector1">
            <a:avLst/>
          </a:prstGeom>
          <a:noFill/>
          <a:ln w="3810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60" name="Shape 260"/>
          <p:cNvCxnSpPr>
            <a:stCxn id="247" idx="7"/>
            <a:endCxn id="246" idx="3"/>
          </p:cNvCxnSpPr>
          <p:nvPr/>
        </p:nvCxnSpPr>
        <p:spPr>
          <a:xfrm rot="10800000" flipH="1">
            <a:off y="1473318" x="4072672"/>
            <a:ext cy="903600" cx="565800"/>
          </a:xfrm>
          <a:prstGeom prst="straightConnector1">
            <a:avLst/>
          </a:prstGeom>
          <a:noFill/>
          <a:ln w="3810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61" name="Shape 261"/>
          <p:cNvCxnSpPr>
            <a:stCxn id="242" idx="4"/>
            <a:endCxn id="244" idx="0"/>
          </p:cNvCxnSpPr>
          <p:nvPr/>
        </p:nvCxnSpPr>
        <p:spPr>
          <a:xfrm>
            <a:off y="1585225" x="2630474"/>
            <a:ext cy="2136900" cx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62" name="Shape 262"/>
          <p:cNvCxnSpPr>
            <a:stCxn id="248" idx="4"/>
            <a:endCxn id="249" idx="0"/>
          </p:cNvCxnSpPr>
          <p:nvPr/>
        </p:nvCxnSpPr>
        <p:spPr>
          <a:xfrm>
            <a:off y="1585225" x="6926899"/>
            <a:ext cy="2136900" cx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63" name="Shape 263"/>
          <p:cNvCxnSpPr>
            <a:stCxn id="246" idx="4"/>
            <a:endCxn id="249" idx="0"/>
          </p:cNvCxnSpPr>
          <p:nvPr/>
        </p:nvCxnSpPr>
        <p:spPr>
          <a:xfrm>
            <a:off y="1585225" x="4895849"/>
            <a:ext cy="2136900" cx="2031000"/>
          </a:xfrm>
          <a:prstGeom prst="straightConnector1">
            <a:avLst/>
          </a:prstGeom>
          <a:noFill/>
          <a:ln w="3810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64" name="Shape 264"/>
          <p:cNvCxnSpPr>
            <a:stCxn id="247" idx="5"/>
            <a:endCxn id="245" idx="0"/>
          </p:cNvCxnSpPr>
          <p:nvPr/>
        </p:nvCxnSpPr>
        <p:spPr>
          <a:xfrm>
            <a:off y="2916581" x="4072672"/>
            <a:ext cy="805500" cx="823200"/>
          </a:xfrm>
          <a:prstGeom prst="straightConnector1">
            <a:avLst/>
          </a:prstGeom>
          <a:noFill/>
          <a:ln w="3810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65" name="Shape 265"/>
          <p:cNvSpPr txBox="1"/>
          <p:nvPr/>
        </p:nvSpPr>
        <p:spPr>
          <a:xfrm>
            <a:off y="1203625" x="1197675"/>
            <a:ext cy="628499" cx="72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/>
              <a:t>4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y="3182175" x="1455800"/>
            <a:ext cy="763200" cx="458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8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y="2301150" x="1925037"/>
            <a:ext cy="704999" cx="66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11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y="539025" x="3428200"/>
            <a:ext cy="805500" cx="66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8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y="575175" x="5487625"/>
            <a:ext cy="628499" cx="84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7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y="1203625" x="7483400"/>
            <a:ext cy="704999" cx="82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9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y="1423225" x="3762512"/>
            <a:ext cy="805500" cx="66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y="2718125" x="2710300"/>
            <a:ext cy="805500" cx="84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7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y="3948975" x="3391500"/>
            <a:ext cy="805500" cx="84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y="2646625" x="4314975"/>
            <a:ext cy="903600" cx="66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6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y="1908625" x="5564475"/>
            <a:ext cy="903600" cx="84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4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y="4000025" x="5628475"/>
            <a:ext cy="628499" cx="565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y="2113050" x="6858375"/>
            <a:ext cy="917399" cx="84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14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y="3371525" x="7583750"/>
            <a:ext cy="628499" cx="72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10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283" name="Shape 283"/>
          <p:cNvGraphicFramePr/>
          <p:nvPr/>
        </p:nvGraphicFramePr>
        <p:xfrm>
          <a:off y="95250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{DFF613DA-D365-4899-8517-265F5BA98223}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b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c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d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f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g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h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i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 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/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7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7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6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7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8" name="Shape 288"/>
          <p:cNvSpPr txBox="1"/>
          <p:nvPr>
            <p:ph idx="1" type="subTitle"/>
          </p:nvPr>
        </p:nvSpPr>
        <p:spPr>
          <a:xfrm>
            <a:off y="4273625" x="1466375"/>
            <a:ext cy="763200" cx="6489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pt-BR"/>
              <a:t>O vértice de menor custo na fila é escolhido. No caso é o f, pois tem custo 4. São analisados seus vizinhos que ainda estão na fila. Os vizinhos de f que possuem custo de entrada por f inferior ao custo de entrada anterior têm seus valores de custo de entrada e predecessor atualizados. Após isso, o f é eliminado da fila.</a:t>
            </a:r>
          </a:p>
        </p:txBody>
      </p:sp>
      <p:graphicFrame>
        <p:nvGraphicFramePr>
          <p:cNvPr id="289" name="Shape 289"/>
          <p:cNvGraphicFramePr/>
          <p:nvPr/>
        </p:nvGraphicFramePr>
        <p:xfrm>
          <a:off y="15050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{9D663D45-88F3-4FCA-93A3-7E8A92A2D23C}</a:tableStyleId>
              </a:tblPr>
              <a:tblGrid>
                <a:gridCol w="964250"/>
                <a:gridCol w="2162025"/>
                <a:gridCol w="2173800"/>
                <a:gridCol w="1938925"/>
              </a:tblGrid>
              <a:tr h="548475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u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Vizinhos de u que ainda estão na fila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Menor custo de v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Predecessor de v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290" name="Shape 290"/>
          <p:cNvGraphicFramePr/>
          <p:nvPr/>
        </p:nvGraphicFramePr>
        <p:xfrm>
          <a:off y="75245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{D4CDEFAA-01AB-49C2-A218-3F29D30CE278}</a:tableStyleId>
              </a:tblPr>
              <a:tblGrid>
                <a:gridCol w="964225"/>
                <a:gridCol w="2162050"/>
                <a:gridCol w="2173800"/>
                <a:gridCol w="1938925"/>
              </a:tblGrid>
              <a:tr h="634025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{b,h}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λ(b) = 4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λ(h) = 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π(b) = a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π(h) = a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291" name="Shape 291"/>
          <p:cNvGraphicFramePr/>
          <p:nvPr/>
        </p:nvGraphicFramePr>
        <p:xfrm>
          <a:off y="1386475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{918AA38D-B1CD-4D54-9F2B-115786D2631C}</a:tableStyleId>
              </a:tblPr>
              <a:tblGrid>
                <a:gridCol w="964250"/>
                <a:gridCol w="2162050"/>
                <a:gridCol w="2173775"/>
                <a:gridCol w="1938925"/>
              </a:tblGrid>
              <a:tr h="6661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b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{c,h}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λ(c) = 8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λ(h) = 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π(c) = b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π(h) = a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292" name="Shape 292"/>
          <p:cNvGraphicFramePr/>
          <p:nvPr/>
        </p:nvGraphicFramePr>
        <p:xfrm>
          <a:off y="205450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{E6EB804C-765C-446B-9066-3E09ECAC91DB}</a:tableStyleId>
              </a:tblPr>
              <a:tblGrid>
                <a:gridCol w="964975"/>
                <a:gridCol w="2162650"/>
                <a:gridCol w="2183975"/>
                <a:gridCol w="1927400"/>
              </a:tblGrid>
              <a:tr h="605575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c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{h,g}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λ(d) = 7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λ(f) = 4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λ(i) = 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π(d) = c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π(f) = c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π(i) = c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293" name="Shape 293"/>
          <p:cNvGraphicFramePr/>
          <p:nvPr/>
        </p:nvGraphicFramePr>
        <p:xfrm>
          <a:off y="2862125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{D886E3B9-8459-427B-89D6-EC53BA18385B}</a:tableStyleId>
              </a:tblPr>
              <a:tblGrid>
                <a:gridCol w="964975"/>
                <a:gridCol w="2173325"/>
                <a:gridCol w="2173325"/>
                <a:gridCol w="19273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i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{h,g}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λ(h) = 7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λ(g) = 6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π(h) = i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π(g) = i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294" name="Shape 294"/>
          <p:cNvGraphicFramePr/>
          <p:nvPr/>
        </p:nvGraphicFramePr>
        <p:xfrm>
          <a:off y="3464075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{C7D6B2F8-B342-4409-B485-442D2D9A4B81}</a:tableStyleId>
              </a:tblPr>
              <a:tblGrid>
                <a:gridCol w="964950"/>
                <a:gridCol w="2173350"/>
                <a:gridCol w="2173325"/>
                <a:gridCol w="19273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f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{d,e,g}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λ(d) = 7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λ(e) = 10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λ(g) = 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π(d) = c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π(e) = f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π(g) = f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9" name="Shape 299"/>
          <p:cNvSpPr/>
          <p:nvPr/>
        </p:nvSpPr>
        <p:spPr>
          <a:xfrm>
            <a:off y="822025" x="2266425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b</a:t>
            </a:r>
          </a:p>
        </p:txBody>
      </p:sp>
      <p:sp>
        <p:nvSpPr>
          <p:cNvPr id="300" name="Shape 300"/>
          <p:cNvSpPr/>
          <p:nvPr/>
        </p:nvSpPr>
        <p:spPr>
          <a:xfrm>
            <a:off y="2066700" x="903975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/>
              <a:t>a</a:t>
            </a:r>
          </a:p>
        </p:txBody>
      </p:sp>
      <p:sp>
        <p:nvSpPr>
          <p:cNvPr id="301" name="Shape 301"/>
          <p:cNvSpPr/>
          <p:nvPr/>
        </p:nvSpPr>
        <p:spPr>
          <a:xfrm>
            <a:off y="3722075" x="2266425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h</a:t>
            </a:r>
          </a:p>
        </p:txBody>
      </p:sp>
      <p:sp>
        <p:nvSpPr>
          <p:cNvPr id="302" name="Shape 302"/>
          <p:cNvSpPr/>
          <p:nvPr/>
        </p:nvSpPr>
        <p:spPr>
          <a:xfrm>
            <a:off y="3722075" x="4531800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g</a:t>
            </a:r>
          </a:p>
        </p:txBody>
      </p:sp>
      <p:sp>
        <p:nvSpPr>
          <p:cNvPr id="303" name="Shape 303"/>
          <p:cNvSpPr/>
          <p:nvPr/>
        </p:nvSpPr>
        <p:spPr>
          <a:xfrm>
            <a:off y="822025" x="4531800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304" name="Shape 304"/>
          <p:cNvSpPr/>
          <p:nvPr/>
        </p:nvSpPr>
        <p:spPr>
          <a:xfrm>
            <a:off y="2265150" x="3451200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i</a:t>
            </a:r>
          </a:p>
        </p:txBody>
      </p:sp>
      <p:sp>
        <p:nvSpPr>
          <p:cNvPr id="305" name="Shape 305"/>
          <p:cNvSpPr/>
          <p:nvPr/>
        </p:nvSpPr>
        <p:spPr>
          <a:xfrm>
            <a:off y="822025" x="6562850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d</a:t>
            </a:r>
          </a:p>
        </p:txBody>
      </p:sp>
      <p:sp>
        <p:nvSpPr>
          <p:cNvPr id="306" name="Shape 306"/>
          <p:cNvSpPr/>
          <p:nvPr/>
        </p:nvSpPr>
        <p:spPr>
          <a:xfrm>
            <a:off y="3722075" x="6562850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f</a:t>
            </a:r>
          </a:p>
        </p:txBody>
      </p:sp>
      <p:sp>
        <p:nvSpPr>
          <p:cNvPr id="307" name="Shape 307"/>
          <p:cNvSpPr/>
          <p:nvPr/>
        </p:nvSpPr>
        <p:spPr>
          <a:xfrm>
            <a:off y="2066700" x="8112425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e</a:t>
            </a:r>
          </a:p>
        </p:txBody>
      </p:sp>
      <p:cxnSp>
        <p:nvCxnSpPr>
          <p:cNvPr id="308" name="Shape 308"/>
          <p:cNvCxnSpPr>
            <a:stCxn id="300" idx="7"/>
            <a:endCxn id="299" idx="3"/>
          </p:cNvCxnSpPr>
          <p:nvPr/>
        </p:nvCxnSpPr>
        <p:spPr>
          <a:xfrm rot="10800000" flipH="1">
            <a:off y="1473468" x="1525447"/>
            <a:ext cy="705000" cx="847500"/>
          </a:xfrm>
          <a:prstGeom prst="straightConnector1">
            <a:avLst/>
          </a:prstGeom>
          <a:noFill/>
          <a:ln w="3810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09" name="Shape 309"/>
          <p:cNvCxnSpPr>
            <a:stCxn id="299" idx="6"/>
            <a:endCxn id="303" idx="2"/>
          </p:cNvCxnSpPr>
          <p:nvPr/>
        </p:nvCxnSpPr>
        <p:spPr>
          <a:xfrm>
            <a:off y="1203625" x="2994524"/>
            <a:ext cy="0" cx="1537200"/>
          </a:xfrm>
          <a:prstGeom prst="straightConnector1">
            <a:avLst/>
          </a:prstGeom>
          <a:noFill/>
          <a:ln w="3810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10" name="Shape 310"/>
          <p:cNvCxnSpPr>
            <a:stCxn id="303" idx="6"/>
            <a:endCxn id="305" idx="2"/>
          </p:cNvCxnSpPr>
          <p:nvPr/>
        </p:nvCxnSpPr>
        <p:spPr>
          <a:xfrm>
            <a:off y="1203625" x="5259899"/>
            <a:ext cy="0" cx="1302900"/>
          </a:xfrm>
          <a:prstGeom prst="straightConnector1">
            <a:avLst/>
          </a:prstGeom>
          <a:noFill/>
          <a:ln w="3810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11" name="Shape 311"/>
          <p:cNvCxnSpPr>
            <a:stCxn id="305" idx="5"/>
            <a:endCxn id="307" idx="1"/>
          </p:cNvCxnSpPr>
          <p:nvPr/>
        </p:nvCxnSpPr>
        <p:spPr>
          <a:xfrm>
            <a:off y="1473456" x="7184322"/>
            <a:ext cy="705000" cx="10347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12" name="Shape 312"/>
          <p:cNvCxnSpPr>
            <a:stCxn id="307" idx="3"/>
            <a:endCxn id="306" idx="7"/>
          </p:cNvCxnSpPr>
          <p:nvPr/>
        </p:nvCxnSpPr>
        <p:spPr>
          <a:xfrm flipH="1">
            <a:off y="2718131" x="7184352"/>
            <a:ext cy="1115700" cx="1034700"/>
          </a:xfrm>
          <a:prstGeom prst="straightConnector1">
            <a:avLst/>
          </a:prstGeom>
          <a:noFill/>
          <a:ln w="3810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13" name="Shape 313"/>
          <p:cNvCxnSpPr>
            <a:stCxn id="302" idx="6"/>
            <a:endCxn id="306" idx="2"/>
          </p:cNvCxnSpPr>
          <p:nvPr/>
        </p:nvCxnSpPr>
        <p:spPr>
          <a:xfrm>
            <a:off y="4103675" x="5259899"/>
            <a:ext cy="0" cx="1302900"/>
          </a:xfrm>
          <a:prstGeom prst="straightConnector1">
            <a:avLst/>
          </a:prstGeom>
          <a:noFill/>
          <a:ln w="3810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14" name="Shape 314"/>
          <p:cNvCxnSpPr>
            <a:stCxn id="301" idx="6"/>
            <a:endCxn id="302" idx="2"/>
          </p:cNvCxnSpPr>
          <p:nvPr/>
        </p:nvCxnSpPr>
        <p:spPr>
          <a:xfrm>
            <a:off y="4103675" x="2994524"/>
            <a:ext cy="0" cx="15372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15" name="Shape 315"/>
          <p:cNvCxnSpPr>
            <a:stCxn id="300" idx="5"/>
            <a:endCxn id="301" idx="1"/>
          </p:cNvCxnSpPr>
          <p:nvPr/>
        </p:nvCxnSpPr>
        <p:spPr>
          <a:xfrm>
            <a:off y="2718131" x="1525447"/>
            <a:ext cy="1115700" cx="8475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16" name="Shape 316"/>
          <p:cNvCxnSpPr>
            <a:stCxn id="301" idx="7"/>
            <a:endCxn id="304" idx="3"/>
          </p:cNvCxnSpPr>
          <p:nvPr/>
        </p:nvCxnSpPr>
        <p:spPr>
          <a:xfrm rot="10800000" flipH="1">
            <a:off y="2916443" x="2887897"/>
            <a:ext cy="917400" cx="669900"/>
          </a:xfrm>
          <a:prstGeom prst="straightConnector1">
            <a:avLst/>
          </a:prstGeom>
          <a:noFill/>
          <a:ln w="3810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17" name="Shape 317"/>
          <p:cNvCxnSpPr>
            <a:stCxn id="304" idx="7"/>
            <a:endCxn id="303" idx="3"/>
          </p:cNvCxnSpPr>
          <p:nvPr/>
        </p:nvCxnSpPr>
        <p:spPr>
          <a:xfrm rot="10800000" flipH="1">
            <a:off y="1473318" x="4072672"/>
            <a:ext cy="903600" cx="565800"/>
          </a:xfrm>
          <a:prstGeom prst="straightConnector1">
            <a:avLst/>
          </a:prstGeom>
          <a:noFill/>
          <a:ln w="3810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18" name="Shape 318"/>
          <p:cNvCxnSpPr>
            <a:stCxn id="299" idx="4"/>
            <a:endCxn id="301" idx="0"/>
          </p:cNvCxnSpPr>
          <p:nvPr/>
        </p:nvCxnSpPr>
        <p:spPr>
          <a:xfrm>
            <a:off y="1585225" x="2630474"/>
            <a:ext cy="2136900" cx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19" name="Shape 319"/>
          <p:cNvCxnSpPr>
            <a:stCxn id="305" idx="4"/>
            <a:endCxn id="306" idx="0"/>
          </p:cNvCxnSpPr>
          <p:nvPr/>
        </p:nvCxnSpPr>
        <p:spPr>
          <a:xfrm>
            <a:off y="1585225" x="6926899"/>
            <a:ext cy="2136900" cx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20" name="Shape 320"/>
          <p:cNvCxnSpPr>
            <a:stCxn id="303" idx="4"/>
            <a:endCxn id="306" idx="0"/>
          </p:cNvCxnSpPr>
          <p:nvPr/>
        </p:nvCxnSpPr>
        <p:spPr>
          <a:xfrm>
            <a:off y="1585225" x="4895849"/>
            <a:ext cy="2136900" cx="2031000"/>
          </a:xfrm>
          <a:prstGeom prst="straightConnector1">
            <a:avLst/>
          </a:prstGeom>
          <a:noFill/>
          <a:ln w="3810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21" name="Shape 321"/>
          <p:cNvCxnSpPr>
            <a:stCxn id="304" idx="5"/>
            <a:endCxn id="302" idx="0"/>
          </p:cNvCxnSpPr>
          <p:nvPr/>
        </p:nvCxnSpPr>
        <p:spPr>
          <a:xfrm>
            <a:off y="2916581" x="4072672"/>
            <a:ext cy="805500" cx="8232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322" name="Shape 322"/>
          <p:cNvSpPr txBox="1"/>
          <p:nvPr/>
        </p:nvSpPr>
        <p:spPr>
          <a:xfrm>
            <a:off y="1203625" x="1197675"/>
            <a:ext cy="628499" cx="72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/>
              <a:t>4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y="3182175" x="1455800"/>
            <a:ext cy="763200" cx="458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8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y="2301150" x="1925037"/>
            <a:ext cy="704999" cx="66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11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y="539025" x="3428200"/>
            <a:ext cy="805500" cx="66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8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y="575175" x="5487625"/>
            <a:ext cy="628499" cx="84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7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y="1203625" x="7483400"/>
            <a:ext cy="704999" cx="82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9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y="1423225" x="3762512"/>
            <a:ext cy="805500" cx="66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y="2718125" x="2710300"/>
            <a:ext cy="805500" cx="84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7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y="3948975" x="3391500"/>
            <a:ext cy="805500" cx="84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y="2646625" x="4314975"/>
            <a:ext cy="903600" cx="66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6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y="1908625" x="5564475"/>
            <a:ext cy="903600" cx="84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4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y="4000025" x="5628475"/>
            <a:ext cy="628499" cx="565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y="2113050" x="6858375"/>
            <a:ext cy="917399" cx="84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14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y="3371525" x="7583750"/>
            <a:ext cy="628499" cx="72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10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340" name="Shape 340"/>
          <p:cNvGraphicFramePr/>
          <p:nvPr/>
        </p:nvGraphicFramePr>
        <p:xfrm>
          <a:off y="95250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{7865268D-B252-4F82-9901-046F125A20AA}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b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c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d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f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g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h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i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 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/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7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7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6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7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7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7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5" name="Shape 345"/>
          <p:cNvSpPr txBox="1"/>
          <p:nvPr>
            <p:ph idx="1" type="subTitle"/>
          </p:nvPr>
        </p:nvSpPr>
        <p:spPr>
          <a:xfrm>
            <a:off y="4431075" x="1444975"/>
            <a:ext cy="763200" cx="6489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pt-BR"/>
              <a:t>O vértice de menor custo na fila é escolhido. No caso é o g, pois tem custo 2. São analisados seus vizinhos que ainda estão na fila. Os vizinhos de g que possuem custo de entrada por g inferior ao custo de entrada anterior têm seus valores de custo de entrada e predecessor atualizados. Após isso, o g é eliminado da fila.</a:t>
            </a:r>
          </a:p>
        </p:txBody>
      </p:sp>
      <p:graphicFrame>
        <p:nvGraphicFramePr>
          <p:cNvPr id="346" name="Shape 346"/>
          <p:cNvGraphicFramePr/>
          <p:nvPr/>
        </p:nvGraphicFramePr>
        <p:xfrm>
          <a:off y="15050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{BF026FB0-47FC-4D12-BCAA-C2C326FE773B}</a:tableStyleId>
              </a:tblPr>
              <a:tblGrid>
                <a:gridCol w="964250"/>
                <a:gridCol w="2162025"/>
                <a:gridCol w="2173800"/>
                <a:gridCol w="1938925"/>
              </a:tblGrid>
              <a:tr h="548475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u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Vizinhos de u que ainda estão na fila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Menor custo de v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Predecessor de v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347" name="Shape 347"/>
          <p:cNvGraphicFramePr/>
          <p:nvPr/>
        </p:nvGraphicFramePr>
        <p:xfrm>
          <a:off y="75245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{F617EF02-5803-4CF0-9033-B8B9DABCDA89}</a:tableStyleId>
              </a:tblPr>
              <a:tblGrid>
                <a:gridCol w="964225"/>
                <a:gridCol w="2162050"/>
                <a:gridCol w="2173800"/>
                <a:gridCol w="1938925"/>
              </a:tblGrid>
              <a:tr h="559175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{b,h}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/>
                        <a:t>λ(b) = 4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λ(h) = 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/>
                        <a:t>π(b) = a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π(h) = a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348" name="Shape 348"/>
          <p:cNvGraphicFramePr/>
          <p:nvPr/>
        </p:nvGraphicFramePr>
        <p:xfrm>
          <a:off y="1295875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{530AEEC6-DD1C-4EFB-A838-3A9CAE9FFF35}</a:tableStyleId>
              </a:tblPr>
              <a:tblGrid>
                <a:gridCol w="964250"/>
                <a:gridCol w="2162050"/>
                <a:gridCol w="2173775"/>
                <a:gridCol w="1938925"/>
              </a:tblGrid>
              <a:tr h="548475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b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{c,h}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λ(c) = 8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λ(h) = 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π(c) = b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π(h) = a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349" name="Shape 349"/>
          <p:cNvGraphicFramePr/>
          <p:nvPr/>
        </p:nvGraphicFramePr>
        <p:xfrm>
          <a:off y="1862025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{F55DAA08-588E-4FEB-8DE9-A49C6B859B34}</a:tableStyleId>
              </a:tblPr>
              <a:tblGrid>
                <a:gridCol w="964975"/>
                <a:gridCol w="2162650"/>
                <a:gridCol w="2183975"/>
                <a:gridCol w="1927400"/>
              </a:tblGrid>
              <a:tr h="6723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c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{h,g}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λ(d) = 7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λ(f) = 4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λ(i) = 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π(d) = c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π(f) = c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π(i) = c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350" name="Shape 350"/>
          <p:cNvGraphicFramePr/>
          <p:nvPr/>
        </p:nvGraphicFramePr>
        <p:xfrm>
          <a:off y="2594775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{E5E29C0E-5C21-4991-B375-01A48FB479C2}</a:tableStyleId>
              </a:tblPr>
              <a:tblGrid>
                <a:gridCol w="964975"/>
                <a:gridCol w="2173325"/>
                <a:gridCol w="2173325"/>
                <a:gridCol w="1927375"/>
              </a:tblGrid>
              <a:tr h="52715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i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{h,g}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λ(h) = 7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λ(g) = 6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π(h) = i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π(g) = i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351" name="Shape 351"/>
          <p:cNvGraphicFramePr/>
          <p:nvPr/>
        </p:nvGraphicFramePr>
        <p:xfrm>
          <a:off y="3146537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{A394A4F9-A080-4FC2-AD0D-746CADE979E7}</a:tableStyleId>
              </a:tblPr>
              <a:tblGrid>
                <a:gridCol w="964950"/>
                <a:gridCol w="2173350"/>
                <a:gridCol w="2173325"/>
                <a:gridCol w="1927375"/>
              </a:tblGrid>
              <a:tr h="704375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f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{d,e,g}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λ(d) = 7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λ(e) = 10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λ(g) = 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π(d) = c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π(e) = f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π(g) = f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352" name="Shape 352"/>
          <p:cNvGraphicFramePr/>
          <p:nvPr/>
        </p:nvGraphicFramePr>
        <p:xfrm>
          <a:off y="387930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{FDB51B9E-182C-49E2-9FB8-4C6766E6371F}</a:tableStyleId>
              </a:tblPr>
              <a:tblGrid>
                <a:gridCol w="975675"/>
                <a:gridCol w="2162625"/>
                <a:gridCol w="2173325"/>
                <a:gridCol w="19273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g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{h}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λ(h) = 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π(h) = g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7" name="Shape 357"/>
          <p:cNvSpPr/>
          <p:nvPr/>
        </p:nvSpPr>
        <p:spPr>
          <a:xfrm>
            <a:off y="822025" x="2266425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b</a:t>
            </a:r>
          </a:p>
        </p:txBody>
      </p:sp>
      <p:sp>
        <p:nvSpPr>
          <p:cNvPr id="358" name="Shape 358"/>
          <p:cNvSpPr/>
          <p:nvPr/>
        </p:nvSpPr>
        <p:spPr>
          <a:xfrm>
            <a:off y="2066700" x="903975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/>
              <a:t>a</a:t>
            </a:r>
          </a:p>
        </p:txBody>
      </p:sp>
      <p:sp>
        <p:nvSpPr>
          <p:cNvPr id="359" name="Shape 359"/>
          <p:cNvSpPr/>
          <p:nvPr/>
        </p:nvSpPr>
        <p:spPr>
          <a:xfrm>
            <a:off y="3722075" x="2266425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h</a:t>
            </a:r>
          </a:p>
        </p:txBody>
      </p:sp>
      <p:sp>
        <p:nvSpPr>
          <p:cNvPr id="360" name="Shape 360"/>
          <p:cNvSpPr/>
          <p:nvPr/>
        </p:nvSpPr>
        <p:spPr>
          <a:xfrm>
            <a:off y="3722075" x="4531800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g</a:t>
            </a:r>
          </a:p>
        </p:txBody>
      </p:sp>
      <p:sp>
        <p:nvSpPr>
          <p:cNvPr id="361" name="Shape 361"/>
          <p:cNvSpPr/>
          <p:nvPr/>
        </p:nvSpPr>
        <p:spPr>
          <a:xfrm>
            <a:off y="822025" x="4531800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362" name="Shape 362"/>
          <p:cNvSpPr/>
          <p:nvPr/>
        </p:nvSpPr>
        <p:spPr>
          <a:xfrm>
            <a:off y="2265150" x="3451200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i</a:t>
            </a:r>
          </a:p>
        </p:txBody>
      </p:sp>
      <p:sp>
        <p:nvSpPr>
          <p:cNvPr id="363" name="Shape 363"/>
          <p:cNvSpPr/>
          <p:nvPr/>
        </p:nvSpPr>
        <p:spPr>
          <a:xfrm>
            <a:off y="822025" x="6562850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d</a:t>
            </a:r>
          </a:p>
        </p:txBody>
      </p:sp>
      <p:sp>
        <p:nvSpPr>
          <p:cNvPr id="364" name="Shape 364"/>
          <p:cNvSpPr/>
          <p:nvPr/>
        </p:nvSpPr>
        <p:spPr>
          <a:xfrm>
            <a:off y="3722075" x="6562850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f</a:t>
            </a:r>
          </a:p>
        </p:txBody>
      </p:sp>
      <p:sp>
        <p:nvSpPr>
          <p:cNvPr id="365" name="Shape 365"/>
          <p:cNvSpPr/>
          <p:nvPr/>
        </p:nvSpPr>
        <p:spPr>
          <a:xfrm>
            <a:off y="2066700" x="8112425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e</a:t>
            </a:r>
          </a:p>
        </p:txBody>
      </p:sp>
      <p:cxnSp>
        <p:nvCxnSpPr>
          <p:cNvPr id="366" name="Shape 366"/>
          <p:cNvCxnSpPr>
            <a:stCxn id="358" idx="7"/>
            <a:endCxn id="357" idx="3"/>
          </p:cNvCxnSpPr>
          <p:nvPr/>
        </p:nvCxnSpPr>
        <p:spPr>
          <a:xfrm rot="10800000" flipH="1">
            <a:off y="1473468" x="1525447"/>
            <a:ext cy="705000" cx="847500"/>
          </a:xfrm>
          <a:prstGeom prst="straightConnector1">
            <a:avLst/>
          </a:prstGeom>
          <a:noFill/>
          <a:ln w="3810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67" name="Shape 367"/>
          <p:cNvCxnSpPr>
            <a:stCxn id="357" idx="6"/>
            <a:endCxn id="361" idx="2"/>
          </p:cNvCxnSpPr>
          <p:nvPr/>
        </p:nvCxnSpPr>
        <p:spPr>
          <a:xfrm>
            <a:off y="1203625" x="2994524"/>
            <a:ext cy="0" cx="1537200"/>
          </a:xfrm>
          <a:prstGeom prst="straightConnector1">
            <a:avLst/>
          </a:prstGeom>
          <a:noFill/>
          <a:ln w="3810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68" name="Shape 368"/>
          <p:cNvCxnSpPr>
            <a:stCxn id="361" idx="6"/>
            <a:endCxn id="363" idx="2"/>
          </p:cNvCxnSpPr>
          <p:nvPr/>
        </p:nvCxnSpPr>
        <p:spPr>
          <a:xfrm>
            <a:off y="1203625" x="5259899"/>
            <a:ext cy="0" cx="1302900"/>
          </a:xfrm>
          <a:prstGeom prst="straightConnector1">
            <a:avLst/>
          </a:prstGeom>
          <a:noFill/>
          <a:ln w="3810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69" name="Shape 369"/>
          <p:cNvCxnSpPr>
            <a:stCxn id="363" idx="5"/>
            <a:endCxn id="365" idx="1"/>
          </p:cNvCxnSpPr>
          <p:nvPr/>
        </p:nvCxnSpPr>
        <p:spPr>
          <a:xfrm>
            <a:off y="1473456" x="7184322"/>
            <a:ext cy="705000" cx="10347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70" name="Shape 370"/>
          <p:cNvCxnSpPr>
            <a:stCxn id="365" idx="3"/>
            <a:endCxn id="364" idx="7"/>
          </p:cNvCxnSpPr>
          <p:nvPr/>
        </p:nvCxnSpPr>
        <p:spPr>
          <a:xfrm flipH="1">
            <a:off y="2718131" x="7184352"/>
            <a:ext cy="1115700" cx="1034700"/>
          </a:xfrm>
          <a:prstGeom prst="straightConnector1">
            <a:avLst/>
          </a:prstGeom>
          <a:noFill/>
          <a:ln w="3810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71" name="Shape 371"/>
          <p:cNvCxnSpPr>
            <a:stCxn id="360" idx="6"/>
            <a:endCxn id="364" idx="2"/>
          </p:cNvCxnSpPr>
          <p:nvPr/>
        </p:nvCxnSpPr>
        <p:spPr>
          <a:xfrm>
            <a:off y="4103675" x="5259899"/>
            <a:ext cy="0" cx="1302900"/>
          </a:xfrm>
          <a:prstGeom prst="straightConnector1">
            <a:avLst/>
          </a:prstGeom>
          <a:noFill/>
          <a:ln w="3810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72" name="Shape 372"/>
          <p:cNvCxnSpPr>
            <a:stCxn id="359" idx="6"/>
            <a:endCxn id="360" idx="2"/>
          </p:cNvCxnSpPr>
          <p:nvPr/>
        </p:nvCxnSpPr>
        <p:spPr>
          <a:xfrm>
            <a:off y="4103675" x="2994524"/>
            <a:ext cy="0" cx="1537200"/>
          </a:xfrm>
          <a:prstGeom prst="straightConnector1">
            <a:avLst/>
          </a:prstGeom>
          <a:noFill/>
          <a:ln w="3810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73" name="Shape 373"/>
          <p:cNvCxnSpPr>
            <a:stCxn id="358" idx="5"/>
            <a:endCxn id="359" idx="1"/>
          </p:cNvCxnSpPr>
          <p:nvPr/>
        </p:nvCxnSpPr>
        <p:spPr>
          <a:xfrm>
            <a:off y="2718131" x="1525447"/>
            <a:ext cy="1115700" cx="8475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74" name="Shape 374"/>
          <p:cNvCxnSpPr>
            <a:stCxn id="359" idx="7"/>
            <a:endCxn id="362" idx="3"/>
          </p:cNvCxnSpPr>
          <p:nvPr/>
        </p:nvCxnSpPr>
        <p:spPr>
          <a:xfrm rot="10800000" flipH="1">
            <a:off y="2916443" x="2887897"/>
            <a:ext cy="917400" cx="6699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75" name="Shape 375"/>
          <p:cNvCxnSpPr>
            <a:stCxn id="362" idx="7"/>
            <a:endCxn id="361" idx="3"/>
          </p:cNvCxnSpPr>
          <p:nvPr/>
        </p:nvCxnSpPr>
        <p:spPr>
          <a:xfrm rot="10800000" flipH="1">
            <a:off y="1473318" x="4072672"/>
            <a:ext cy="903600" cx="565800"/>
          </a:xfrm>
          <a:prstGeom prst="straightConnector1">
            <a:avLst/>
          </a:prstGeom>
          <a:noFill/>
          <a:ln w="3810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76" name="Shape 376"/>
          <p:cNvCxnSpPr>
            <a:stCxn id="357" idx="4"/>
            <a:endCxn id="359" idx="0"/>
          </p:cNvCxnSpPr>
          <p:nvPr/>
        </p:nvCxnSpPr>
        <p:spPr>
          <a:xfrm>
            <a:off y="1585225" x="2630474"/>
            <a:ext cy="2136900" cx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77" name="Shape 377"/>
          <p:cNvCxnSpPr>
            <a:stCxn id="363" idx="4"/>
            <a:endCxn id="364" idx="0"/>
          </p:cNvCxnSpPr>
          <p:nvPr/>
        </p:nvCxnSpPr>
        <p:spPr>
          <a:xfrm>
            <a:off y="1585225" x="6926899"/>
            <a:ext cy="2136900" cx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78" name="Shape 378"/>
          <p:cNvCxnSpPr>
            <a:stCxn id="361" idx="4"/>
            <a:endCxn id="364" idx="0"/>
          </p:cNvCxnSpPr>
          <p:nvPr/>
        </p:nvCxnSpPr>
        <p:spPr>
          <a:xfrm>
            <a:off y="1585225" x="4895849"/>
            <a:ext cy="2136900" cx="2031000"/>
          </a:xfrm>
          <a:prstGeom prst="straightConnector1">
            <a:avLst/>
          </a:prstGeom>
          <a:noFill/>
          <a:ln w="3810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79" name="Shape 379"/>
          <p:cNvCxnSpPr>
            <a:stCxn id="362" idx="5"/>
            <a:endCxn id="360" idx="0"/>
          </p:cNvCxnSpPr>
          <p:nvPr/>
        </p:nvCxnSpPr>
        <p:spPr>
          <a:xfrm>
            <a:off y="2916581" x="4072672"/>
            <a:ext cy="805500" cx="8232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380" name="Shape 380"/>
          <p:cNvSpPr txBox="1"/>
          <p:nvPr/>
        </p:nvSpPr>
        <p:spPr>
          <a:xfrm>
            <a:off y="1203625" x="1197675"/>
            <a:ext cy="628499" cx="72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/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y="3182175" x="1455800"/>
            <a:ext cy="763200" cx="458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8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y="2301150" x="1925037"/>
            <a:ext cy="704999" cx="66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11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y="539025" x="3428200"/>
            <a:ext cy="805500" cx="66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8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y="575175" x="5487625"/>
            <a:ext cy="628499" cx="84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7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y="1203625" x="7483400"/>
            <a:ext cy="704999" cx="82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9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y="1423225" x="3762512"/>
            <a:ext cy="805500" cx="66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y="2718125" x="2710300"/>
            <a:ext cy="805500" cx="84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7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y="3948975" x="3391500"/>
            <a:ext cy="805500" cx="84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y="2646625" x="4314975"/>
            <a:ext cy="903600" cx="66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6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y="1908625" x="5564475"/>
            <a:ext cy="903600" cx="84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4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y="4000025" x="5628475"/>
            <a:ext cy="628499" cx="565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y="2113050" x="6858375"/>
            <a:ext cy="917399" cx="84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14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y="3371525" x="7583750"/>
            <a:ext cy="628499" cx="72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10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64" name="Shape 64"/>
          <p:cNvGraphicFramePr/>
          <p:nvPr/>
        </p:nvGraphicFramePr>
        <p:xfrm>
          <a:off y="95250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{99325604-664E-483F-8BAB-B53930C0ABA6}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b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c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d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f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g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h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i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 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/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sp>
        <p:nvSpPr>
          <p:cNvPr id="65" name="Shape 65"/>
          <p:cNvSpPr txBox="1"/>
          <p:nvPr/>
        </p:nvSpPr>
        <p:spPr>
          <a:xfrm>
            <a:off y="2712675" x="1420925"/>
            <a:ext cy="789000" cx="6764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A fila de prioridades se comporta dessa maneira primeiramente. Todos os vértices são inicializados com infinito.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7" name="Shape 3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398" name="Shape 398"/>
          <p:cNvGraphicFramePr/>
          <p:nvPr/>
        </p:nvGraphicFramePr>
        <p:xfrm>
          <a:off y="95250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{A654DBF1-6A2C-4CE5-B00E-9542663EA116}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b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c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d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f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g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h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i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 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/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7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7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6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7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7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7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7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2" name="Shape 4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3" name="Shape 403"/>
          <p:cNvSpPr txBox="1"/>
          <p:nvPr>
            <p:ph idx="1" type="subTitle"/>
          </p:nvPr>
        </p:nvSpPr>
        <p:spPr>
          <a:xfrm>
            <a:off y="4664100" x="96250"/>
            <a:ext cy="763200" cx="8672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pt-BR"/>
              <a:t>O vértice de menor custo na fila é escolhido. Dessa vez sobrou apenas o h. Como ele não possui vizinho que ainda não foi visitado, devemos analisar novamente a fila de prioridades.</a:t>
            </a:r>
          </a:p>
        </p:txBody>
      </p:sp>
      <p:graphicFrame>
        <p:nvGraphicFramePr>
          <p:cNvPr id="404" name="Shape 404"/>
          <p:cNvGraphicFramePr/>
          <p:nvPr/>
        </p:nvGraphicFramePr>
        <p:xfrm>
          <a:off y="15050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{3C499EC3-FCC6-47DC-965D-E6354774BAFB}</a:tableStyleId>
              </a:tblPr>
              <a:tblGrid>
                <a:gridCol w="964250"/>
                <a:gridCol w="2162025"/>
                <a:gridCol w="2173800"/>
                <a:gridCol w="1938925"/>
              </a:tblGrid>
              <a:tr h="548475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u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Vizinhos de u que ainda estão na fila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Menor custo de v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Predecessor de v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405" name="Shape 405"/>
          <p:cNvGraphicFramePr/>
          <p:nvPr/>
        </p:nvGraphicFramePr>
        <p:xfrm>
          <a:off y="75245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{9462B35D-078F-4531-B23C-E39B481D492E}</a:tableStyleId>
              </a:tblPr>
              <a:tblGrid>
                <a:gridCol w="964225"/>
                <a:gridCol w="2162050"/>
                <a:gridCol w="2173800"/>
                <a:gridCol w="1938925"/>
              </a:tblGrid>
              <a:tr h="559175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{b,h}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/>
                        <a:t>λ(b) = 4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λ(h) = 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/>
                        <a:t>π(b) = a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π(h) = a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406" name="Shape 406"/>
          <p:cNvGraphicFramePr/>
          <p:nvPr/>
        </p:nvGraphicFramePr>
        <p:xfrm>
          <a:off y="1295875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{00AB4040-B512-45C8-8C9E-68E22D8C77B2}</a:tableStyleId>
              </a:tblPr>
              <a:tblGrid>
                <a:gridCol w="964250"/>
                <a:gridCol w="2162050"/>
                <a:gridCol w="2173775"/>
                <a:gridCol w="1938925"/>
              </a:tblGrid>
              <a:tr h="548475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b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{c,h}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λ(c) = 8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λ(h) = 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π(c) = b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π(h) = a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407" name="Shape 407"/>
          <p:cNvGraphicFramePr/>
          <p:nvPr/>
        </p:nvGraphicFramePr>
        <p:xfrm>
          <a:off y="1862025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{E1CCB83A-2D75-4182-8908-2F91AA38CCE9}</a:tableStyleId>
              </a:tblPr>
              <a:tblGrid>
                <a:gridCol w="964975"/>
                <a:gridCol w="2162650"/>
                <a:gridCol w="2183975"/>
                <a:gridCol w="1927400"/>
              </a:tblGrid>
              <a:tr h="6723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c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{h,g}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λ(d) = 7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λ(f) = 4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λ(i) = 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π(d) = c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π(f) = c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π(i) = c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408" name="Shape 408"/>
          <p:cNvGraphicFramePr/>
          <p:nvPr/>
        </p:nvGraphicFramePr>
        <p:xfrm>
          <a:off y="2594775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{9C2A27E5-D418-4B71-A097-98AFC8B5EF1D}</a:tableStyleId>
              </a:tblPr>
              <a:tblGrid>
                <a:gridCol w="964975"/>
                <a:gridCol w="2173325"/>
                <a:gridCol w="2173325"/>
                <a:gridCol w="1927375"/>
              </a:tblGrid>
              <a:tr h="52715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i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{h,g}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λ(h) = 7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λ(g) = 6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π(h) = i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π(g) = i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409" name="Shape 409"/>
          <p:cNvGraphicFramePr/>
          <p:nvPr/>
        </p:nvGraphicFramePr>
        <p:xfrm>
          <a:off y="3146537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{545D26AD-E2A8-4F76-9CBB-D72B24A5A363}</a:tableStyleId>
              </a:tblPr>
              <a:tblGrid>
                <a:gridCol w="964950"/>
                <a:gridCol w="2173350"/>
                <a:gridCol w="2173325"/>
                <a:gridCol w="1927375"/>
              </a:tblGrid>
              <a:tr h="704375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f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{d,e,g}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λ(d) = 7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λ(e) = 10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λ(g) = 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π(d) = c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π(e) = f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π(g) = f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410" name="Shape 410"/>
          <p:cNvGraphicFramePr/>
          <p:nvPr/>
        </p:nvGraphicFramePr>
        <p:xfrm>
          <a:off y="387930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{274F87C1-165B-4BAB-B817-5520C7A91F5C}</a:tableStyleId>
              </a:tblPr>
              <a:tblGrid>
                <a:gridCol w="975675"/>
                <a:gridCol w="2162625"/>
                <a:gridCol w="2173325"/>
                <a:gridCol w="19273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g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{h}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λ(h) = 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π(h) = g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411" name="Shape 411"/>
          <p:cNvGraphicFramePr/>
          <p:nvPr/>
        </p:nvGraphicFramePr>
        <p:xfrm>
          <a:off y="427170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{DD9B8CF6-D998-4C58-95B6-693FB905D525}</a:tableStyleId>
              </a:tblPr>
              <a:tblGrid>
                <a:gridCol w="975675"/>
                <a:gridCol w="2162625"/>
                <a:gridCol w="2173325"/>
                <a:gridCol w="19273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h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--------------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--------------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--------------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5" name="Shape 4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6" name="Shape 416"/>
          <p:cNvSpPr/>
          <p:nvPr/>
        </p:nvSpPr>
        <p:spPr>
          <a:xfrm>
            <a:off y="822025" x="2266425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b</a:t>
            </a:r>
          </a:p>
        </p:txBody>
      </p:sp>
      <p:sp>
        <p:nvSpPr>
          <p:cNvPr id="417" name="Shape 417"/>
          <p:cNvSpPr/>
          <p:nvPr/>
        </p:nvSpPr>
        <p:spPr>
          <a:xfrm>
            <a:off y="2066700" x="903975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/>
              <a:t>a</a:t>
            </a:r>
          </a:p>
        </p:txBody>
      </p:sp>
      <p:sp>
        <p:nvSpPr>
          <p:cNvPr id="418" name="Shape 418"/>
          <p:cNvSpPr/>
          <p:nvPr/>
        </p:nvSpPr>
        <p:spPr>
          <a:xfrm>
            <a:off y="3722075" x="2266425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h</a:t>
            </a:r>
          </a:p>
        </p:txBody>
      </p:sp>
      <p:sp>
        <p:nvSpPr>
          <p:cNvPr id="419" name="Shape 419"/>
          <p:cNvSpPr/>
          <p:nvPr/>
        </p:nvSpPr>
        <p:spPr>
          <a:xfrm>
            <a:off y="3722075" x="4531800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g</a:t>
            </a:r>
          </a:p>
        </p:txBody>
      </p:sp>
      <p:sp>
        <p:nvSpPr>
          <p:cNvPr id="420" name="Shape 420"/>
          <p:cNvSpPr/>
          <p:nvPr/>
        </p:nvSpPr>
        <p:spPr>
          <a:xfrm>
            <a:off y="822025" x="4531800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421" name="Shape 421"/>
          <p:cNvSpPr/>
          <p:nvPr/>
        </p:nvSpPr>
        <p:spPr>
          <a:xfrm>
            <a:off y="2265150" x="3451200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i</a:t>
            </a:r>
          </a:p>
        </p:txBody>
      </p:sp>
      <p:sp>
        <p:nvSpPr>
          <p:cNvPr id="422" name="Shape 422"/>
          <p:cNvSpPr/>
          <p:nvPr/>
        </p:nvSpPr>
        <p:spPr>
          <a:xfrm>
            <a:off y="822025" x="6562850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d</a:t>
            </a:r>
          </a:p>
        </p:txBody>
      </p:sp>
      <p:sp>
        <p:nvSpPr>
          <p:cNvPr id="423" name="Shape 423"/>
          <p:cNvSpPr/>
          <p:nvPr/>
        </p:nvSpPr>
        <p:spPr>
          <a:xfrm>
            <a:off y="3722075" x="6562850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f</a:t>
            </a:r>
          </a:p>
        </p:txBody>
      </p:sp>
      <p:sp>
        <p:nvSpPr>
          <p:cNvPr id="424" name="Shape 424"/>
          <p:cNvSpPr/>
          <p:nvPr/>
        </p:nvSpPr>
        <p:spPr>
          <a:xfrm>
            <a:off y="2066700" x="8112425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e</a:t>
            </a:r>
          </a:p>
        </p:txBody>
      </p:sp>
      <p:cxnSp>
        <p:nvCxnSpPr>
          <p:cNvPr id="425" name="Shape 425"/>
          <p:cNvCxnSpPr>
            <a:stCxn id="417" idx="7"/>
            <a:endCxn id="416" idx="3"/>
          </p:cNvCxnSpPr>
          <p:nvPr/>
        </p:nvCxnSpPr>
        <p:spPr>
          <a:xfrm rot="10800000" flipH="1">
            <a:off y="1473468" x="1525447"/>
            <a:ext cy="705000" cx="847500"/>
          </a:xfrm>
          <a:prstGeom prst="straightConnector1">
            <a:avLst/>
          </a:prstGeom>
          <a:noFill/>
          <a:ln w="3810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26" name="Shape 426"/>
          <p:cNvCxnSpPr>
            <a:stCxn id="416" idx="6"/>
            <a:endCxn id="420" idx="2"/>
          </p:cNvCxnSpPr>
          <p:nvPr/>
        </p:nvCxnSpPr>
        <p:spPr>
          <a:xfrm>
            <a:off y="1203625" x="2994524"/>
            <a:ext cy="0" cx="1537200"/>
          </a:xfrm>
          <a:prstGeom prst="straightConnector1">
            <a:avLst/>
          </a:prstGeom>
          <a:noFill/>
          <a:ln w="3810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27" name="Shape 427"/>
          <p:cNvCxnSpPr>
            <a:stCxn id="420" idx="6"/>
            <a:endCxn id="422" idx="2"/>
          </p:cNvCxnSpPr>
          <p:nvPr/>
        </p:nvCxnSpPr>
        <p:spPr>
          <a:xfrm>
            <a:off y="1203625" x="5259899"/>
            <a:ext cy="0" cx="1302900"/>
          </a:xfrm>
          <a:prstGeom prst="straightConnector1">
            <a:avLst/>
          </a:prstGeom>
          <a:noFill/>
          <a:ln w="3810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28" name="Shape 428"/>
          <p:cNvCxnSpPr>
            <a:stCxn id="422" idx="5"/>
            <a:endCxn id="424" idx="1"/>
          </p:cNvCxnSpPr>
          <p:nvPr/>
        </p:nvCxnSpPr>
        <p:spPr>
          <a:xfrm>
            <a:off y="1473456" x="7184322"/>
            <a:ext cy="705000" cx="1034700"/>
          </a:xfrm>
          <a:prstGeom prst="straightConnector1">
            <a:avLst/>
          </a:prstGeom>
          <a:noFill/>
          <a:ln w="3810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29" name="Shape 429"/>
          <p:cNvCxnSpPr>
            <a:stCxn id="424" idx="3"/>
            <a:endCxn id="423" idx="7"/>
          </p:cNvCxnSpPr>
          <p:nvPr/>
        </p:nvCxnSpPr>
        <p:spPr>
          <a:xfrm flipH="1">
            <a:off y="2718131" x="7184352"/>
            <a:ext cy="1115700" cx="10347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30" name="Shape 430"/>
          <p:cNvCxnSpPr>
            <a:stCxn id="419" idx="6"/>
            <a:endCxn id="423" idx="2"/>
          </p:cNvCxnSpPr>
          <p:nvPr/>
        </p:nvCxnSpPr>
        <p:spPr>
          <a:xfrm>
            <a:off y="4103675" x="5259899"/>
            <a:ext cy="0" cx="1302900"/>
          </a:xfrm>
          <a:prstGeom prst="straightConnector1">
            <a:avLst/>
          </a:prstGeom>
          <a:noFill/>
          <a:ln w="3810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31" name="Shape 431"/>
          <p:cNvCxnSpPr>
            <a:stCxn id="418" idx="6"/>
            <a:endCxn id="419" idx="2"/>
          </p:cNvCxnSpPr>
          <p:nvPr/>
        </p:nvCxnSpPr>
        <p:spPr>
          <a:xfrm>
            <a:off y="4103675" x="2994524"/>
            <a:ext cy="0" cx="1537200"/>
          </a:xfrm>
          <a:prstGeom prst="straightConnector1">
            <a:avLst/>
          </a:prstGeom>
          <a:noFill/>
          <a:ln w="3810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32" name="Shape 432"/>
          <p:cNvCxnSpPr>
            <a:stCxn id="417" idx="5"/>
            <a:endCxn id="418" idx="1"/>
          </p:cNvCxnSpPr>
          <p:nvPr/>
        </p:nvCxnSpPr>
        <p:spPr>
          <a:xfrm>
            <a:off y="2718131" x="1525447"/>
            <a:ext cy="1115700" cx="8475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33" name="Shape 433"/>
          <p:cNvCxnSpPr>
            <a:stCxn id="418" idx="7"/>
            <a:endCxn id="421" idx="3"/>
          </p:cNvCxnSpPr>
          <p:nvPr/>
        </p:nvCxnSpPr>
        <p:spPr>
          <a:xfrm rot="10800000" flipH="1">
            <a:off y="2916443" x="2887897"/>
            <a:ext cy="917400" cx="6699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34" name="Shape 434"/>
          <p:cNvCxnSpPr>
            <a:stCxn id="421" idx="7"/>
            <a:endCxn id="420" idx="3"/>
          </p:cNvCxnSpPr>
          <p:nvPr/>
        </p:nvCxnSpPr>
        <p:spPr>
          <a:xfrm rot="10800000" flipH="1">
            <a:off y="1473318" x="4072672"/>
            <a:ext cy="903600" cx="565800"/>
          </a:xfrm>
          <a:prstGeom prst="straightConnector1">
            <a:avLst/>
          </a:prstGeom>
          <a:noFill/>
          <a:ln w="3810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35" name="Shape 435"/>
          <p:cNvCxnSpPr>
            <a:stCxn id="416" idx="4"/>
            <a:endCxn id="418" idx="0"/>
          </p:cNvCxnSpPr>
          <p:nvPr/>
        </p:nvCxnSpPr>
        <p:spPr>
          <a:xfrm>
            <a:off y="1585225" x="2630474"/>
            <a:ext cy="2136900" cx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36" name="Shape 436"/>
          <p:cNvCxnSpPr>
            <a:stCxn id="422" idx="4"/>
            <a:endCxn id="423" idx="0"/>
          </p:cNvCxnSpPr>
          <p:nvPr/>
        </p:nvCxnSpPr>
        <p:spPr>
          <a:xfrm>
            <a:off y="1585225" x="6926899"/>
            <a:ext cy="2136900" cx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37" name="Shape 437"/>
          <p:cNvCxnSpPr>
            <a:stCxn id="420" idx="4"/>
            <a:endCxn id="423" idx="0"/>
          </p:cNvCxnSpPr>
          <p:nvPr/>
        </p:nvCxnSpPr>
        <p:spPr>
          <a:xfrm>
            <a:off y="1585225" x="4895849"/>
            <a:ext cy="2136900" cx="2031000"/>
          </a:xfrm>
          <a:prstGeom prst="straightConnector1">
            <a:avLst/>
          </a:prstGeom>
          <a:noFill/>
          <a:ln w="3810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38" name="Shape 438"/>
          <p:cNvCxnSpPr>
            <a:stCxn id="421" idx="5"/>
            <a:endCxn id="419" idx="0"/>
          </p:cNvCxnSpPr>
          <p:nvPr/>
        </p:nvCxnSpPr>
        <p:spPr>
          <a:xfrm>
            <a:off y="2916581" x="4072672"/>
            <a:ext cy="805500" cx="8232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439" name="Shape 439"/>
          <p:cNvSpPr txBox="1"/>
          <p:nvPr/>
        </p:nvSpPr>
        <p:spPr>
          <a:xfrm>
            <a:off y="1203625" x="1197675"/>
            <a:ext cy="628499" cx="72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/>
              <a:t>4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y="3182175" x="1455800"/>
            <a:ext cy="763200" cx="458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8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y="2301150" x="1925037"/>
            <a:ext cy="704999" cx="66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11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y="539025" x="3428200"/>
            <a:ext cy="805500" cx="66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8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y="575175" x="5487625"/>
            <a:ext cy="628499" cx="84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7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y="1203625" x="7483400"/>
            <a:ext cy="704999" cx="82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9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y="1423225" x="3762512"/>
            <a:ext cy="805500" cx="66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y="2718125" x="2710300"/>
            <a:ext cy="805500" cx="84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7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y="3948975" x="3391500"/>
            <a:ext cy="805500" cx="84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448" name="Shape 448"/>
          <p:cNvSpPr txBox="1"/>
          <p:nvPr/>
        </p:nvSpPr>
        <p:spPr>
          <a:xfrm>
            <a:off y="2646625" x="4314975"/>
            <a:ext cy="903600" cx="66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6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y="1908625" x="5564475"/>
            <a:ext cy="903600" cx="84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4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y="4000025" x="5628475"/>
            <a:ext cy="628499" cx="565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y="2113050" x="6858375"/>
            <a:ext cy="917399" cx="84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14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y="3371525" x="7583750"/>
            <a:ext cy="628499" cx="72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10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6" name="Shape 4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457" name="Shape 457"/>
          <p:cNvGraphicFramePr/>
          <p:nvPr/>
        </p:nvGraphicFramePr>
        <p:xfrm>
          <a:off y="95250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{D124F3B8-0AAF-4413-B232-F565498917D0}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b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c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d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f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g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h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i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 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/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7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7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6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7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7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7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sp>
        <p:nvSpPr>
          <p:cNvPr id="458" name="Shape 458"/>
          <p:cNvSpPr txBox="1"/>
          <p:nvPr/>
        </p:nvSpPr>
        <p:spPr>
          <a:xfrm>
            <a:off y="223125" x="845500"/>
            <a:ext cy="540299" cx="723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Nesse momento, o vértice de menor custo é o d. Ele possui como vizinho que ainda não foi retirado da fila de prioridades o e. O custo de entrada de e pelo d é menor que o anterior, então, tanto o predecessor de e, como seu custo são atualizados.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463" name="Shape 463"/>
          <p:cNvGraphicFramePr/>
          <p:nvPr/>
        </p:nvGraphicFramePr>
        <p:xfrm>
          <a:off y="15050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{7A622F07-4B2B-4B34-9C38-49B7E3CB7E45}</a:tableStyleId>
              </a:tblPr>
              <a:tblGrid>
                <a:gridCol w="964250"/>
                <a:gridCol w="2162025"/>
                <a:gridCol w="2173800"/>
                <a:gridCol w="1938925"/>
              </a:tblGrid>
              <a:tr h="548475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u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Vizinhos de u que ainda estão na fila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Menor custo de v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Predecessor de v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464" name="Shape 464"/>
          <p:cNvGraphicFramePr/>
          <p:nvPr/>
        </p:nvGraphicFramePr>
        <p:xfrm>
          <a:off y="75245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{AB8E74C4-F016-4B9B-B019-13CDB09E3A7D}</a:tableStyleId>
              </a:tblPr>
              <a:tblGrid>
                <a:gridCol w="964225"/>
                <a:gridCol w="2162050"/>
                <a:gridCol w="2173800"/>
                <a:gridCol w="1938925"/>
              </a:tblGrid>
              <a:tr h="559175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{b,h}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/>
                        <a:t>λ(b) = 4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λ(h) = 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/>
                        <a:t>π(b) = a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π(h) = a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465" name="Shape 465"/>
          <p:cNvGraphicFramePr/>
          <p:nvPr/>
        </p:nvGraphicFramePr>
        <p:xfrm>
          <a:off y="1295875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{91909247-3E31-470E-AA43-451E4AFC9E2D}</a:tableStyleId>
              </a:tblPr>
              <a:tblGrid>
                <a:gridCol w="964250"/>
                <a:gridCol w="2162050"/>
                <a:gridCol w="2173775"/>
                <a:gridCol w="1938925"/>
              </a:tblGrid>
              <a:tr h="548475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b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{c,h}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λ(c) = 8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λ(h) = 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π(c) = b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π(h) = a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466" name="Shape 466"/>
          <p:cNvGraphicFramePr/>
          <p:nvPr/>
        </p:nvGraphicFramePr>
        <p:xfrm>
          <a:off y="1862025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{3A51C84D-459A-4299-9AB7-95981CDBA90E}</a:tableStyleId>
              </a:tblPr>
              <a:tblGrid>
                <a:gridCol w="964975"/>
                <a:gridCol w="2162650"/>
                <a:gridCol w="2183975"/>
                <a:gridCol w="1927400"/>
              </a:tblGrid>
              <a:tr h="6723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c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{h,g}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λ(d) = 7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λ(f) = 4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λ(i) = 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π(d) = c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π(f) = c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π(i) = c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467" name="Shape 467"/>
          <p:cNvGraphicFramePr/>
          <p:nvPr/>
        </p:nvGraphicFramePr>
        <p:xfrm>
          <a:off y="2594775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{16A59636-B908-4556-B4E5-D21424FAB6A9}</a:tableStyleId>
              </a:tblPr>
              <a:tblGrid>
                <a:gridCol w="964975"/>
                <a:gridCol w="2173325"/>
                <a:gridCol w="2173325"/>
                <a:gridCol w="1927375"/>
              </a:tblGrid>
              <a:tr h="52715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i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{h,g}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λ(h) = 7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λ(g) = 6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π(h) = i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π(g) = i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468" name="Shape 468"/>
          <p:cNvGraphicFramePr/>
          <p:nvPr/>
        </p:nvGraphicFramePr>
        <p:xfrm>
          <a:off y="3146537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{BEE2C698-25BF-4D25-ABF3-7B0E46CC52B2}</a:tableStyleId>
              </a:tblPr>
              <a:tblGrid>
                <a:gridCol w="964950"/>
                <a:gridCol w="2173350"/>
                <a:gridCol w="2173325"/>
                <a:gridCol w="1927375"/>
              </a:tblGrid>
              <a:tr h="704375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f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{d,e,g}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λ(d) = 7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λ(e) = 10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λ(g) = 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π(d) = c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π(e) = f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π(g) = f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469" name="Shape 469"/>
          <p:cNvGraphicFramePr/>
          <p:nvPr/>
        </p:nvGraphicFramePr>
        <p:xfrm>
          <a:off y="387930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{B6C5299A-B38B-47A7-9573-CC609EA30870}</a:tableStyleId>
              </a:tblPr>
              <a:tblGrid>
                <a:gridCol w="975675"/>
                <a:gridCol w="2162625"/>
                <a:gridCol w="2173325"/>
                <a:gridCol w="19273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g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{h}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λ(h) = 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π(h) = g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470" name="Shape 470"/>
          <p:cNvGraphicFramePr/>
          <p:nvPr/>
        </p:nvGraphicFramePr>
        <p:xfrm>
          <a:off y="427170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{57E26AE1-D0C6-454F-853A-F30F3C8BE42C}</a:tableStyleId>
              </a:tblPr>
              <a:tblGrid>
                <a:gridCol w="975675"/>
                <a:gridCol w="2162625"/>
                <a:gridCol w="2173325"/>
                <a:gridCol w="19273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h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--------------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--------------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--------------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471" name="Shape 471"/>
          <p:cNvGraphicFramePr/>
          <p:nvPr/>
        </p:nvGraphicFramePr>
        <p:xfrm>
          <a:off y="466410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{C24221AB-D2CE-4ED2-9DA9-1ADC467CADD7}</a:tableStyleId>
              </a:tblPr>
              <a:tblGrid>
                <a:gridCol w="987750"/>
                <a:gridCol w="2150275"/>
                <a:gridCol w="2173775"/>
                <a:gridCol w="1927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d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{e}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λ(e) = 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1200" lang="pt-BR">
                          <a:solidFill>
                            <a:schemeClr val="dk1"/>
                          </a:solidFill>
                        </a:rPr>
                        <a:t>π(h) = d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5" name="Shape 4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476" name="Shape 476"/>
          <p:cNvGraphicFramePr/>
          <p:nvPr/>
        </p:nvGraphicFramePr>
        <p:xfrm>
          <a:off y="95250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{056C5976-E716-4EEE-8FD2-E8BFE521A01B}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b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c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d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f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g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h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i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 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/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7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7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6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7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7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7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9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0" name="Shape 4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1" name="Shape 481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" name="Shape 482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idx="1" type="subTitle"/>
          </p:nvPr>
        </p:nvSpPr>
        <p:spPr>
          <a:xfrm>
            <a:off y="2916700" x="920550"/>
            <a:ext cy="1902300" cx="7302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400" lang="pt-BR"/>
              <a:t>O vértice a é escolhido como raíz. Primeiro passo é analisar os vizinhos de a que ainda estão na fila. O custo de entrar em cada vértice é atualizado, bem como seu predecessor.</a:t>
            </a:r>
          </a:p>
        </p:txBody>
      </p:sp>
      <p:graphicFrame>
        <p:nvGraphicFramePr>
          <p:cNvPr id="71" name="Shape 71"/>
          <p:cNvGraphicFramePr/>
          <p:nvPr/>
        </p:nvGraphicFramePr>
        <p:xfrm>
          <a:off y="95250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{6AC76E37-ED5F-4268-BC88-6CEB9E228BA4}</a:tableStyleId>
              </a:tblPr>
              <a:tblGrid>
                <a:gridCol w="964250"/>
                <a:gridCol w="2162025"/>
                <a:gridCol w="2173800"/>
                <a:gridCol w="19389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u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Vizinhos de u que ainda estão na fila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Menor custo de v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Predecessor de v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72" name="Shape 72"/>
          <p:cNvGraphicFramePr/>
          <p:nvPr/>
        </p:nvGraphicFramePr>
        <p:xfrm>
          <a:off y="155445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{6301FCF2-C043-4AC3-BC0F-C830CFAD72EE}</a:tableStyleId>
              </a:tblPr>
              <a:tblGrid>
                <a:gridCol w="964225"/>
                <a:gridCol w="2162050"/>
                <a:gridCol w="2173800"/>
                <a:gridCol w="19389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{b,h}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λ(b) = 4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λ(h) = 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π(b) = a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π(h) = a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/>
        </p:nvSpPr>
        <p:spPr>
          <a:xfrm>
            <a:off y="822025" x="2266425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b</a:t>
            </a:r>
          </a:p>
        </p:txBody>
      </p:sp>
      <p:sp>
        <p:nvSpPr>
          <p:cNvPr id="78" name="Shape 78"/>
          <p:cNvSpPr/>
          <p:nvPr/>
        </p:nvSpPr>
        <p:spPr>
          <a:xfrm>
            <a:off y="2066700" x="903975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/>
              <a:t>a</a:t>
            </a:r>
          </a:p>
        </p:txBody>
      </p:sp>
      <p:sp>
        <p:nvSpPr>
          <p:cNvPr id="79" name="Shape 79"/>
          <p:cNvSpPr/>
          <p:nvPr/>
        </p:nvSpPr>
        <p:spPr>
          <a:xfrm>
            <a:off y="3722075" x="2266425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h</a:t>
            </a:r>
          </a:p>
        </p:txBody>
      </p:sp>
      <p:sp>
        <p:nvSpPr>
          <p:cNvPr id="80" name="Shape 80"/>
          <p:cNvSpPr/>
          <p:nvPr/>
        </p:nvSpPr>
        <p:spPr>
          <a:xfrm>
            <a:off y="3722075" x="4531800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g</a:t>
            </a:r>
          </a:p>
        </p:txBody>
      </p:sp>
      <p:sp>
        <p:nvSpPr>
          <p:cNvPr id="81" name="Shape 81"/>
          <p:cNvSpPr/>
          <p:nvPr/>
        </p:nvSpPr>
        <p:spPr>
          <a:xfrm>
            <a:off y="822025" x="4531800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82" name="Shape 82"/>
          <p:cNvSpPr/>
          <p:nvPr/>
        </p:nvSpPr>
        <p:spPr>
          <a:xfrm>
            <a:off y="2265150" x="3451200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i</a:t>
            </a:r>
          </a:p>
        </p:txBody>
      </p:sp>
      <p:sp>
        <p:nvSpPr>
          <p:cNvPr id="83" name="Shape 83"/>
          <p:cNvSpPr/>
          <p:nvPr/>
        </p:nvSpPr>
        <p:spPr>
          <a:xfrm>
            <a:off y="822025" x="6562850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d</a:t>
            </a:r>
          </a:p>
        </p:txBody>
      </p:sp>
      <p:sp>
        <p:nvSpPr>
          <p:cNvPr id="84" name="Shape 84"/>
          <p:cNvSpPr/>
          <p:nvPr/>
        </p:nvSpPr>
        <p:spPr>
          <a:xfrm>
            <a:off y="3722075" x="6562850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f</a:t>
            </a:r>
          </a:p>
        </p:txBody>
      </p:sp>
      <p:sp>
        <p:nvSpPr>
          <p:cNvPr id="85" name="Shape 85"/>
          <p:cNvSpPr/>
          <p:nvPr/>
        </p:nvSpPr>
        <p:spPr>
          <a:xfrm>
            <a:off y="2066700" x="8112425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e</a:t>
            </a:r>
          </a:p>
        </p:txBody>
      </p:sp>
      <p:cxnSp>
        <p:nvCxnSpPr>
          <p:cNvPr id="86" name="Shape 86"/>
          <p:cNvCxnSpPr>
            <a:stCxn id="78" idx="7"/>
            <a:endCxn id="77" idx="3"/>
          </p:cNvCxnSpPr>
          <p:nvPr/>
        </p:nvCxnSpPr>
        <p:spPr>
          <a:xfrm rot="10800000" flipH="1">
            <a:off y="1473468" x="1525447"/>
            <a:ext cy="705000" cx="847500"/>
          </a:xfrm>
          <a:prstGeom prst="straightConnector1">
            <a:avLst/>
          </a:prstGeom>
          <a:noFill/>
          <a:ln w="3810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87" name="Shape 87"/>
          <p:cNvCxnSpPr>
            <a:stCxn id="77" idx="6"/>
            <a:endCxn id="81" idx="2"/>
          </p:cNvCxnSpPr>
          <p:nvPr/>
        </p:nvCxnSpPr>
        <p:spPr>
          <a:xfrm>
            <a:off y="1203625" x="2994524"/>
            <a:ext cy="0" cx="1537200"/>
          </a:xfrm>
          <a:prstGeom prst="straightConnector1">
            <a:avLst/>
          </a:prstGeom>
          <a:noFill/>
          <a:ln w="38100" cap="flat">
            <a:solidFill>
              <a:schemeClr val="dk1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88" name="Shape 88"/>
          <p:cNvCxnSpPr>
            <a:stCxn id="81" idx="6"/>
            <a:endCxn id="83" idx="2"/>
          </p:cNvCxnSpPr>
          <p:nvPr/>
        </p:nvCxnSpPr>
        <p:spPr>
          <a:xfrm>
            <a:off y="1203625" x="5259899"/>
            <a:ext cy="0" cx="1302900"/>
          </a:xfrm>
          <a:prstGeom prst="straightConnector1">
            <a:avLst/>
          </a:prstGeom>
          <a:noFill/>
          <a:ln w="38100" cap="flat">
            <a:solidFill>
              <a:schemeClr val="dk1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89" name="Shape 89"/>
          <p:cNvCxnSpPr>
            <a:stCxn id="83" idx="5"/>
            <a:endCxn id="85" idx="1"/>
          </p:cNvCxnSpPr>
          <p:nvPr/>
        </p:nvCxnSpPr>
        <p:spPr>
          <a:xfrm>
            <a:off y="1473456" x="7184322"/>
            <a:ext cy="705000" cx="10347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90" name="Shape 90"/>
          <p:cNvCxnSpPr>
            <a:stCxn id="85" idx="3"/>
            <a:endCxn id="84" idx="7"/>
          </p:cNvCxnSpPr>
          <p:nvPr/>
        </p:nvCxnSpPr>
        <p:spPr>
          <a:xfrm flipH="1">
            <a:off y="2718131" x="7184352"/>
            <a:ext cy="1115700" cx="10347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91" name="Shape 91"/>
          <p:cNvCxnSpPr>
            <a:stCxn id="80" idx="6"/>
            <a:endCxn id="84" idx="2"/>
          </p:cNvCxnSpPr>
          <p:nvPr/>
        </p:nvCxnSpPr>
        <p:spPr>
          <a:xfrm>
            <a:off y="4103675" x="5259899"/>
            <a:ext cy="0" cx="13029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92" name="Shape 92"/>
          <p:cNvCxnSpPr>
            <a:stCxn id="79" idx="6"/>
            <a:endCxn id="80" idx="2"/>
          </p:cNvCxnSpPr>
          <p:nvPr/>
        </p:nvCxnSpPr>
        <p:spPr>
          <a:xfrm>
            <a:off y="4103675" x="2994524"/>
            <a:ext cy="0" cx="15372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93" name="Shape 93"/>
          <p:cNvCxnSpPr>
            <a:stCxn id="78" idx="5"/>
            <a:endCxn id="79" idx="1"/>
          </p:cNvCxnSpPr>
          <p:nvPr/>
        </p:nvCxnSpPr>
        <p:spPr>
          <a:xfrm>
            <a:off y="2718131" x="1525447"/>
            <a:ext cy="1115700" cx="847500"/>
          </a:xfrm>
          <a:prstGeom prst="straightConnector1">
            <a:avLst/>
          </a:prstGeom>
          <a:noFill/>
          <a:ln w="3810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94" name="Shape 94"/>
          <p:cNvCxnSpPr>
            <a:stCxn id="79" idx="7"/>
            <a:endCxn id="82" idx="3"/>
          </p:cNvCxnSpPr>
          <p:nvPr/>
        </p:nvCxnSpPr>
        <p:spPr>
          <a:xfrm rot="10800000" flipH="1">
            <a:off y="2916443" x="2887897"/>
            <a:ext cy="917400" cx="6699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95" name="Shape 95"/>
          <p:cNvCxnSpPr>
            <a:stCxn id="82" idx="7"/>
            <a:endCxn id="81" idx="3"/>
          </p:cNvCxnSpPr>
          <p:nvPr/>
        </p:nvCxnSpPr>
        <p:spPr>
          <a:xfrm rot="10800000" flipH="1">
            <a:off y="1473318" x="4072672"/>
            <a:ext cy="903600" cx="5658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96" name="Shape 96"/>
          <p:cNvCxnSpPr>
            <a:stCxn id="77" idx="4"/>
            <a:endCxn id="79" idx="0"/>
          </p:cNvCxnSpPr>
          <p:nvPr/>
        </p:nvCxnSpPr>
        <p:spPr>
          <a:xfrm>
            <a:off y="1585225" x="2630474"/>
            <a:ext cy="2136900" cx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97" name="Shape 97"/>
          <p:cNvCxnSpPr>
            <a:stCxn id="83" idx="4"/>
            <a:endCxn id="84" idx="0"/>
          </p:cNvCxnSpPr>
          <p:nvPr/>
        </p:nvCxnSpPr>
        <p:spPr>
          <a:xfrm>
            <a:off y="1585225" x="6926899"/>
            <a:ext cy="2136900" cx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98" name="Shape 98"/>
          <p:cNvCxnSpPr>
            <a:stCxn id="81" idx="4"/>
            <a:endCxn id="84" idx="0"/>
          </p:cNvCxnSpPr>
          <p:nvPr/>
        </p:nvCxnSpPr>
        <p:spPr>
          <a:xfrm>
            <a:off y="1585225" x="4895849"/>
            <a:ext cy="2136900" cx="20310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99" name="Shape 99"/>
          <p:cNvCxnSpPr>
            <a:stCxn id="82" idx="5"/>
            <a:endCxn id="80" idx="0"/>
          </p:cNvCxnSpPr>
          <p:nvPr/>
        </p:nvCxnSpPr>
        <p:spPr>
          <a:xfrm>
            <a:off y="2916581" x="4072672"/>
            <a:ext cy="805500" cx="8232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00" name="Shape 100"/>
          <p:cNvSpPr txBox="1"/>
          <p:nvPr/>
        </p:nvSpPr>
        <p:spPr>
          <a:xfrm>
            <a:off y="1203625" x="1197675"/>
            <a:ext cy="628499" cx="72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/>
              <a:t>4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y="3182175" x="1455800"/>
            <a:ext cy="763200" cx="458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8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y="2301150" x="1925037"/>
            <a:ext cy="704999" cx="66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11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y="539025" x="3428200"/>
            <a:ext cy="805500" cx="66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8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y="575175" x="5487625"/>
            <a:ext cy="628499" cx="84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7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y="1203625" x="7483400"/>
            <a:ext cy="704999" cx="82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9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y="1423225" x="3762512"/>
            <a:ext cy="805500" cx="66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y="2718125" x="2710300"/>
            <a:ext cy="805500" cx="84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7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y="3948975" x="3391500"/>
            <a:ext cy="805500" cx="84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y="2646625" x="4314975"/>
            <a:ext cy="903600" cx="66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6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y="1908625" x="5564475"/>
            <a:ext cy="903600" cx="84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4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y="4000025" x="5628475"/>
            <a:ext cy="628499" cx="565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y="2113050" x="6858375"/>
            <a:ext cy="917399" cx="84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14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y="3371525" x="7583750"/>
            <a:ext cy="628499" cx="72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10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118" name="Shape 118"/>
          <p:cNvGraphicFramePr/>
          <p:nvPr/>
        </p:nvGraphicFramePr>
        <p:xfrm>
          <a:off y="95250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{1F251D72-9687-4FD4-8475-4EDE34F2144B}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b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c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d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f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g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h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i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 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1800" lang="pt-BR"/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idx="1" type="subTitle"/>
          </p:nvPr>
        </p:nvSpPr>
        <p:spPr>
          <a:xfrm>
            <a:off y="3980925" x="1049850"/>
            <a:ext cy="763200" cx="6489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pt-BR"/>
              <a:t>O vértice de menor custo na fila é escolhido. No caso é o b. São analisados seus vizinhos que ainda estão na fila. Os vizinhos de b que possuem custo de entrada por b inferior ao custo de entrada anterior têm seus valores de custo de entrada e predecessor atualizados. Depois, b é eliminado da fila.</a:t>
            </a:r>
          </a:p>
        </p:txBody>
      </p:sp>
      <p:graphicFrame>
        <p:nvGraphicFramePr>
          <p:cNvPr id="124" name="Shape 124"/>
          <p:cNvGraphicFramePr/>
          <p:nvPr/>
        </p:nvGraphicFramePr>
        <p:xfrm>
          <a:off y="95250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{55C4A594-8C08-4459-83F0-AB4FB712A815}</a:tableStyleId>
              </a:tblPr>
              <a:tblGrid>
                <a:gridCol w="964250"/>
                <a:gridCol w="2162025"/>
                <a:gridCol w="2173800"/>
                <a:gridCol w="19389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u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Vizinhos de u que ainda estão na fila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Menor custo de v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Predecessor de v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125" name="Shape 125"/>
          <p:cNvGraphicFramePr/>
          <p:nvPr/>
        </p:nvGraphicFramePr>
        <p:xfrm>
          <a:off y="155445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{86757B04-AF40-4419-9F76-54ACFD37F004}</a:tableStyleId>
              </a:tblPr>
              <a:tblGrid>
                <a:gridCol w="964225"/>
                <a:gridCol w="2162050"/>
                <a:gridCol w="2173800"/>
                <a:gridCol w="19389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{b,h}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λ(b) = 4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λ(h) = 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π(b) = a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π(h) = a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126" name="Shape 126"/>
          <p:cNvGraphicFramePr/>
          <p:nvPr/>
        </p:nvGraphicFramePr>
        <p:xfrm>
          <a:off y="215640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{B12EA00C-8957-4C4B-B0FB-FAAA44648055}</a:tableStyleId>
              </a:tblPr>
              <a:tblGrid>
                <a:gridCol w="964250"/>
                <a:gridCol w="2162050"/>
                <a:gridCol w="2173775"/>
                <a:gridCol w="19389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b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{c,h}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λ(c) = 8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λ(h) = 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π(c) = b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π(h) = a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/>
        </p:nvSpPr>
        <p:spPr>
          <a:xfrm>
            <a:off y="822025" x="2266425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b</a:t>
            </a:r>
          </a:p>
        </p:txBody>
      </p:sp>
      <p:sp>
        <p:nvSpPr>
          <p:cNvPr id="132" name="Shape 132"/>
          <p:cNvSpPr/>
          <p:nvPr/>
        </p:nvSpPr>
        <p:spPr>
          <a:xfrm>
            <a:off y="2066700" x="903975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/>
              <a:t>a</a:t>
            </a:r>
          </a:p>
        </p:txBody>
      </p:sp>
      <p:sp>
        <p:nvSpPr>
          <p:cNvPr id="133" name="Shape 133"/>
          <p:cNvSpPr/>
          <p:nvPr/>
        </p:nvSpPr>
        <p:spPr>
          <a:xfrm>
            <a:off y="3722075" x="2266425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h</a:t>
            </a:r>
          </a:p>
        </p:txBody>
      </p:sp>
      <p:sp>
        <p:nvSpPr>
          <p:cNvPr id="134" name="Shape 134"/>
          <p:cNvSpPr/>
          <p:nvPr/>
        </p:nvSpPr>
        <p:spPr>
          <a:xfrm>
            <a:off y="3722075" x="4531800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g</a:t>
            </a:r>
          </a:p>
        </p:txBody>
      </p:sp>
      <p:sp>
        <p:nvSpPr>
          <p:cNvPr id="135" name="Shape 135"/>
          <p:cNvSpPr/>
          <p:nvPr/>
        </p:nvSpPr>
        <p:spPr>
          <a:xfrm>
            <a:off y="822025" x="4531800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136" name="Shape 136"/>
          <p:cNvSpPr/>
          <p:nvPr/>
        </p:nvSpPr>
        <p:spPr>
          <a:xfrm>
            <a:off y="2265150" x="3451200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i</a:t>
            </a:r>
          </a:p>
        </p:txBody>
      </p:sp>
      <p:sp>
        <p:nvSpPr>
          <p:cNvPr id="137" name="Shape 137"/>
          <p:cNvSpPr/>
          <p:nvPr/>
        </p:nvSpPr>
        <p:spPr>
          <a:xfrm>
            <a:off y="822025" x="6562850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d</a:t>
            </a:r>
          </a:p>
        </p:txBody>
      </p:sp>
      <p:sp>
        <p:nvSpPr>
          <p:cNvPr id="138" name="Shape 138"/>
          <p:cNvSpPr/>
          <p:nvPr/>
        </p:nvSpPr>
        <p:spPr>
          <a:xfrm>
            <a:off y="3722075" x="6562850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f</a:t>
            </a:r>
          </a:p>
        </p:txBody>
      </p:sp>
      <p:sp>
        <p:nvSpPr>
          <p:cNvPr id="139" name="Shape 139"/>
          <p:cNvSpPr/>
          <p:nvPr/>
        </p:nvSpPr>
        <p:spPr>
          <a:xfrm>
            <a:off y="2066700" x="8112425"/>
            <a:ext cy="763200" cx="728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e</a:t>
            </a:r>
          </a:p>
        </p:txBody>
      </p:sp>
      <p:cxnSp>
        <p:nvCxnSpPr>
          <p:cNvPr id="140" name="Shape 140"/>
          <p:cNvCxnSpPr>
            <a:stCxn id="132" idx="7"/>
            <a:endCxn id="131" idx="3"/>
          </p:cNvCxnSpPr>
          <p:nvPr/>
        </p:nvCxnSpPr>
        <p:spPr>
          <a:xfrm rot="10800000" flipH="1">
            <a:off y="1473468" x="1525447"/>
            <a:ext cy="705000" cx="847500"/>
          </a:xfrm>
          <a:prstGeom prst="straightConnector1">
            <a:avLst/>
          </a:prstGeom>
          <a:noFill/>
          <a:ln w="3810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41" name="Shape 141"/>
          <p:cNvCxnSpPr>
            <a:stCxn id="131" idx="6"/>
            <a:endCxn id="135" idx="2"/>
          </p:cNvCxnSpPr>
          <p:nvPr/>
        </p:nvCxnSpPr>
        <p:spPr>
          <a:xfrm>
            <a:off y="1203625" x="2994524"/>
            <a:ext cy="0" cx="1537200"/>
          </a:xfrm>
          <a:prstGeom prst="straightConnector1">
            <a:avLst/>
          </a:prstGeom>
          <a:noFill/>
          <a:ln w="3810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42" name="Shape 142"/>
          <p:cNvCxnSpPr>
            <a:stCxn id="135" idx="6"/>
            <a:endCxn id="137" idx="2"/>
          </p:cNvCxnSpPr>
          <p:nvPr/>
        </p:nvCxnSpPr>
        <p:spPr>
          <a:xfrm>
            <a:off y="1203625" x="5259899"/>
            <a:ext cy="0" cx="1302900"/>
          </a:xfrm>
          <a:prstGeom prst="straightConnector1">
            <a:avLst/>
          </a:prstGeom>
          <a:noFill/>
          <a:ln w="38100" cap="flat">
            <a:solidFill>
              <a:schemeClr val="dk1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43" name="Shape 143"/>
          <p:cNvCxnSpPr>
            <a:stCxn id="137" idx="5"/>
            <a:endCxn id="139" idx="1"/>
          </p:cNvCxnSpPr>
          <p:nvPr/>
        </p:nvCxnSpPr>
        <p:spPr>
          <a:xfrm>
            <a:off y="1473456" x="7184322"/>
            <a:ext cy="705000" cx="10347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44" name="Shape 144"/>
          <p:cNvCxnSpPr>
            <a:stCxn id="139" idx="3"/>
            <a:endCxn id="138" idx="7"/>
          </p:cNvCxnSpPr>
          <p:nvPr/>
        </p:nvCxnSpPr>
        <p:spPr>
          <a:xfrm flipH="1">
            <a:off y="2718131" x="7184352"/>
            <a:ext cy="1115700" cx="10347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45" name="Shape 145"/>
          <p:cNvCxnSpPr>
            <a:stCxn id="134" idx="6"/>
            <a:endCxn id="138" idx="2"/>
          </p:cNvCxnSpPr>
          <p:nvPr/>
        </p:nvCxnSpPr>
        <p:spPr>
          <a:xfrm>
            <a:off y="4103675" x="5259899"/>
            <a:ext cy="0" cx="13029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46" name="Shape 146"/>
          <p:cNvCxnSpPr>
            <a:stCxn id="133" idx="6"/>
            <a:endCxn id="134" idx="2"/>
          </p:cNvCxnSpPr>
          <p:nvPr/>
        </p:nvCxnSpPr>
        <p:spPr>
          <a:xfrm>
            <a:off y="4103675" x="2994524"/>
            <a:ext cy="0" cx="15372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47" name="Shape 147"/>
          <p:cNvCxnSpPr>
            <a:stCxn id="132" idx="5"/>
            <a:endCxn id="133" idx="1"/>
          </p:cNvCxnSpPr>
          <p:nvPr/>
        </p:nvCxnSpPr>
        <p:spPr>
          <a:xfrm>
            <a:off y="2718131" x="1525447"/>
            <a:ext cy="1115700" cx="847500"/>
          </a:xfrm>
          <a:prstGeom prst="straightConnector1">
            <a:avLst/>
          </a:prstGeom>
          <a:noFill/>
          <a:ln w="3810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48" name="Shape 148"/>
          <p:cNvCxnSpPr>
            <a:stCxn id="133" idx="7"/>
            <a:endCxn id="136" idx="3"/>
          </p:cNvCxnSpPr>
          <p:nvPr/>
        </p:nvCxnSpPr>
        <p:spPr>
          <a:xfrm rot="10800000" flipH="1">
            <a:off y="2916443" x="2887897"/>
            <a:ext cy="917400" cx="6699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49" name="Shape 149"/>
          <p:cNvCxnSpPr>
            <a:stCxn id="136" idx="7"/>
            <a:endCxn id="135" idx="3"/>
          </p:cNvCxnSpPr>
          <p:nvPr/>
        </p:nvCxnSpPr>
        <p:spPr>
          <a:xfrm rot="10800000" flipH="1">
            <a:off y="1473318" x="4072672"/>
            <a:ext cy="903600" cx="5658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50" name="Shape 150"/>
          <p:cNvCxnSpPr>
            <a:stCxn id="131" idx="4"/>
            <a:endCxn id="133" idx="0"/>
          </p:cNvCxnSpPr>
          <p:nvPr/>
        </p:nvCxnSpPr>
        <p:spPr>
          <a:xfrm>
            <a:off y="1585225" x="2630474"/>
            <a:ext cy="2136900" cx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51" name="Shape 151"/>
          <p:cNvCxnSpPr>
            <a:stCxn id="137" idx="4"/>
            <a:endCxn id="138" idx="0"/>
          </p:cNvCxnSpPr>
          <p:nvPr/>
        </p:nvCxnSpPr>
        <p:spPr>
          <a:xfrm>
            <a:off y="1585225" x="6926899"/>
            <a:ext cy="2136900" cx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52" name="Shape 152"/>
          <p:cNvCxnSpPr>
            <a:stCxn id="135" idx="4"/>
            <a:endCxn id="138" idx="0"/>
          </p:cNvCxnSpPr>
          <p:nvPr/>
        </p:nvCxnSpPr>
        <p:spPr>
          <a:xfrm>
            <a:off y="1585225" x="4895849"/>
            <a:ext cy="2136900" cx="20310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53" name="Shape 153"/>
          <p:cNvCxnSpPr>
            <a:stCxn id="136" idx="5"/>
            <a:endCxn id="134" idx="0"/>
          </p:cNvCxnSpPr>
          <p:nvPr/>
        </p:nvCxnSpPr>
        <p:spPr>
          <a:xfrm>
            <a:off y="2916581" x="4072672"/>
            <a:ext cy="805500" cx="8232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54" name="Shape 154"/>
          <p:cNvSpPr txBox="1"/>
          <p:nvPr/>
        </p:nvSpPr>
        <p:spPr>
          <a:xfrm>
            <a:off y="1203625" x="1197675"/>
            <a:ext cy="628499" cx="72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/>
              <a:t>4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y="3182175" x="1455800"/>
            <a:ext cy="763200" cx="458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8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y="2301150" x="1925037"/>
            <a:ext cy="704999" cx="66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11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y="539025" x="3428200"/>
            <a:ext cy="805500" cx="66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8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y="575175" x="5487625"/>
            <a:ext cy="628499" cx="84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7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y="1203625" x="7483400"/>
            <a:ext cy="704999" cx="82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9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y="1423225" x="3762512"/>
            <a:ext cy="805500" cx="66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y="2718125" x="2710300"/>
            <a:ext cy="805500" cx="84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7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y="3948975" x="3391500"/>
            <a:ext cy="805500" cx="84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y="2646625" x="4314975"/>
            <a:ext cy="903600" cx="66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6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y="1908625" x="5564475"/>
            <a:ext cy="903600" cx="84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4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y="4000025" x="5628475"/>
            <a:ext cy="628499" cx="565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y="2113050" x="6858375"/>
            <a:ext cy="917399" cx="84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14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y="3371525" x="7583750"/>
            <a:ext cy="628499" cx="72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>
                <a:solidFill>
                  <a:schemeClr val="dk1"/>
                </a:solidFill>
              </a:rPr>
              <a:t>10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172" name="Shape 172"/>
          <p:cNvGraphicFramePr/>
          <p:nvPr/>
        </p:nvGraphicFramePr>
        <p:xfrm>
          <a:off y="95250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{F7F8ED97-D405-451A-AC9D-269BA9A8478C}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b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c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d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f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g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h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i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 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/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1800" lang="pt-BR">
                          <a:solidFill>
                            <a:schemeClr val="dk1"/>
                          </a:solidFill>
                        </a:rPr>
                        <a:t>∞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 (v)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>
            <p:ph idx="1" type="subTitle"/>
          </p:nvPr>
        </p:nvSpPr>
        <p:spPr>
          <a:xfrm>
            <a:off y="3980925" x="1049850"/>
            <a:ext cy="763200" cx="7141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pt-BR"/>
              <a:t>O vértice de menor custo na fila é escolhido. Como possui dois com valor mínimo, deve-se escolher um. Bem, o escolhido será o c. São analisados seus vizinhos que ainda estão na fila. Os vizinhos de c que possuem custo de entrada por c inferior ao custo de entrada anterior têm seus valores de custo de entrada e predecessor atualizados. O c é eliminado da fila.</a:t>
            </a:r>
          </a:p>
        </p:txBody>
      </p:sp>
      <p:graphicFrame>
        <p:nvGraphicFramePr>
          <p:cNvPr id="178" name="Shape 178"/>
          <p:cNvGraphicFramePr/>
          <p:nvPr/>
        </p:nvGraphicFramePr>
        <p:xfrm>
          <a:off y="95250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{419725BC-A7A8-42FD-92AE-5D34057392C9}</a:tableStyleId>
              </a:tblPr>
              <a:tblGrid>
                <a:gridCol w="964250"/>
                <a:gridCol w="2162025"/>
                <a:gridCol w="2173800"/>
                <a:gridCol w="19389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u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Vizinhos de u que ainda estão na fila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Menor custo de v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Predecessor de v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179" name="Shape 179"/>
          <p:cNvGraphicFramePr/>
          <p:nvPr/>
        </p:nvGraphicFramePr>
        <p:xfrm>
          <a:off y="155445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{B503C1F0-5A89-423A-9A22-B01728C95C86}</a:tableStyleId>
              </a:tblPr>
              <a:tblGrid>
                <a:gridCol w="964225"/>
                <a:gridCol w="2162050"/>
                <a:gridCol w="2173800"/>
                <a:gridCol w="19389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{b,h}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λ(b) = 4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λ(h) = 48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π(b) = a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π(h) = a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180" name="Shape 180"/>
          <p:cNvGraphicFramePr/>
          <p:nvPr/>
        </p:nvGraphicFramePr>
        <p:xfrm>
          <a:off y="215640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{9468EABD-6564-402E-9B4F-EB3702439C16}</a:tableStyleId>
              </a:tblPr>
              <a:tblGrid>
                <a:gridCol w="964250"/>
                <a:gridCol w="2162050"/>
                <a:gridCol w="2173775"/>
                <a:gridCol w="19389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b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{c,h}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λ(c) = 8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λ(h) = 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π(c) = b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π(h) = a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181" name="Shape 181"/>
          <p:cNvGraphicFramePr/>
          <p:nvPr/>
        </p:nvGraphicFramePr>
        <p:xfrm>
          <a:off y="275835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{1096C990-B0BA-4CE6-B99B-8FE63F65F2AB}</a:tableStyleId>
              </a:tblPr>
              <a:tblGrid>
                <a:gridCol w="964975"/>
                <a:gridCol w="2162625"/>
                <a:gridCol w="2173325"/>
                <a:gridCol w="1938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c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{d,f,i}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λ(d) = 7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λ(f) = 4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λ(i) = 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π(d) = c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π(f) = c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π(i) = c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