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77" r:id="rId7"/>
    <p:sldId id="264" r:id="rId8"/>
    <p:sldId id="265" r:id="rId9"/>
    <p:sldId id="266" r:id="rId10"/>
    <p:sldId id="267" r:id="rId11"/>
    <p:sldId id="268" r:id="rId12"/>
    <p:sldId id="275" r:id="rId13"/>
    <p:sldId id="276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5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9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7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0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P312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8.17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(1999) activity system model. The tool element is sometimes referred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mediating artifact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Reproduced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(1999) Perspectives on Activity Theory, CUP.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aqdas.soc.surrey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643" y="4581128"/>
            <a:ext cx="85339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8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Analysis, Interpretation and Presentation</a:t>
            </a:r>
            <a: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/>
            </a:r>
            <a:b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rgbClr val="7030A0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Theoretical frameworks for qualitative analysis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2205038"/>
            <a:ext cx="8153400" cy="38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Basing data analysis around theoretical frameworks provides further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insight</a:t>
            </a:r>
          </a:p>
          <a:p>
            <a:pPr>
              <a:spcBef>
                <a:spcPct val="20000"/>
              </a:spcBef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Three such frameworks are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Grounded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Distributed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Cognition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Activity 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637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Grounded Theory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Aims to derive theory from systematic analysis of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Based on categorization approach (called here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Three levels of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Open: identify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Axial: flesh out and link to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subcategories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Selective: form theoretical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scheme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Researchers are encouraged to draw on own theoretical backgrounds to inform analysis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660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book used in grounded theory analysis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6616"/>
            <a:ext cx="7920880" cy="53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Excerpt showing axial coding 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1"/>
            <a:ext cx="784887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25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1932" y="55721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Distributed Cognition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4560" y="1700212"/>
            <a:ext cx="8153400" cy="43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The people, environment &amp; artefacts are regarded as one cognitive </a:t>
            </a:r>
            <a:r>
              <a:rPr lang="en-GB" sz="3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7030A0"/>
                </a:solidFill>
                <a:latin typeface="Liberation Sans"/>
              </a:rPr>
              <a:t>Used for analyzing collaborative </a:t>
            </a:r>
            <a:r>
              <a:rPr lang="en-US" sz="3600" dirty="0" smtClean="0">
                <a:solidFill>
                  <a:srgbClr val="7030A0"/>
                </a:solidFill>
                <a:latin typeface="Liberation Sans"/>
              </a:rPr>
              <a:t>work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Focuses on information propagation &amp; transformation</a:t>
            </a:r>
            <a:endParaRPr lang="en-US" sz="3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14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673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20574" y="47667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Activity Theory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84350" y="1619672"/>
            <a:ext cx="81534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Explains human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behaviour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in terms of our practical activity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in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world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Provides a framework that focuses analysis around the concept of an ‘activity’ and helps to identify tensions between the different elements of the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Two key models: one outlines what constitutes an ‘activity’; one models the mediating role of artifacts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11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91170" y="5572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Individual model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19460" name="Picture 4" descr="8-1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8516" y="1916832"/>
            <a:ext cx="6058743" cy="4054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5404" y="645333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16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57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4213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Engeström’s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 (1999) activity system model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70C0"/>
              </a:solidFill>
              <a:latin typeface="Liberation Sans"/>
            </a:endParaRPr>
          </a:p>
        </p:txBody>
      </p:sp>
      <p:pic>
        <p:nvPicPr>
          <p:cNvPr id="20484" name="Picture 4" descr="8-1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55800"/>
            <a:ext cx="7345363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6613" y="6411525"/>
            <a:ext cx="500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198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Presenting the findings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1188" y="1341438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Only make claims that your data can support</a:t>
            </a:r>
            <a:endParaRPr lang="en-US" sz="25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best way to present your findings depends on the audience, the purpose, and the data gathering and analysis undertaken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Graphical representations (as discussed above) may be appropriate for presentation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Other techniques are: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Rigorous notations, e.g. UML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Using stories, e.g. to create scenarios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Summarizing the findings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16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r>
              <a:rPr lang="en-US" sz="3600" dirty="0">
                <a:latin typeface="Liberation Sans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880" y="1078814"/>
            <a:ext cx="8280400" cy="54047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data analysis that can be done depends on the data gathering that was done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Qualitative and quantitative data may be gathered from any of the three main data gathering approaches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Percentages and averages are commonly used in Interaction Design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Mean, median and mode are different kinds of ‘average’ and can have very different answers for the same set of data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Grounded Theory, Distributed Cognition and Activity Theory are theoretical frameworks to support data analysis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Presentation of the findings should not overstate the evidence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3232" y="63604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19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68152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820472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Discuss </a:t>
            </a:r>
            <a:r>
              <a:rPr lang="en-US" sz="3000" dirty="0">
                <a:solidFill>
                  <a:srgbClr val="7030A0"/>
                </a:solidFill>
              </a:rPr>
              <a:t>the difference between qualitative and quantitative data and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to analyze data gathered </a:t>
            </a:r>
            <a:r>
              <a:rPr lang="en-US" sz="3000" dirty="0" smtClean="0">
                <a:solidFill>
                  <a:srgbClr val="7030A0"/>
                </a:solidFill>
              </a:rPr>
              <a:t>from: 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Questionnaires.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Interviews.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bservation studies.</a:t>
            </a:r>
          </a:p>
          <a:p>
            <a:pPr lvl="1"/>
            <a:endParaRPr lang="en-US" sz="600" dirty="0">
              <a:solidFill>
                <a:schemeClr val="accent1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Make </a:t>
            </a:r>
            <a:r>
              <a:rPr lang="en-US" sz="3000" dirty="0">
                <a:solidFill>
                  <a:srgbClr val="7030A0"/>
                </a:solidFill>
              </a:rPr>
              <a:t>you aware of software packages that are available to help your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>
                <a:solidFill>
                  <a:srgbClr val="7030A0"/>
                </a:solidFill>
              </a:rPr>
              <a:t>Identify </a:t>
            </a:r>
            <a:r>
              <a:rPr lang="en-US" sz="3000" dirty="0" smtClean="0">
                <a:solidFill>
                  <a:srgbClr val="7030A0"/>
                </a:solidFill>
              </a:rPr>
              <a:t>common </a:t>
            </a:r>
            <a:r>
              <a:rPr lang="en-US" sz="3000" dirty="0">
                <a:solidFill>
                  <a:srgbClr val="7030A0"/>
                </a:solidFill>
              </a:rPr>
              <a:t>pitfalls in data analysis, interpretation, and presentation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</a:t>
            </a:r>
            <a:r>
              <a:rPr lang="en-US" sz="3000" dirty="0" smtClean="0">
                <a:solidFill>
                  <a:srgbClr val="7030A0"/>
                </a:solidFill>
              </a:rPr>
              <a:t>to </a:t>
            </a:r>
            <a:r>
              <a:rPr lang="en-US" sz="3000" dirty="0">
                <a:solidFill>
                  <a:srgbClr val="7030A0"/>
                </a:solidFill>
              </a:rPr>
              <a:t>interpret and present your </a:t>
            </a:r>
            <a:r>
              <a:rPr lang="en-US" sz="3000" dirty="0" smtClean="0">
                <a:solidFill>
                  <a:srgbClr val="7030A0"/>
                </a:solidFill>
              </a:rPr>
              <a:t>findings </a:t>
            </a:r>
            <a:r>
              <a:rPr lang="en-US" sz="3000" dirty="0">
                <a:solidFill>
                  <a:srgbClr val="7030A0"/>
                </a:solidFill>
              </a:rPr>
              <a:t>in </a:t>
            </a:r>
            <a:r>
              <a:rPr lang="en-US" sz="3000" dirty="0" smtClean="0">
                <a:solidFill>
                  <a:srgbClr val="7030A0"/>
                </a:solidFill>
              </a:rPr>
              <a:t>appropriate ways.</a:t>
            </a:r>
            <a:endParaRPr lang="en-US" sz="7800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5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Quantitative and qualitative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75688" cy="4267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data – expressed as </a:t>
            </a:r>
            <a:r>
              <a:rPr lang="en-US" sz="2200" dirty="0" smtClean="0">
                <a:solidFill>
                  <a:srgbClr val="7030A0"/>
                </a:solidFill>
              </a:rPr>
              <a:t>numbers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data – difficult to measure sensibly as numbers, e.g. count number of words to measure </a:t>
            </a:r>
            <a:r>
              <a:rPr lang="en-US" sz="2200" dirty="0" smtClean="0">
                <a:solidFill>
                  <a:srgbClr val="7030A0"/>
                </a:solidFill>
              </a:rPr>
              <a:t>dissatisfaction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analysis – numerical methods to ascertain size, magnitude, </a:t>
            </a:r>
            <a:r>
              <a:rPr lang="en-US" sz="2200" dirty="0" smtClean="0">
                <a:solidFill>
                  <a:srgbClr val="7030A0"/>
                </a:solidFill>
              </a:rPr>
              <a:t>amount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analysis – expresses the nature of elements and is represented as themes, patterns, stories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Be careful how you manipulate data and numbers!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quantitative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56" y="836712"/>
            <a:ext cx="8675687" cy="3456161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Averages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Mean: add up values and divide by number of data points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Median: middle value of data when ranked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Mode: figure that appears most often in the data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Percentages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Be careful not to mislead with numbers!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Graphical representations give overview of data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54442"/>
              </p:ext>
            </p:extLst>
          </p:nvPr>
        </p:nvGraphicFramePr>
        <p:xfrm>
          <a:off x="6148659" y="4509121"/>
          <a:ext cx="2790363" cy="187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Chart" r:id="rId4" imgW="4810049" imgH="3238500" progId="Excel.Chart.8">
                  <p:embed/>
                </p:oleObj>
              </mc:Choice>
              <mc:Fallback>
                <p:oleObj name="Chart" r:id="rId4" imgW="4810049" imgH="32385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59" y="4509121"/>
                        <a:ext cx="2790363" cy="1877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0336"/>
              </p:ext>
            </p:extLst>
          </p:nvPr>
        </p:nvGraphicFramePr>
        <p:xfrm>
          <a:off x="3010341" y="4509120"/>
          <a:ext cx="3123317" cy="184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Chart" r:id="rId6" imgW="4124249" imgH="2438400" progId="Excel.Chart.8">
                  <p:embed/>
                </p:oleObj>
              </mc:Choice>
              <mc:Fallback>
                <p:oleObj name="Chart" r:id="rId6" imgW="4124249" imgH="24384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41" y="4509120"/>
                        <a:ext cx="3123317" cy="1846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0941"/>
              </p:ext>
            </p:extLst>
          </p:nvPr>
        </p:nvGraphicFramePr>
        <p:xfrm>
          <a:off x="219241" y="4509120"/>
          <a:ext cx="2709499" cy="1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Chart" r:id="rId9" imgW="4685016" imgH="3154166" progId="Excel.Chart.8">
                  <p:embed/>
                </p:oleObj>
              </mc:Choice>
              <mc:Fallback>
                <p:oleObj name="Chart" r:id="rId9" imgW="4685016" imgH="31541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41" y="4509120"/>
                        <a:ext cx="2709499" cy="1827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182915"/>
            <a:ext cx="7988300" cy="8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10800000" flipV="1">
            <a:off x="1763688" y="1091343"/>
            <a:ext cx="5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7030A0"/>
                </a:solidFill>
                <a:latin typeface="Liberation Sans"/>
              </a:rPr>
              <a:t>Interaction profiles of players in online game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8" y="1525992"/>
            <a:ext cx="7776095" cy="474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0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91339" y="172328"/>
            <a:ext cx="79883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10800000" flipV="1">
            <a:off x="2771800" y="1048091"/>
            <a:ext cx="3744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7030A0"/>
                </a:solidFill>
                <a:latin typeface="Liberation Sans"/>
              </a:rPr>
              <a:t>Log of web page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35709" cy="46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7544" y="379187"/>
            <a:ext cx="7988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Web analytics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7" y="1268760"/>
            <a:ext cx="4264421" cy="35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39" y="1268760"/>
            <a:ext cx="4330187" cy="35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3" y="4941168"/>
            <a:ext cx="6686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" y="5220444"/>
            <a:ext cx="8048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24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189531"/>
            <a:ext cx="7772400" cy="71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Simple qualitative analysis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1313" y="929709"/>
            <a:ext cx="8458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Recurring patterns or themes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Emergent from data, dependent on observation framework if used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Categorizing</a:t>
            </a:r>
            <a:r>
              <a:rPr lang="en-US" sz="22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Categorization scheme may be emergent or pre-specified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Looking for critical incidents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Helps to focus in on key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40968"/>
            <a:ext cx="764830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latin typeface="Liberation Sans"/>
              </a:rPr>
              <a:t>Tools to support data analysis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1484784"/>
            <a:ext cx="86756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Spreadsheet – simple to use, basic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graphs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Statistical packages, e.g.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SPSS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Qualitative data analysis tools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Categorization and theme-based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analysis</a:t>
            </a:r>
            <a:endParaRPr lang="en-US" sz="20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Quantitative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analysis of text-based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data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Nvivo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and </a:t>
            </a: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Atlas.ti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support qualitative data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CAQDAS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Networking Project, based at the University of Surrey (</a:t>
            </a:r>
            <a:r>
              <a:rPr lang="en-GB" sz="2400" dirty="0">
                <a:solidFill>
                  <a:srgbClr val="7030A0"/>
                </a:solidFill>
                <a:latin typeface="Liberation Sans"/>
                <a:hlinkClick r:id="rId2"/>
              </a:rPr>
              <a:t>http://caqdas.soc.surrey.ac.uk/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)</a:t>
            </a:r>
          </a:p>
          <a:p>
            <a:r>
              <a:rPr lang="en-US" sz="2400" dirty="0" smtClean="0">
                <a:latin typeface="Liberation Sans"/>
              </a:rPr>
              <a:t> </a:t>
            </a:r>
            <a:endParaRPr lang="en-GB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60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8faef-8ad6-4fca-b70c-14db2a34d0b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725</Words>
  <Application>Microsoft Office PowerPoint</Application>
  <PresentationFormat>On-screen Show (4:3)</PresentationFormat>
  <Paragraphs>162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Liberation Sans</vt:lpstr>
      <vt:lpstr>Office Theme</vt:lpstr>
      <vt:lpstr>Chart</vt:lpstr>
      <vt:lpstr>PowerPoint Presentation</vt:lpstr>
      <vt:lpstr>Aims</vt:lpstr>
      <vt:lpstr>Quantitative and qualitative</vt:lpstr>
      <vt:lpstr>Simple quantitative analysis</vt:lpstr>
      <vt:lpstr>PowerPoint Presentation</vt:lpstr>
      <vt:lpstr>PowerPoint Presentation</vt:lpstr>
      <vt:lpstr>PowerPoint Presentation</vt:lpstr>
      <vt:lpstr>PowerPoint Presentation</vt:lpstr>
      <vt:lpstr>Tools to support data analysis</vt:lpstr>
      <vt:lpstr>PowerPoint Presentation</vt:lpstr>
      <vt:lpstr>PowerPoint Presentation</vt:lpstr>
      <vt:lpstr>Code book used in grounded theory analysis</vt:lpstr>
      <vt:lpstr>Excerpt showing axial coding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Toko, Guy</cp:lastModifiedBy>
  <cp:revision>26</cp:revision>
  <dcterms:created xsi:type="dcterms:W3CDTF">2015-01-06T09:40:09Z</dcterms:created>
  <dcterms:modified xsi:type="dcterms:W3CDTF">2016-03-09T13:38:53Z</dcterms:modified>
</cp:coreProperties>
</file>