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0390-30D6-443D-91DE-BBCCBEE0E80B}" type="datetimeFigureOut">
              <a:rPr lang="pt-BR" smtClean="0"/>
              <a:pPr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60B6C-E9F4-43FB-BCA8-F063B76FB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1 – Variáveis em 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b="1" i="1" dirty="0"/>
              <a:t>tipo</a:t>
            </a:r>
            <a:r>
              <a:rPr lang="pt-BR" dirty="0"/>
              <a:t> de uma variável define os valores que ela pode assumir e as operações que podem ser realizadas com ela</a:t>
            </a:r>
          </a:p>
          <a:p>
            <a:r>
              <a:rPr lang="pt-BR" dirty="0" smtClean="0"/>
              <a:t>Ex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variáveis </a:t>
            </a:r>
            <a:r>
              <a:rPr lang="pt-BR" dirty="0"/>
              <a:t>tipo </a:t>
            </a:r>
            <a:r>
              <a:rPr lang="pt-BR" b="1" i="1" dirty="0" err="1"/>
              <a:t>int</a:t>
            </a:r>
            <a:r>
              <a:rPr lang="pt-BR" i="1" dirty="0"/>
              <a:t> recebem apenas valores </a:t>
            </a:r>
            <a:r>
              <a:rPr lang="pt-BR" i="1" dirty="0" smtClean="0"/>
              <a:t>inteiros </a:t>
            </a:r>
          </a:p>
          <a:p>
            <a:pPr lvl="1"/>
            <a:r>
              <a:rPr lang="pt-BR" dirty="0" smtClean="0"/>
              <a:t>variáveis </a:t>
            </a:r>
            <a:r>
              <a:rPr lang="pt-BR" dirty="0"/>
              <a:t>tipo </a:t>
            </a:r>
            <a:r>
              <a:rPr lang="pt-BR" b="1" i="1" dirty="0" err="1"/>
              <a:t>float</a:t>
            </a:r>
            <a:r>
              <a:rPr lang="pt-BR" dirty="0"/>
              <a:t> armazenam apenas valores reais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básicos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err="1" smtClean="0"/>
              <a:t>char</a:t>
            </a:r>
            <a:r>
              <a:rPr lang="pt-BR" sz="2400" dirty="0"/>
              <a:t>: um byte que armazena o código de um </a:t>
            </a:r>
            <a:r>
              <a:rPr lang="pt-BR" sz="2400" dirty="0" err="1"/>
              <a:t>caracter</a:t>
            </a:r>
            <a:r>
              <a:rPr lang="pt-BR" sz="2400" dirty="0"/>
              <a:t> do conjunto de caracteres </a:t>
            </a:r>
            <a:r>
              <a:rPr lang="pt-BR" sz="2400" dirty="0" smtClean="0"/>
              <a:t>local</a:t>
            </a:r>
          </a:p>
          <a:p>
            <a:endParaRPr lang="pt-BR" sz="2400" dirty="0"/>
          </a:p>
          <a:p>
            <a:r>
              <a:rPr lang="pt-BR" sz="2400" b="1" dirty="0" err="1" smtClean="0"/>
              <a:t>int</a:t>
            </a:r>
            <a:r>
              <a:rPr lang="pt-BR" sz="2400" dirty="0"/>
              <a:t>: um inteiro cujo tamanho depende do processador, tipicamente 16 ou 32 </a:t>
            </a:r>
            <a:r>
              <a:rPr lang="pt-BR" sz="2400" dirty="0" smtClean="0"/>
              <a:t>bits</a:t>
            </a:r>
          </a:p>
          <a:p>
            <a:endParaRPr lang="pt-BR" sz="2400" dirty="0"/>
          </a:p>
          <a:p>
            <a:r>
              <a:rPr lang="pt-BR" sz="2400" b="1" dirty="0" err="1" smtClean="0"/>
              <a:t>float</a:t>
            </a:r>
            <a:r>
              <a:rPr lang="pt-BR" sz="2400" dirty="0"/>
              <a:t>: um número real com precisão </a:t>
            </a:r>
            <a:r>
              <a:rPr lang="pt-BR" sz="2400" dirty="0" smtClean="0"/>
              <a:t>simples</a:t>
            </a:r>
          </a:p>
          <a:p>
            <a:endParaRPr lang="pt-BR" sz="2400" dirty="0"/>
          </a:p>
          <a:p>
            <a:r>
              <a:rPr lang="pt-BR" sz="2400" b="1" dirty="0" err="1" smtClean="0"/>
              <a:t>double</a:t>
            </a:r>
            <a:r>
              <a:rPr lang="pt-BR" sz="2400" dirty="0"/>
              <a:t>: um número real com precisão dupla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Modificadores </a:t>
            </a:r>
            <a:r>
              <a:rPr lang="pt-BR" sz="2400" dirty="0"/>
              <a:t>alteram algumas características dos tipos básicos para </a:t>
            </a:r>
            <a:r>
              <a:rPr lang="pt-BR" sz="2400" dirty="0" smtClean="0"/>
              <a:t>adequá-los </a:t>
            </a:r>
            <a:r>
              <a:rPr lang="pt-BR" sz="2400" dirty="0"/>
              <a:t>a necessidades </a:t>
            </a:r>
            <a:r>
              <a:rPr lang="pt-BR" sz="2400" dirty="0" smtClean="0"/>
              <a:t>específicas</a:t>
            </a:r>
          </a:p>
          <a:p>
            <a:endParaRPr lang="pt-BR" sz="2400" dirty="0"/>
          </a:p>
          <a:p>
            <a:r>
              <a:rPr lang="pt-BR" sz="2400" dirty="0" smtClean="0"/>
              <a:t>Modificadores:</a:t>
            </a:r>
          </a:p>
          <a:p>
            <a:pPr lvl="1"/>
            <a:r>
              <a:rPr lang="pt-BR" sz="2400" b="1" dirty="0" err="1" smtClean="0"/>
              <a:t>signed</a:t>
            </a:r>
            <a:r>
              <a:rPr lang="pt-BR" sz="2400" dirty="0"/>
              <a:t>: indica número com sinal (inteiros e caracteres)</a:t>
            </a:r>
          </a:p>
          <a:p>
            <a:pPr lvl="1"/>
            <a:r>
              <a:rPr lang="pt-BR" sz="2400" b="1" dirty="0" err="1"/>
              <a:t>unsigned</a:t>
            </a:r>
            <a:r>
              <a:rPr lang="pt-BR" sz="2400" dirty="0"/>
              <a:t>: número apenas positivo (inteiros e caracteres)</a:t>
            </a:r>
          </a:p>
          <a:p>
            <a:pPr lvl="1"/>
            <a:r>
              <a:rPr lang="pt-BR" sz="2400" b="1" dirty="0" err="1"/>
              <a:t>long</a:t>
            </a:r>
            <a:r>
              <a:rPr lang="pt-BR" sz="2400" dirty="0"/>
              <a:t>: aumenta abrangência (inteiros e reais)</a:t>
            </a:r>
          </a:p>
          <a:p>
            <a:pPr lvl="1"/>
            <a:r>
              <a:rPr lang="pt-BR" sz="2400" b="1" dirty="0"/>
              <a:t>short</a:t>
            </a:r>
            <a:r>
              <a:rPr lang="pt-BR" sz="2400" dirty="0"/>
              <a:t>: reduz a abrangência (inteiros)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smtClean="0"/>
              <a:t>Constantes são </a:t>
            </a:r>
            <a:r>
              <a:rPr lang="pt-BR" dirty="0"/>
              <a:t>valores fixos que não podem ser modificados pelo </a:t>
            </a:r>
            <a:r>
              <a:rPr lang="pt-BR" dirty="0" smtClean="0"/>
              <a:t>programa</a:t>
            </a:r>
          </a:p>
          <a:p>
            <a:pPr>
              <a:buNone/>
            </a:pPr>
            <a:r>
              <a:rPr lang="pt-BR" dirty="0" smtClean="0"/>
              <a:t>(Tipo/Exemplos)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char</a:t>
            </a:r>
            <a:r>
              <a:rPr lang="pt-BR" dirty="0" smtClean="0"/>
              <a:t> </a:t>
            </a:r>
            <a:r>
              <a:rPr lang="pt-BR" dirty="0"/>
              <a:t>-&gt; ‘a’‘\n’‘9</a:t>
            </a:r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-&gt; 123 1 1000 -23</a:t>
            </a:r>
          </a:p>
          <a:p>
            <a:endParaRPr lang="pt-BR" dirty="0" smtClean="0"/>
          </a:p>
          <a:p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/>
              <a:t>int</a:t>
            </a:r>
            <a:r>
              <a:rPr lang="pt-BR" dirty="0"/>
              <a:t> -&gt; 35000L -45L</a:t>
            </a:r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 err="1"/>
              <a:t>int</a:t>
            </a:r>
            <a:r>
              <a:rPr lang="en-US" dirty="0"/>
              <a:t> -&gt; 10 -12 90</a:t>
            </a:r>
          </a:p>
          <a:p>
            <a:endParaRPr lang="pt-BR" dirty="0" smtClean="0"/>
          </a:p>
          <a:p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/>
              <a:t>int</a:t>
            </a:r>
            <a:r>
              <a:rPr lang="pt-BR" dirty="0"/>
              <a:t> -&gt; 1000U 234U 4365U</a:t>
            </a:r>
          </a:p>
          <a:p>
            <a:endParaRPr lang="pt-BR" dirty="0" smtClean="0"/>
          </a:p>
          <a:p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/>
              <a:t>-&gt; 123.45F 3.1415e-10F</a:t>
            </a:r>
          </a:p>
          <a:p>
            <a:endParaRPr lang="pt-BR" dirty="0" smtClean="0"/>
          </a:p>
          <a:p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/>
              <a:t>-&gt; 123.45 -0.91254’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 </a:t>
            </a:r>
            <a:r>
              <a:rPr lang="pt-BR" dirty="0" err="1" smtClean="0"/>
              <a:t>char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u="sng" dirty="0" smtClean="0"/>
              <a:t>Barra invertida</a:t>
            </a:r>
            <a:endParaRPr lang="pt-BR" u="sng" dirty="0"/>
          </a:p>
          <a:p>
            <a:r>
              <a:rPr lang="pt-BR" dirty="0"/>
              <a:t>\a bip</a:t>
            </a:r>
          </a:p>
          <a:p>
            <a:r>
              <a:rPr lang="pt-BR" dirty="0"/>
              <a:t>\b </a:t>
            </a:r>
            <a:r>
              <a:rPr lang="pt-BR" dirty="0" err="1"/>
              <a:t>backspace</a:t>
            </a:r>
            <a:endParaRPr lang="pt-BR" dirty="0"/>
          </a:p>
          <a:p>
            <a:r>
              <a:rPr lang="pt-BR" dirty="0"/>
              <a:t>\n </a:t>
            </a:r>
            <a:r>
              <a:rPr lang="pt-BR" dirty="0" err="1"/>
              <a:t>newline</a:t>
            </a:r>
            <a:endParaRPr lang="pt-BR" dirty="0"/>
          </a:p>
          <a:p>
            <a:r>
              <a:rPr lang="pt-BR" dirty="0"/>
              <a:t>\t </a:t>
            </a:r>
            <a:r>
              <a:rPr lang="pt-BR" dirty="0" err="1"/>
              <a:t>tab</a:t>
            </a:r>
            <a:r>
              <a:rPr lang="pt-BR" dirty="0"/>
              <a:t> horizontal</a:t>
            </a:r>
          </a:p>
          <a:p>
            <a:r>
              <a:rPr lang="pt-BR" dirty="0"/>
              <a:t>\’ apóstrofe</a:t>
            </a:r>
          </a:p>
          <a:p>
            <a:r>
              <a:rPr lang="pt-BR" dirty="0"/>
              <a:t>\” aspa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</a:t>
            </a:r>
            <a:r>
              <a:rPr lang="pt-BR" dirty="0"/>
              <a:t>declaração de uma variável segue o modelo:</a:t>
            </a:r>
          </a:p>
          <a:p>
            <a:pPr lvl="2">
              <a:buNone/>
            </a:pPr>
            <a:r>
              <a:rPr lang="pt-BR" dirty="0" smtClean="0"/>
              <a:t>		</a:t>
            </a:r>
            <a:r>
              <a:rPr lang="pt-BR" b="1" dirty="0" smtClean="0"/>
              <a:t>TIPO_VARIÁVEL </a:t>
            </a:r>
            <a:r>
              <a:rPr lang="pt-BR" b="1" dirty="0" err="1"/>
              <a:t>lista_de_variaveis</a:t>
            </a:r>
            <a:r>
              <a:rPr lang="pt-BR" dirty="0"/>
              <a:t>;</a:t>
            </a:r>
          </a:p>
          <a:p>
            <a:r>
              <a:rPr lang="pt-BR" dirty="0"/>
              <a:t>Ex</a:t>
            </a:r>
            <a:r>
              <a:rPr lang="pt-BR" dirty="0" smtClean="0"/>
              <a:t>:</a:t>
            </a:r>
            <a:endParaRPr lang="pt-BR" dirty="0"/>
          </a:p>
          <a:p>
            <a:pPr lvl="1">
              <a:buNone/>
            </a:pPr>
            <a:r>
              <a:rPr lang="pt-BR" dirty="0" err="1"/>
              <a:t>int</a:t>
            </a:r>
            <a:r>
              <a:rPr lang="pt-BR" dirty="0"/>
              <a:t> x, y, z;</a:t>
            </a:r>
          </a:p>
          <a:p>
            <a:pPr lvl="1">
              <a:buNone/>
            </a:pPr>
            <a:r>
              <a:rPr lang="pt-BR" dirty="0" err="1"/>
              <a:t>float</a:t>
            </a:r>
            <a:r>
              <a:rPr lang="pt-BR" dirty="0"/>
              <a:t> f;</a:t>
            </a:r>
          </a:p>
          <a:p>
            <a:pPr lvl="1">
              <a:buNone/>
            </a:pPr>
            <a:r>
              <a:rPr lang="pt-BR" dirty="0" err="1"/>
              <a:t>unsigned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u;</a:t>
            </a:r>
          </a:p>
          <a:p>
            <a:pPr lvl="1">
              <a:buNone/>
            </a:pP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df</a:t>
            </a:r>
            <a:r>
              <a:rPr lang="pt-BR" dirty="0"/>
              <a:t>;</a:t>
            </a:r>
          </a:p>
          <a:p>
            <a:pPr lvl="1">
              <a:buNone/>
            </a:pPr>
            <a:r>
              <a:rPr lang="pt-BR" dirty="0" err="1"/>
              <a:t>char</a:t>
            </a:r>
            <a:r>
              <a:rPr lang="pt-BR" dirty="0"/>
              <a:t> c = ‘A’; /* </a:t>
            </a:r>
            <a:r>
              <a:rPr lang="pt-BR" dirty="0" err="1"/>
              <a:t>variavel</a:t>
            </a:r>
            <a:r>
              <a:rPr lang="pt-BR" dirty="0"/>
              <a:t> definida e iniciada */</a:t>
            </a:r>
          </a:p>
          <a:p>
            <a:pPr lvl="1">
              <a:buNone/>
            </a:pPr>
            <a:r>
              <a:rPr lang="pt-BR" dirty="0" err="1"/>
              <a:t>char</a:t>
            </a:r>
            <a:r>
              <a:rPr lang="pt-BR" dirty="0"/>
              <a:t> s[ ] = “vetor de caracteres”;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Operador de Atribuição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nome_da_variável</a:t>
            </a:r>
            <a:r>
              <a:rPr lang="pt-BR" dirty="0" smtClean="0"/>
              <a:t> = expressão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Ex: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x=5;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y;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y = x+3;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de 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400" b="1" dirty="0" smtClean="0"/>
              <a:t>Conversão </a:t>
            </a:r>
            <a:r>
              <a:rPr lang="pt-BR" sz="2400" b="1" dirty="0"/>
              <a:t>de tipos em </a:t>
            </a:r>
            <a:r>
              <a:rPr lang="pt-BR" sz="2400" b="1" dirty="0" smtClean="0"/>
              <a:t>Atribuições</a:t>
            </a:r>
          </a:p>
          <a:p>
            <a:pPr>
              <a:buNone/>
            </a:pPr>
            <a:endParaRPr lang="pt-BR" sz="2400" b="1" dirty="0"/>
          </a:p>
          <a:p>
            <a:r>
              <a:rPr lang="pt-BR" sz="2400" dirty="0"/>
              <a:t>Regra de conversão de tipos: </a:t>
            </a:r>
            <a:endParaRPr lang="pt-BR" sz="2400" dirty="0" smtClean="0"/>
          </a:p>
          <a:p>
            <a:endParaRPr lang="pt-BR" sz="2400" dirty="0"/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valor do lado </a:t>
            </a:r>
            <a:r>
              <a:rPr lang="pt-BR" sz="2400" dirty="0" smtClean="0"/>
              <a:t>direito </a:t>
            </a:r>
            <a:r>
              <a:rPr lang="pt-BR" sz="2400" dirty="0"/>
              <a:t>é convertido no tipo do lado esquerdo</a:t>
            </a:r>
            <a:r>
              <a:rPr lang="pt-BR" sz="2400" dirty="0" smtClean="0"/>
              <a:t>;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 smtClean="0"/>
              <a:t>Quando </a:t>
            </a:r>
            <a:r>
              <a:rPr lang="pt-BR" sz="2400" dirty="0"/>
              <a:t>se converte de inteiros para caracteres, inteiros longo para inteiros e inteiros para inteiros curtos, a regra básica que a quantidade apropriada de bits mais significativos será ignorada.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Operador de Atribuição</a:t>
            </a:r>
            <a:br>
              <a:rPr lang="pt-BR" dirty="0" smtClean="0"/>
            </a:b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000" dirty="0" err="1" smtClean="0"/>
              <a:t>Int</a:t>
            </a:r>
            <a:r>
              <a:rPr lang="pt-BR" sz="2000" smtClean="0"/>
              <a:t> x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 </a:t>
            </a:r>
            <a:r>
              <a:rPr lang="pt-BR" sz="2000" dirty="0" err="1" smtClean="0"/>
              <a:t>ch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 err="1" smtClean="0"/>
              <a:t>float</a:t>
            </a:r>
            <a:r>
              <a:rPr lang="pt-BR" sz="2000" dirty="0" smtClean="0"/>
              <a:t> f;</a:t>
            </a:r>
          </a:p>
          <a:p>
            <a:pPr>
              <a:buNone/>
            </a:pP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func</a:t>
            </a:r>
            <a:r>
              <a:rPr lang="pt-BR" sz="2000" dirty="0" smtClean="0"/>
              <a:t>(</a:t>
            </a:r>
            <a:r>
              <a:rPr lang="pt-BR" sz="2000" dirty="0" err="1" smtClean="0"/>
              <a:t>void</a:t>
            </a:r>
            <a:r>
              <a:rPr lang="pt-BR" sz="2000" dirty="0" smtClean="0"/>
              <a:t>){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ch</a:t>
            </a:r>
            <a:r>
              <a:rPr lang="pt-BR" sz="2000" dirty="0" smtClean="0"/>
              <a:t> = x; /* linha 1 -o valor de </a:t>
            </a:r>
            <a:r>
              <a:rPr lang="pt-BR" sz="2000" i="1" dirty="0" err="1" smtClean="0"/>
              <a:t>ch</a:t>
            </a:r>
            <a:r>
              <a:rPr lang="pt-BR" sz="2000" dirty="0" smtClean="0"/>
              <a:t> reflete apenas os 8 bits menos significativos; */</a:t>
            </a:r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x = f; /* linha 2 –</a:t>
            </a:r>
            <a:r>
              <a:rPr lang="pt-BR" sz="2000" i="1" dirty="0" smtClean="0"/>
              <a:t>x </a:t>
            </a:r>
            <a:r>
              <a:rPr lang="pt-BR" sz="2000" dirty="0" smtClean="0"/>
              <a:t>recebe a parte inteira de f */</a:t>
            </a:r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f = </a:t>
            </a:r>
            <a:r>
              <a:rPr lang="pt-BR" sz="2000" dirty="0" err="1" smtClean="0"/>
              <a:t>ch</a:t>
            </a:r>
            <a:r>
              <a:rPr lang="pt-BR" sz="2000" dirty="0" smtClean="0"/>
              <a:t>; /* linha 3 –</a:t>
            </a:r>
            <a:r>
              <a:rPr lang="pt-BR" sz="2000" i="1" dirty="0" smtClean="0"/>
              <a:t>f</a:t>
            </a:r>
            <a:r>
              <a:rPr lang="pt-BR" sz="2000" dirty="0" smtClean="0"/>
              <a:t> converte </a:t>
            </a:r>
            <a:r>
              <a:rPr lang="pt-BR" sz="2000" i="1" dirty="0" err="1" smtClean="0"/>
              <a:t>ch</a:t>
            </a:r>
            <a:r>
              <a:rPr lang="pt-BR" sz="2000" i="1" dirty="0" smtClean="0"/>
              <a:t> </a:t>
            </a:r>
            <a:r>
              <a:rPr lang="pt-BR" sz="2000" dirty="0" smtClean="0"/>
              <a:t>(8 bits) no mesmo valor em formato ponto flutuante; */</a:t>
            </a:r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f = x; /* linha 4 –</a:t>
            </a:r>
            <a:r>
              <a:rPr lang="pt-BR" sz="2000" i="1" dirty="0" smtClean="0"/>
              <a:t>f</a:t>
            </a:r>
            <a:r>
              <a:rPr lang="pt-BR" sz="2000" dirty="0" smtClean="0"/>
              <a:t> converte </a:t>
            </a:r>
            <a:r>
              <a:rPr lang="pt-BR" sz="2000" i="1" dirty="0" smtClean="0"/>
              <a:t>x </a:t>
            </a:r>
            <a:r>
              <a:rPr lang="pt-BR" sz="2000" dirty="0" smtClean="0"/>
              <a:t>(16 bits) no mesmo valor em formato ponto flutuante */</a:t>
            </a:r>
          </a:p>
          <a:p>
            <a:pPr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de 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Múltiplas </a:t>
            </a:r>
            <a:r>
              <a:rPr lang="pt-BR" dirty="0"/>
              <a:t>atribuições</a:t>
            </a:r>
          </a:p>
          <a:p>
            <a:pPr lvl="1"/>
            <a:r>
              <a:rPr lang="pt-BR" dirty="0" smtClean="0"/>
              <a:t>C </a:t>
            </a:r>
            <a:r>
              <a:rPr lang="pt-BR" dirty="0"/>
              <a:t>permite a atribuição de mais de uma variável em um mesmo </a:t>
            </a:r>
            <a:r>
              <a:rPr lang="pt-BR" dirty="0" smtClean="0"/>
              <a:t>comando:</a:t>
            </a:r>
          </a:p>
          <a:p>
            <a:pPr lvl="2">
              <a:buNone/>
            </a:pPr>
            <a:r>
              <a:rPr lang="pt-BR" dirty="0"/>
              <a:t>	</a:t>
            </a:r>
            <a:r>
              <a:rPr lang="pt-BR" dirty="0" smtClean="0"/>
              <a:t>		x </a:t>
            </a:r>
            <a:r>
              <a:rPr lang="pt-BR" dirty="0"/>
              <a:t>= y = z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objetivo de escrevermos programas </a:t>
            </a:r>
            <a:r>
              <a:rPr lang="pt-BR" dirty="0" smtClean="0"/>
              <a:t>é, </a:t>
            </a:r>
            <a:r>
              <a:rPr lang="pt-BR" dirty="0"/>
              <a:t>em última análise, a obtenção de resultados (Saídas) depois da elaboração de cálculos ou pesquisas (Processamento) através do fornecimento de um conjunto de dados ou informações conhecidas (Entradas).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Os operadores aritméticos são usados para desenvolver </a:t>
            </a:r>
            <a:r>
              <a:rPr lang="pt-BR" sz="2000" dirty="0" smtClean="0"/>
              <a:t>operações </a:t>
            </a:r>
            <a:r>
              <a:rPr lang="pt-BR" sz="2000" dirty="0"/>
              <a:t>matemáticas. A seguir apresentamos a lista </a:t>
            </a:r>
            <a:r>
              <a:rPr lang="pt-BR" sz="2000" dirty="0" smtClean="0"/>
              <a:t>dos </a:t>
            </a:r>
            <a:r>
              <a:rPr lang="pt-BR" sz="2000" dirty="0"/>
              <a:t>operadores aritméticos do C: </a:t>
            </a:r>
            <a:endParaRPr lang="pt-BR" sz="2000" dirty="0" smtClean="0"/>
          </a:p>
          <a:p>
            <a:pPr>
              <a:buNone/>
            </a:pPr>
            <a:endParaRPr lang="pt-BR" sz="2000" dirty="0"/>
          </a:p>
          <a:p>
            <a:r>
              <a:rPr lang="pt-BR" sz="2000" b="1" dirty="0" smtClean="0"/>
              <a:t>+</a:t>
            </a:r>
            <a:r>
              <a:rPr lang="pt-BR" sz="2000" dirty="0" smtClean="0"/>
              <a:t>   Soma </a:t>
            </a:r>
            <a:r>
              <a:rPr lang="pt-BR" sz="2000" dirty="0"/>
              <a:t>(inteira e ponto flutuante) </a:t>
            </a:r>
          </a:p>
          <a:p>
            <a:r>
              <a:rPr lang="pt-BR" sz="2000" dirty="0" smtClean="0"/>
              <a:t>-</a:t>
            </a:r>
            <a:r>
              <a:rPr lang="pt-BR" sz="2000" b="1" dirty="0" smtClean="0"/>
              <a:t> </a:t>
            </a:r>
            <a:r>
              <a:rPr lang="pt-BR" sz="2000" dirty="0" smtClean="0"/>
              <a:t>   Subtração </a:t>
            </a:r>
            <a:r>
              <a:rPr lang="pt-BR" sz="2000" dirty="0"/>
              <a:t>ou Troca de sinal </a:t>
            </a:r>
            <a:r>
              <a:rPr lang="pt-BR" sz="2000" dirty="0" smtClean="0"/>
              <a:t>(</a:t>
            </a:r>
            <a:r>
              <a:rPr lang="pt-BR" sz="2000" dirty="0"/>
              <a:t>inteira e ponto flutuante) </a:t>
            </a:r>
          </a:p>
          <a:p>
            <a:r>
              <a:rPr lang="pt-BR" sz="2000" b="1" dirty="0" smtClean="0"/>
              <a:t>*</a:t>
            </a:r>
            <a:r>
              <a:rPr lang="pt-BR" sz="2000" dirty="0" smtClean="0"/>
              <a:t>   Multiplicação </a:t>
            </a:r>
            <a:r>
              <a:rPr lang="pt-BR" sz="2000" dirty="0"/>
              <a:t>(inteira e ponto flutuante) </a:t>
            </a:r>
          </a:p>
          <a:p>
            <a:r>
              <a:rPr lang="pt-BR" sz="2000" b="1" dirty="0" smtClean="0"/>
              <a:t>/</a:t>
            </a:r>
            <a:r>
              <a:rPr lang="pt-BR" sz="2000" dirty="0" smtClean="0"/>
              <a:t>    Divisão </a:t>
            </a:r>
            <a:r>
              <a:rPr lang="pt-BR" sz="2000" dirty="0"/>
              <a:t>(inteira e ponto flutuante) </a:t>
            </a:r>
          </a:p>
          <a:p>
            <a:r>
              <a:rPr lang="pt-BR" sz="2000" b="1" dirty="0" smtClean="0"/>
              <a:t>%</a:t>
            </a:r>
            <a:r>
              <a:rPr lang="pt-BR" sz="2000" dirty="0" smtClean="0"/>
              <a:t>   Resto </a:t>
            </a:r>
            <a:r>
              <a:rPr lang="pt-BR" sz="2000" dirty="0"/>
              <a:t>de divisão (de inteiros) </a:t>
            </a:r>
          </a:p>
          <a:p>
            <a:r>
              <a:rPr lang="pt-BR" sz="2000" b="1" dirty="0" smtClean="0"/>
              <a:t>++</a:t>
            </a:r>
            <a:r>
              <a:rPr lang="pt-BR" sz="2000" dirty="0" smtClean="0"/>
              <a:t>  Incremento </a:t>
            </a:r>
            <a:r>
              <a:rPr lang="pt-BR" sz="2000" dirty="0"/>
              <a:t>(inteiro e ponto flutuante) </a:t>
            </a:r>
          </a:p>
          <a:p>
            <a:r>
              <a:rPr lang="pt-BR" sz="2000" b="1" dirty="0" smtClean="0"/>
              <a:t>-- </a:t>
            </a:r>
            <a:r>
              <a:rPr lang="pt-BR" sz="2000" dirty="0" smtClean="0"/>
              <a:t>   Decremento </a:t>
            </a:r>
            <a:r>
              <a:rPr lang="pt-BR" sz="2000" dirty="0"/>
              <a:t>(inteiro e ponto flutuante)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Os </a:t>
            </a:r>
            <a:r>
              <a:rPr lang="pt-BR" sz="2400" b="1" dirty="0" smtClean="0"/>
              <a:t>Operadores Relacionais </a:t>
            </a:r>
            <a:r>
              <a:rPr lang="pt-BR" sz="2400" dirty="0" smtClean="0"/>
              <a:t>do C realizam comparações entre variáveis, e retornam </a:t>
            </a:r>
            <a:r>
              <a:rPr lang="pt-BR" sz="2400" i="1" dirty="0" smtClean="0"/>
              <a:t>verdadeiro</a:t>
            </a:r>
            <a:r>
              <a:rPr lang="pt-BR" sz="2400" dirty="0" smtClean="0"/>
              <a:t> (1) ou </a:t>
            </a:r>
            <a:r>
              <a:rPr lang="pt-BR" sz="2400" i="1" dirty="0" smtClean="0"/>
              <a:t>falso </a:t>
            </a:r>
            <a:r>
              <a:rPr lang="pt-BR" sz="2400" dirty="0" smtClean="0"/>
              <a:t>(0). São eles: </a:t>
            </a:r>
          </a:p>
          <a:p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716360" y="3212976"/>
          <a:ext cx="6096000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Operador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Ação</a:t>
                      </a:r>
                      <a:endParaRPr lang="pt-BR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&gt;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Maior do que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&gt;=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Maior ou igual a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Menor do que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&lt;=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Menor ou igual a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==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Igual a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!=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Diferente de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Operam com valores lógicos e retornam um valor lógico verdadeiro (1) ou falso (0)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Tabela Verdade</a:t>
            </a:r>
          </a:p>
          <a:p>
            <a:pPr>
              <a:buNone/>
            </a:pPr>
            <a:endParaRPr lang="pt-BR" sz="2000" dirty="0" smtClean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00336" y="234888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Exemplo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AND (E)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(c&gt;=‘0’ &amp;&amp; c&lt;=‘0’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|</a:t>
                      </a:r>
                      <a:r>
                        <a:rPr lang="pt-BR" dirty="0" err="1" smtClean="0"/>
                        <a:t>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 (OU)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(a==‘F’ |</a:t>
                      </a:r>
                      <a:r>
                        <a:rPr lang="pt-BR" dirty="0" err="1" smtClean="0"/>
                        <a:t>|</a:t>
                      </a:r>
                      <a:r>
                        <a:rPr lang="pt-BR" dirty="0" smtClean="0"/>
                        <a:t> b!=32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!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NOT (NÃO)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(!var)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475656" y="4581128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a&amp;&amp;b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a||b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Expressões são combinações de variáveis, constantes e operadores.</a:t>
            </a:r>
          </a:p>
          <a:p>
            <a:endParaRPr lang="pt-BR" dirty="0"/>
          </a:p>
          <a:p>
            <a:r>
              <a:rPr lang="pt-BR" dirty="0" smtClean="0"/>
              <a:t>Exemplos:</a:t>
            </a:r>
          </a:p>
          <a:p>
            <a:pPr lvl="1">
              <a:buNone/>
            </a:pPr>
            <a:r>
              <a:rPr lang="pt-BR" dirty="0" smtClean="0"/>
              <a:t>Anos = Dias/365.25;</a:t>
            </a:r>
          </a:p>
          <a:p>
            <a:pPr lvl="1">
              <a:buNone/>
            </a:pPr>
            <a:r>
              <a:rPr lang="pt-BR" dirty="0" smtClean="0"/>
              <a:t>i = i+3;</a:t>
            </a:r>
          </a:p>
          <a:p>
            <a:pPr lvl="1">
              <a:buNone/>
            </a:pPr>
            <a:r>
              <a:rPr lang="pt-BR" dirty="0" smtClean="0"/>
              <a:t>c = a*b + d/e;</a:t>
            </a:r>
          </a:p>
          <a:p>
            <a:pPr lvl="1">
              <a:buNone/>
            </a:pPr>
            <a:r>
              <a:rPr lang="pt-BR" dirty="0" smtClean="0"/>
              <a:t>c = a*(b+d)/e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Expressões que podem ser abreviadas</a:t>
            </a:r>
          </a:p>
          <a:p>
            <a:pPr lvl="1">
              <a:buNone/>
            </a:pPr>
            <a:r>
              <a:rPr lang="pt-BR" dirty="0" smtClean="0"/>
              <a:t>O C admite as </a:t>
            </a: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seguintes equivalência, que podem ser usadas para simplificar expressões ou para facilitar o entendimento </a:t>
            </a:r>
            <a:endParaRPr lang="pt-BR" dirty="0" smtClean="0">
              <a:solidFill>
                <a:srgbClr val="000000"/>
              </a:solidFill>
              <a:latin typeface="Times New Roman"/>
            </a:endParaRPr>
          </a:p>
          <a:p>
            <a:pPr>
              <a:buNone/>
            </a:pPr>
            <a:endParaRPr lang="pt-BR" baseline="0" dirty="0" smtClean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47664" y="4149080"/>
          <a:ext cx="60960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Expressão Original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Expressão Equivalente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x = x+k;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x+=k;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x  = x-k;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x-=k;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x  = x*k;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x*=k;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x  = x/k;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x/=k;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Modeladores (</a:t>
            </a:r>
            <a:r>
              <a:rPr lang="pt-BR" sz="2000" b="1" dirty="0" err="1" smtClean="0"/>
              <a:t>Casts</a:t>
            </a:r>
            <a:r>
              <a:rPr lang="pt-BR" sz="2000" b="1" dirty="0" smtClean="0"/>
              <a:t>)</a:t>
            </a:r>
          </a:p>
          <a:p>
            <a:pPr>
              <a:buNone/>
            </a:pPr>
            <a:r>
              <a:rPr lang="pt-BR" sz="2000" dirty="0" smtClean="0"/>
              <a:t>Um modelador é aplicado a uma expressão. Ele força a mesma a ser de um tipo especificado. Sua forma geral é:</a:t>
            </a:r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	</a:t>
            </a:r>
            <a:r>
              <a:rPr lang="pt-BR" sz="2000" i="1" dirty="0" smtClean="0"/>
              <a:t>(tipo) expressão</a:t>
            </a:r>
            <a:endParaRPr lang="pt-BR" sz="2000" i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3645024"/>
            <a:ext cx="288032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r>
              <a:rPr lang="pt-BR" dirty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num;</a:t>
            </a:r>
          </a:p>
          <a:p>
            <a:r>
              <a:rPr lang="pt-BR" dirty="0"/>
              <a:t>	</a:t>
            </a:r>
            <a:r>
              <a:rPr lang="pt-BR" dirty="0" err="1" smtClean="0"/>
              <a:t>float</a:t>
            </a:r>
            <a:r>
              <a:rPr lang="pt-BR" dirty="0" smtClean="0"/>
              <a:t> f;</a:t>
            </a:r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num = 10;</a:t>
            </a:r>
          </a:p>
          <a:p>
            <a:r>
              <a:rPr lang="pt-BR" dirty="0"/>
              <a:t>	</a:t>
            </a:r>
            <a:r>
              <a:rPr lang="pt-BR" dirty="0" smtClean="0"/>
              <a:t>f = (</a:t>
            </a:r>
            <a:r>
              <a:rPr lang="pt-BR" dirty="0" err="1" smtClean="0"/>
              <a:t>float</a:t>
            </a:r>
            <a:r>
              <a:rPr lang="pt-BR" dirty="0" smtClean="0"/>
              <a:t>) num/7;</a:t>
            </a:r>
          </a:p>
          <a:p>
            <a:r>
              <a:rPr lang="pt-BR" dirty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(“%f”,f);</a:t>
            </a:r>
          </a:p>
          <a:p>
            <a:r>
              <a:rPr lang="pt-BR" dirty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(0);</a:t>
            </a:r>
          </a:p>
          <a:p>
            <a:r>
              <a:rPr lang="pt-BR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16016" y="3789040"/>
            <a:ext cx="309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Se não tivéssemos usado o modelador no exemplo, o C faria uma divisão inteira entre 10 e 7. O resultado seria 1 (um) e este seria depois convertido para </a:t>
            </a:r>
            <a:r>
              <a:rPr lang="pt-BR" dirty="0" err="1" smtClean="0"/>
              <a:t>float</a:t>
            </a:r>
            <a:r>
              <a:rPr lang="pt-BR" dirty="0" smtClean="0"/>
              <a:t> mas continuaria a ser 1.0. Com o modelador, temos o resultado correto.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Exercícios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Lista 1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scanf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Instrução </a:t>
            </a:r>
            <a:r>
              <a:rPr lang="pt-BR" dirty="0"/>
              <a:t>responsável por promover leitura de dados. Sua forma geral é:</a:t>
            </a:r>
          </a:p>
          <a:p>
            <a:pPr>
              <a:buNone/>
            </a:pPr>
            <a:r>
              <a:rPr lang="pt-BR" b="1" dirty="0" smtClean="0"/>
              <a:t>		</a:t>
            </a:r>
            <a:r>
              <a:rPr lang="pt-BR" b="1" dirty="0" err="1" smtClean="0"/>
              <a:t>scanf</a:t>
            </a:r>
            <a:r>
              <a:rPr lang="pt-BR" b="1" dirty="0"/>
              <a:t>(“tipo de entrada”, lista de variáveis)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Alguns </a:t>
            </a:r>
            <a:r>
              <a:rPr lang="pt-BR" dirty="0"/>
              <a:t>“tipos de entrada”:</a:t>
            </a:r>
          </a:p>
          <a:p>
            <a:pPr lvl="1">
              <a:buNone/>
            </a:pPr>
            <a:r>
              <a:rPr lang="pt-BR" dirty="0"/>
              <a:t>%c – leitura de </a:t>
            </a:r>
            <a:r>
              <a:rPr lang="pt-BR" dirty="0" err="1"/>
              <a:t>caracter</a:t>
            </a:r>
            <a:endParaRPr lang="pt-BR" dirty="0"/>
          </a:p>
          <a:p>
            <a:pPr lvl="1">
              <a:buNone/>
            </a:pPr>
            <a:r>
              <a:rPr lang="pt-BR" dirty="0"/>
              <a:t>%d – leitura de números inteiros</a:t>
            </a:r>
          </a:p>
          <a:p>
            <a:pPr lvl="1">
              <a:buNone/>
            </a:pPr>
            <a:r>
              <a:rPr lang="pt-BR" dirty="0"/>
              <a:t>%f – leitura de número reais</a:t>
            </a:r>
          </a:p>
          <a:p>
            <a:pPr lvl="1">
              <a:buNone/>
            </a:pPr>
            <a:r>
              <a:rPr lang="pt-BR" dirty="0"/>
              <a:t>%s – leitura de caracteres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printf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Instrução </a:t>
            </a:r>
            <a:r>
              <a:rPr lang="pt-BR" dirty="0"/>
              <a:t>responsável por promover saída de dados. Sua forma geral é:</a:t>
            </a:r>
          </a:p>
          <a:p>
            <a:pPr>
              <a:buNone/>
            </a:pPr>
            <a:r>
              <a:rPr lang="pt-BR" b="1" dirty="0" smtClean="0"/>
              <a:t>		</a:t>
            </a:r>
            <a:r>
              <a:rPr lang="pt-BR" b="1" dirty="0" err="1" smtClean="0"/>
              <a:t>printf</a:t>
            </a:r>
            <a:r>
              <a:rPr lang="pt-BR" b="1" dirty="0"/>
              <a:t>(“tipo de </a:t>
            </a:r>
            <a:r>
              <a:rPr lang="pt-BR" b="1" dirty="0" err="1"/>
              <a:t>saida</a:t>
            </a:r>
            <a:r>
              <a:rPr lang="pt-BR" b="1" dirty="0"/>
              <a:t>”, lista de variáveis)</a:t>
            </a:r>
          </a:p>
          <a:p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“tipos de saída” a serem utilizados pelo </a:t>
            </a:r>
            <a:r>
              <a:rPr lang="pt-BR" dirty="0" err="1"/>
              <a:t>printf</a:t>
            </a:r>
            <a:r>
              <a:rPr lang="pt-BR" dirty="0"/>
              <a:t>() no momento serão os mesmos dos “tipos de entrada” do </a:t>
            </a:r>
            <a:r>
              <a:rPr lang="pt-BR" dirty="0" err="1"/>
              <a:t>scanf</a:t>
            </a:r>
            <a:r>
              <a:rPr lang="pt-BR" dirty="0" smtClean="0"/>
              <a:t>().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de Entrada e Saída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19750" algn="just"/>
            <a:r>
              <a:rPr lang="pt-BR" sz="4000" baseline="0" dirty="0" smtClean="0">
                <a:solidFill>
                  <a:srgbClr val="000000"/>
                </a:solidFill>
                <a:latin typeface="Times New Roman"/>
              </a:rPr>
              <a:t>Exemplo: Dado um número, calcula seu quadrado</a:t>
            </a:r>
          </a:p>
          <a:p>
            <a:pPr>
              <a:buNone/>
            </a:pP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#include &lt;</a:t>
            </a:r>
            <a:r>
              <a:rPr lang="pt-BR" baseline="0" dirty="0" err="1" smtClean="0">
                <a:solidFill>
                  <a:srgbClr val="000000"/>
                </a:solidFill>
                <a:latin typeface="Times New Roman"/>
              </a:rPr>
              <a:t>stdio</a:t>
            </a: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.h&gt;</a:t>
            </a:r>
          </a:p>
          <a:p>
            <a:pPr>
              <a:buNone/>
            </a:pPr>
            <a:r>
              <a:rPr lang="pt-BR" baseline="0" dirty="0" err="1" smtClean="0">
                <a:solidFill>
                  <a:srgbClr val="000000"/>
                </a:solidFill>
                <a:latin typeface="Times New Roman"/>
              </a:rPr>
              <a:t>int</a:t>
            </a: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baseline="0" dirty="0" err="1" smtClean="0">
                <a:solidFill>
                  <a:srgbClr val="000000"/>
                </a:solidFill>
                <a:latin typeface="Times New Roman"/>
              </a:rPr>
              <a:t>main</a:t>
            </a: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(){</a:t>
            </a:r>
          </a:p>
          <a:p>
            <a:pPr lvl="1">
              <a:buNone/>
            </a:pPr>
            <a:r>
              <a:rPr lang="pt-BR" baseline="0" dirty="0" err="1" smtClean="0">
                <a:solidFill>
                  <a:srgbClr val="000000"/>
                </a:solidFill>
                <a:latin typeface="Times New Roman"/>
              </a:rPr>
              <a:t>int</a:t>
            </a: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 numero;</a:t>
            </a:r>
          </a:p>
          <a:p>
            <a:pPr lvl="1">
              <a:buNone/>
            </a:pPr>
            <a:r>
              <a:rPr lang="pt-BR" baseline="0" dirty="0" err="1" smtClean="0">
                <a:solidFill>
                  <a:srgbClr val="000000"/>
                </a:solidFill>
                <a:latin typeface="Times New Roman"/>
              </a:rPr>
              <a:t>printf</a:t>
            </a: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("Digite um numero: ");</a:t>
            </a:r>
          </a:p>
          <a:p>
            <a:pPr lvl="1">
              <a:buNone/>
            </a:pPr>
            <a:r>
              <a:rPr lang="pt-BR" baseline="0" dirty="0" err="1" smtClean="0">
                <a:solidFill>
                  <a:srgbClr val="000000"/>
                </a:solidFill>
                <a:latin typeface="Times New Roman"/>
              </a:rPr>
              <a:t>scanf</a:t>
            </a: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("%d",&amp;numero);</a:t>
            </a:r>
          </a:p>
          <a:p>
            <a:pPr marR="31050" lvl="1">
              <a:buNone/>
            </a:pPr>
            <a:r>
              <a:rPr lang="pt-BR" baseline="0" dirty="0" err="1" smtClean="0">
                <a:solidFill>
                  <a:srgbClr val="000000"/>
                </a:solidFill>
                <a:latin typeface="Times New Roman"/>
              </a:rPr>
              <a:t>printf</a:t>
            </a: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("%d elevado ao quadrado e' igual a %d. \n", numero, numero*numero);</a:t>
            </a:r>
          </a:p>
          <a:p>
            <a:pPr lvl="1">
              <a:buNone/>
            </a:pP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system("pause");</a:t>
            </a:r>
          </a:p>
          <a:p>
            <a:pPr lvl="1">
              <a:buNone/>
            </a:pPr>
            <a:r>
              <a:rPr lang="pt-BR" baseline="0" dirty="0" err="1" smtClean="0">
                <a:solidFill>
                  <a:srgbClr val="000000"/>
                </a:solidFill>
                <a:latin typeface="Times New Roman"/>
              </a:rPr>
              <a:t>return</a:t>
            </a: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 0;</a:t>
            </a:r>
          </a:p>
          <a:p>
            <a:pPr>
              <a:buNone/>
            </a:pPr>
            <a:r>
              <a:rPr lang="pt-BR" baseline="0" dirty="0" smtClean="0">
                <a:solidFill>
                  <a:srgbClr val="000000"/>
                </a:solidFill>
                <a:latin typeface="Times New Roman"/>
              </a:rPr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variáveis </a:t>
            </a:r>
            <a:r>
              <a:rPr lang="pt-BR" dirty="0"/>
              <a:t>em um programa C estão associadas a posições de memória que armazenam </a:t>
            </a:r>
            <a:r>
              <a:rPr lang="pt-BR" dirty="0" smtClean="0"/>
              <a:t>informações</a:t>
            </a:r>
          </a:p>
          <a:p>
            <a:endParaRPr lang="pt-BR" dirty="0"/>
          </a:p>
          <a:p>
            <a:r>
              <a:rPr lang="pt-BR" dirty="0"/>
              <a:t>nomes de variáveis podem ter vários </a:t>
            </a:r>
            <a:r>
              <a:rPr lang="pt-BR" dirty="0" smtClean="0"/>
              <a:t>caracteres em </a:t>
            </a:r>
            <a:r>
              <a:rPr lang="pt-BR" dirty="0"/>
              <a:t>C, apenas os 31 primeiros caracteres são </a:t>
            </a:r>
            <a:r>
              <a:rPr lang="pt-BR" dirty="0" smtClean="0"/>
              <a:t> considerados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primeiro </a:t>
            </a:r>
            <a:r>
              <a:rPr lang="pt-BR" dirty="0" err="1"/>
              <a:t>caracter</a:t>
            </a:r>
            <a:r>
              <a:rPr lang="pt-BR" dirty="0"/>
              <a:t> tem que ser uma letra ou </a:t>
            </a:r>
            <a:r>
              <a:rPr lang="pt-BR" i="1" dirty="0"/>
              <a:t>underscore </a:t>
            </a:r>
            <a:r>
              <a:rPr lang="pt-BR" i="1" dirty="0" smtClean="0"/>
              <a:t>“_”</a:t>
            </a:r>
          </a:p>
          <a:p>
            <a:endParaRPr lang="pt-BR" i="1" dirty="0"/>
          </a:p>
          <a:p>
            <a:r>
              <a:rPr lang="pt-BR" dirty="0"/>
              <a:t>o restante do nome pode conter letras, dígitos e sublinhados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Variáveis</a:t>
            </a:r>
            <a:br>
              <a:rPr lang="pt-BR" dirty="0" smtClean="0"/>
            </a:br>
            <a:r>
              <a:rPr lang="pt-BR" dirty="0" smtClean="0"/>
              <a:t>Exemplos de nomes de variáveis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Corretos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Contador</a:t>
            </a:r>
          </a:p>
          <a:p>
            <a:r>
              <a:rPr lang="pt-BR" dirty="0" smtClean="0"/>
              <a:t>Teste23</a:t>
            </a:r>
          </a:p>
          <a:p>
            <a:r>
              <a:rPr lang="pt-BR" dirty="0" err="1" smtClean="0"/>
              <a:t>Alto_Paraiso</a:t>
            </a:r>
            <a:endParaRPr lang="pt-BR" dirty="0" smtClean="0"/>
          </a:p>
          <a:p>
            <a:r>
              <a:rPr lang="pt-BR" dirty="0" smtClean="0"/>
              <a:t>_</a:t>
            </a:r>
            <a:r>
              <a:rPr lang="pt-BR" dirty="0" err="1" smtClean="0"/>
              <a:t>sizeint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Incorretos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1contador</a:t>
            </a:r>
          </a:p>
          <a:p>
            <a:r>
              <a:rPr lang="pt-BR" dirty="0" smtClean="0"/>
              <a:t>oi!gente</a:t>
            </a:r>
          </a:p>
          <a:p>
            <a:r>
              <a:rPr lang="pt-BR" dirty="0" smtClean="0"/>
              <a:t>Alto..Paraíso</a:t>
            </a:r>
          </a:p>
          <a:p>
            <a:r>
              <a:rPr lang="pt-BR" dirty="0" smtClean="0"/>
              <a:t>_</a:t>
            </a:r>
            <a:r>
              <a:rPr lang="pt-BR" dirty="0" err="1" smtClean="0"/>
              <a:t>size-int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 err="1" smtClean="0"/>
              <a:t>Palavras-chave</a:t>
            </a:r>
            <a:r>
              <a:rPr lang="pt-BR" dirty="0" smtClean="0"/>
              <a:t> </a:t>
            </a:r>
            <a:r>
              <a:rPr lang="pt-BR" dirty="0"/>
              <a:t>de C não podem ser utilizadas como nome de variáveis: </a:t>
            </a:r>
            <a:r>
              <a:rPr lang="pt-BR" b="1" i="1" dirty="0" err="1"/>
              <a:t>int</a:t>
            </a:r>
            <a:r>
              <a:rPr lang="pt-BR" b="1" i="1" dirty="0"/>
              <a:t>, for, </a:t>
            </a:r>
            <a:r>
              <a:rPr lang="pt-BR" b="1" i="1" dirty="0" err="1"/>
              <a:t>while</a:t>
            </a:r>
            <a:r>
              <a:rPr lang="pt-BR" b="1" i="1" dirty="0"/>
              <a:t>, etc</a:t>
            </a:r>
            <a:r>
              <a:rPr lang="pt-BR" b="1" i="1" dirty="0" smtClean="0"/>
              <a:t>...</a:t>
            </a:r>
          </a:p>
          <a:p>
            <a:endParaRPr lang="pt-BR" b="1" i="1" dirty="0"/>
          </a:p>
          <a:p>
            <a:r>
              <a:rPr lang="pt-BR" dirty="0" smtClean="0"/>
              <a:t>C </a:t>
            </a:r>
            <a:r>
              <a:rPr lang="pt-BR" dirty="0"/>
              <a:t>é </a:t>
            </a:r>
            <a:r>
              <a:rPr lang="pt-BR" i="1" dirty="0" err="1"/>
              <a:t>case-sensitive</a:t>
            </a:r>
            <a:r>
              <a:rPr lang="pt-BR" i="1" dirty="0"/>
              <a:t>: </a:t>
            </a:r>
          </a:p>
          <a:p>
            <a:pPr>
              <a:buNone/>
            </a:pPr>
            <a:r>
              <a:rPr lang="pt-BR" dirty="0" smtClean="0"/>
              <a:t>		contador </a:t>
            </a:r>
            <a:r>
              <a:rPr lang="pt-BR" dirty="0"/>
              <a:t>≠ Contador ≠ </a:t>
            </a:r>
            <a:r>
              <a:rPr lang="pt-BR" dirty="0" smtClean="0"/>
              <a:t>CONTADOR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Escolha </a:t>
            </a:r>
            <a:r>
              <a:rPr lang="pt-BR" dirty="0"/>
              <a:t>a opção que inclui somente nomes válidos </a:t>
            </a:r>
            <a:r>
              <a:rPr lang="pt-BR" dirty="0" smtClean="0"/>
              <a:t>para </a:t>
            </a:r>
            <a:r>
              <a:rPr lang="pt-BR" dirty="0"/>
              <a:t>variáveis na linguagem C. 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) </a:t>
            </a:r>
            <a:r>
              <a:rPr lang="en-US" dirty="0"/>
              <a:t>If, a_b_2, H789, _yes</a:t>
            </a:r>
          </a:p>
          <a:p>
            <a:pPr>
              <a:buNone/>
            </a:pPr>
            <a:r>
              <a:rPr lang="pl-PL" dirty="0"/>
              <a:t>b</a:t>
            </a:r>
            <a:r>
              <a:rPr lang="pl-PL" dirty="0" smtClean="0"/>
              <a:t>) </a:t>
            </a:r>
            <a:r>
              <a:rPr lang="pl-PL" dirty="0"/>
              <a:t>i, j, int, obs</a:t>
            </a:r>
          </a:p>
          <a:p>
            <a:pPr>
              <a:buNone/>
            </a:pPr>
            <a:r>
              <a:rPr lang="es-ES" dirty="0"/>
              <a:t>c</a:t>
            </a:r>
            <a:r>
              <a:rPr lang="es-ES" dirty="0" smtClean="0"/>
              <a:t>) </a:t>
            </a:r>
            <a:r>
              <a:rPr lang="es-ES" dirty="0"/>
              <a:t>9xy, a36, x*y, --j</a:t>
            </a:r>
          </a:p>
          <a:p>
            <a:pPr>
              <a:buNone/>
            </a:pPr>
            <a:r>
              <a:rPr lang="pt-BR" dirty="0"/>
              <a:t>d</a:t>
            </a:r>
            <a:r>
              <a:rPr lang="pt-BR" dirty="0" smtClean="0"/>
              <a:t>) </a:t>
            </a:r>
            <a:r>
              <a:rPr lang="pt-BR" dirty="0"/>
              <a:t>2_ou_1, \fim, *h, j </a:t>
            </a:r>
          </a:p>
          <a:p>
            <a:pPr>
              <a:buNone/>
            </a:pPr>
            <a:r>
              <a:rPr lang="pt-BR" dirty="0"/>
              <a:t>e</a:t>
            </a:r>
            <a:r>
              <a:rPr lang="pt-BR" dirty="0" smtClean="0"/>
              <a:t>) </a:t>
            </a:r>
            <a:r>
              <a:rPr lang="pt-BR" dirty="0"/>
              <a:t>Nenhuma das opções anteriores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1060</Words>
  <Application>Microsoft Office PowerPoint</Application>
  <PresentationFormat>Apresentação na tela (4:3)</PresentationFormat>
  <Paragraphs>264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Estrutura de Dados</vt:lpstr>
      <vt:lpstr>Comandos de Entrada e Saída</vt:lpstr>
      <vt:lpstr>scanf()</vt:lpstr>
      <vt:lpstr>printf()</vt:lpstr>
      <vt:lpstr>Comando de Entrada e Saída</vt:lpstr>
      <vt:lpstr>Variáveis</vt:lpstr>
      <vt:lpstr>Variáveis Exemplos de nomes de variáveis</vt:lpstr>
      <vt:lpstr>Variáveis</vt:lpstr>
      <vt:lpstr>Exercício</vt:lpstr>
      <vt:lpstr>Tipos de Dados</vt:lpstr>
      <vt:lpstr>Tipos de dados básicos em C</vt:lpstr>
      <vt:lpstr>Modificadores de Tipos</vt:lpstr>
      <vt:lpstr>Constantes</vt:lpstr>
      <vt:lpstr>Constantes char</vt:lpstr>
      <vt:lpstr>Declaração de Variáveis</vt:lpstr>
      <vt:lpstr>Operadores</vt:lpstr>
      <vt:lpstr>Operadores de Atribuição</vt:lpstr>
      <vt:lpstr>Operador de Atribuição Exemplo</vt:lpstr>
      <vt:lpstr>Operador de Atribuição</vt:lpstr>
      <vt:lpstr>Operadores Aritméticos</vt:lpstr>
      <vt:lpstr>Operadores Relacionais</vt:lpstr>
      <vt:lpstr>Operadores Lógicos</vt:lpstr>
      <vt:lpstr>Expressões</vt:lpstr>
      <vt:lpstr>Expressões</vt:lpstr>
      <vt:lpstr>Expressões</vt:lpstr>
      <vt:lpstr>Exercícios  Lista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Carol</dc:creator>
  <cp:lastModifiedBy>CAROLINA</cp:lastModifiedBy>
  <cp:revision>47</cp:revision>
  <dcterms:created xsi:type="dcterms:W3CDTF">2011-02-14T16:31:18Z</dcterms:created>
  <dcterms:modified xsi:type="dcterms:W3CDTF">2016-09-28T15:35:33Z</dcterms:modified>
</cp:coreProperties>
</file>