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67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Estruturados</a:t>
            </a:r>
          </a:p>
          <a:p>
            <a:r>
              <a:rPr lang="pt-BR" dirty="0"/>
              <a:t>VETORES E MATRIZES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para Manipulação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gets</a:t>
            </a:r>
            <a:r>
              <a:rPr lang="pt-BR" dirty="0"/>
              <a:t>: a função </a:t>
            </a:r>
            <a:r>
              <a:rPr lang="pt-BR" dirty="0" err="1"/>
              <a:t>gets</a:t>
            </a:r>
            <a:r>
              <a:rPr lang="pt-BR" dirty="0"/>
              <a:t>() lê uma string do teclado. Sua forma geral é:</a:t>
            </a:r>
          </a:p>
          <a:p>
            <a:pPr>
              <a:buNone/>
            </a:pPr>
            <a:r>
              <a:rPr lang="pt-BR" i="1" dirty="0"/>
              <a:t>			</a:t>
            </a:r>
            <a:r>
              <a:rPr lang="pt-BR" b="1" i="1" dirty="0" err="1"/>
              <a:t>gets</a:t>
            </a:r>
            <a:r>
              <a:rPr lang="pt-BR" b="1" i="1" dirty="0"/>
              <a:t> (</a:t>
            </a:r>
            <a:r>
              <a:rPr lang="pt-BR" b="1" i="1" dirty="0" err="1"/>
              <a:t>nome_da_string</a:t>
            </a:r>
            <a:r>
              <a:rPr lang="pt-BR" b="1" i="1" dirty="0"/>
              <a:t>);</a:t>
            </a:r>
          </a:p>
          <a:p>
            <a:pPr>
              <a:buNone/>
            </a:pPr>
            <a:r>
              <a:rPr lang="pt-BR" dirty="0"/>
              <a:t>Exemplo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39752" y="3789040"/>
            <a:ext cx="396044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#include &lt;</a:t>
            </a:r>
            <a:r>
              <a:rPr lang="pt-BR" sz="2000" dirty="0" err="1"/>
              <a:t>stdio</a:t>
            </a:r>
            <a:r>
              <a:rPr lang="pt-BR" sz="2000" dirty="0"/>
              <a:t>.h&gt;</a:t>
            </a:r>
          </a:p>
          <a:p>
            <a:r>
              <a:rPr lang="pt-BR" sz="2000" b="1" dirty="0" err="1"/>
              <a:t>void</a:t>
            </a:r>
            <a:r>
              <a:rPr lang="pt-BR" sz="2000" b="1" dirty="0"/>
              <a:t> </a:t>
            </a:r>
            <a:r>
              <a:rPr lang="pt-BR" sz="2000" b="1" dirty="0" err="1"/>
              <a:t>main</a:t>
            </a:r>
            <a:r>
              <a:rPr lang="pt-BR" sz="2000" b="1" dirty="0"/>
              <a:t> ()</a:t>
            </a:r>
            <a:r>
              <a:rPr lang="pt-BR" sz="2000" dirty="0"/>
              <a:t>{</a:t>
            </a:r>
          </a:p>
          <a:p>
            <a:pPr lvl="1"/>
            <a:r>
              <a:rPr lang="pt-BR" sz="2000" b="1" dirty="0" err="1"/>
              <a:t>char</a:t>
            </a:r>
            <a:r>
              <a:rPr lang="pt-BR" sz="2000" b="1" dirty="0"/>
              <a:t> string[100];</a:t>
            </a:r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("Digite o seu nome: ");</a:t>
            </a:r>
          </a:p>
          <a:p>
            <a:pPr lvl="1"/>
            <a:r>
              <a:rPr lang="pt-BR" sz="2000" dirty="0" err="1"/>
              <a:t>gets</a:t>
            </a:r>
            <a:r>
              <a:rPr lang="pt-BR" sz="2000" dirty="0"/>
              <a:t> (string);</a:t>
            </a:r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("\n\n Ola %s", string);</a:t>
            </a:r>
          </a:p>
          <a:p>
            <a:r>
              <a:rPr lang="pt-BR" sz="20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para Manipulação de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/>
              <a:t>strcpy</a:t>
            </a:r>
            <a:r>
              <a:rPr lang="pt-BR" sz="2000" b="1" dirty="0"/>
              <a:t>:</a:t>
            </a:r>
            <a:r>
              <a:rPr lang="pt-BR" sz="2000" dirty="0"/>
              <a:t> a função </a:t>
            </a:r>
            <a:r>
              <a:rPr lang="pt-BR" sz="2000" dirty="0" err="1"/>
              <a:t>strcpy</a:t>
            </a:r>
            <a:r>
              <a:rPr lang="pt-BR" sz="2000" dirty="0"/>
              <a:t>() copia a string-origem para a string-destino. Sua forma geral é:</a:t>
            </a:r>
          </a:p>
          <a:p>
            <a:pPr>
              <a:buNone/>
            </a:pPr>
            <a:r>
              <a:rPr lang="pt-BR" sz="2000" i="1" dirty="0"/>
              <a:t>			</a:t>
            </a:r>
            <a:r>
              <a:rPr lang="pt-BR" sz="2000" i="1" dirty="0" err="1"/>
              <a:t>strcpy</a:t>
            </a:r>
            <a:r>
              <a:rPr lang="pt-BR" sz="2000" i="1" dirty="0"/>
              <a:t> (</a:t>
            </a:r>
            <a:r>
              <a:rPr lang="pt-BR" sz="2000" i="1" dirty="0" err="1"/>
              <a:t>string_destino</a:t>
            </a:r>
            <a:r>
              <a:rPr lang="pt-BR" sz="2000" i="1" dirty="0"/>
              <a:t>, </a:t>
            </a:r>
            <a:r>
              <a:rPr lang="pt-BR" sz="2000" i="1" dirty="0" err="1"/>
              <a:t>string_origem</a:t>
            </a:r>
            <a:r>
              <a:rPr lang="pt-BR" sz="2000" i="1" dirty="0"/>
              <a:t>);</a:t>
            </a:r>
          </a:p>
          <a:p>
            <a:pPr>
              <a:buNone/>
            </a:pPr>
            <a:endParaRPr lang="pt-BR" sz="2000" i="1" dirty="0"/>
          </a:p>
          <a:p>
            <a:r>
              <a:rPr lang="pt-BR" sz="2000" b="1" dirty="0" err="1"/>
              <a:t>strlen</a:t>
            </a:r>
            <a:r>
              <a:rPr lang="pt-BR" sz="2000" b="1" dirty="0"/>
              <a:t>(</a:t>
            </a:r>
            <a:r>
              <a:rPr lang="pt-BR" sz="2000" b="1" dirty="0" err="1"/>
              <a:t>str</a:t>
            </a:r>
            <a:r>
              <a:rPr lang="pt-BR" sz="2000" b="1" dirty="0"/>
              <a:t>): </a:t>
            </a:r>
            <a:r>
              <a:rPr lang="pt-BR" sz="2000" dirty="0"/>
              <a:t>retorna o tamanho de </a:t>
            </a:r>
            <a:r>
              <a:rPr lang="pt-BR" sz="2000" dirty="0" err="1"/>
              <a:t>str</a:t>
            </a:r>
            <a:endParaRPr lang="pt-BR" sz="2000" dirty="0"/>
          </a:p>
          <a:p>
            <a:r>
              <a:rPr lang="pt-BR" sz="2000" b="1" dirty="0" err="1"/>
              <a:t>strcat</a:t>
            </a:r>
            <a:r>
              <a:rPr lang="pt-BR" sz="2000" b="1" dirty="0"/>
              <a:t>(</a:t>
            </a:r>
            <a:r>
              <a:rPr lang="pt-BR" sz="2000" b="1" dirty="0" err="1"/>
              <a:t>dest</a:t>
            </a:r>
            <a:r>
              <a:rPr lang="pt-BR" sz="2000" b="1" dirty="0"/>
              <a:t>, fonte): </a:t>
            </a:r>
            <a:r>
              <a:rPr lang="pt-BR" sz="2000" dirty="0"/>
              <a:t>concatena fonte no fim de </a:t>
            </a:r>
            <a:r>
              <a:rPr lang="pt-BR" sz="2000" dirty="0" err="1"/>
              <a:t>dest</a:t>
            </a:r>
            <a:endParaRPr lang="pt-BR" sz="2000" dirty="0"/>
          </a:p>
          <a:p>
            <a:r>
              <a:rPr lang="pt-BR" sz="2000" b="1" dirty="0" err="1"/>
              <a:t>strcmp</a:t>
            </a:r>
            <a:r>
              <a:rPr lang="pt-BR" sz="2000" b="1" dirty="0"/>
              <a:t>(string1,string2)</a:t>
            </a:r>
            <a:r>
              <a:rPr lang="pt-BR" sz="2000" dirty="0"/>
              <a:t>: compara duas strings. Se as duas forem idênticas, a função retorna zero. Se elas forem diferentes, a função retorna não-zero.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03648" y="5013176"/>
            <a:ext cx="65527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As funções apresentadas estão no arquivo cabeçalho s</a:t>
            </a:r>
            <a:r>
              <a:rPr lang="pt-BR" sz="2000" i="1" dirty="0"/>
              <a:t>tring.h.</a:t>
            </a:r>
            <a:endParaRPr lang="pt-B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para manipulação de strings</a:t>
            </a:r>
            <a:br>
              <a:rPr lang="pt-BR" dirty="0"/>
            </a:br>
            <a:r>
              <a:rPr lang="pt-BR" dirty="0"/>
              <a:t>Exemplo 1 – </a:t>
            </a:r>
            <a:r>
              <a:rPr lang="pt-BR" dirty="0" err="1"/>
              <a:t>strcpy</a:t>
            </a:r>
            <a:r>
              <a:rPr lang="pt-BR" dirty="0"/>
              <a:t>, </a:t>
            </a:r>
            <a:r>
              <a:rPr lang="pt-BR" dirty="0" err="1"/>
              <a:t>gets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772816"/>
            <a:ext cx="504035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#include &lt;</a:t>
            </a:r>
            <a:r>
              <a:rPr lang="pt-BR" sz="2000" dirty="0" err="1"/>
              <a:t>stdio</a:t>
            </a:r>
            <a:r>
              <a:rPr lang="pt-BR" sz="2000" dirty="0"/>
              <a:t>.h&gt;</a:t>
            </a:r>
          </a:p>
          <a:p>
            <a:r>
              <a:rPr lang="pt-BR" sz="2000" dirty="0"/>
              <a:t>#include &lt;string.h&gt;</a:t>
            </a:r>
          </a:p>
          <a:p>
            <a:endParaRPr lang="pt-BR" sz="2000" dirty="0"/>
          </a:p>
          <a:p>
            <a:r>
              <a:rPr lang="pt-BR" sz="2000" b="1" dirty="0" err="1"/>
              <a:t>void</a:t>
            </a:r>
            <a:r>
              <a:rPr lang="pt-BR" sz="2000" b="1" dirty="0"/>
              <a:t> </a:t>
            </a:r>
            <a:r>
              <a:rPr lang="pt-BR" sz="2000" b="1" dirty="0" err="1"/>
              <a:t>main</a:t>
            </a:r>
            <a:r>
              <a:rPr lang="pt-BR" sz="2000" b="1" dirty="0"/>
              <a:t> ()</a:t>
            </a:r>
            <a:r>
              <a:rPr lang="pt-BR" sz="2000" dirty="0"/>
              <a:t>{</a:t>
            </a:r>
          </a:p>
          <a:p>
            <a:pPr lvl="1"/>
            <a:endParaRPr lang="pt-BR" sz="2000" b="1" dirty="0"/>
          </a:p>
          <a:p>
            <a:pPr lvl="1"/>
            <a:r>
              <a:rPr lang="pt-BR" sz="2000" b="1" dirty="0" err="1"/>
              <a:t>char</a:t>
            </a:r>
            <a:r>
              <a:rPr lang="pt-BR" sz="2000" b="1" dirty="0"/>
              <a:t> str1[100], str2[100], str3[100];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("Entre com uma string: ");</a:t>
            </a:r>
          </a:p>
          <a:p>
            <a:pPr lvl="1"/>
            <a:r>
              <a:rPr lang="pt-BR" sz="2000" dirty="0" err="1"/>
              <a:t>gets</a:t>
            </a:r>
            <a:r>
              <a:rPr lang="pt-BR" sz="2000" dirty="0"/>
              <a:t> (str1);</a:t>
            </a:r>
          </a:p>
          <a:p>
            <a:pPr lvl="1"/>
            <a:r>
              <a:rPr lang="pt-BR" sz="2000" dirty="0" err="1"/>
              <a:t>strcpy</a:t>
            </a:r>
            <a:r>
              <a:rPr lang="pt-BR" sz="2000" dirty="0"/>
              <a:t> (str2, str1); /* Copia str1 em str2 */</a:t>
            </a:r>
          </a:p>
          <a:p>
            <a:pPr lvl="1"/>
            <a:r>
              <a:rPr lang="it-IT" sz="2000" dirty="0"/>
              <a:t>strcpy (str3, "Voce digitou a string ");</a:t>
            </a:r>
          </a:p>
          <a:p>
            <a:pPr lvl="1"/>
            <a:r>
              <a:rPr lang="pt-BR" sz="2000" dirty="0"/>
              <a:t>/* Copia "</a:t>
            </a:r>
            <a:r>
              <a:rPr lang="pt-BR" sz="2000" dirty="0" err="1"/>
              <a:t>Voce</a:t>
            </a:r>
            <a:r>
              <a:rPr lang="pt-BR" sz="2000" dirty="0"/>
              <a:t> digitou a string" em str3 */</a:t>
            </a:r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("\n\n%s%s", str3, str2);</a:t>
            </a:r>
          </a:p>
          <a:p>
            <a:r>
              <a:rPr lang="pt-BR" sz="2000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60232" y="6237312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Projeto teste2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para manipulação de strings</a:t>
            </a:r>
            <a:br>
              <a:rPr lang="pt-BR" dirty="0"/>
            </a:br>
            <a:r>
              <a:rPr lang="pt-BR" dirty="0"/>
              <a:t>Exemplo 2 - </a:t>
            </a:r>
            <a:r>
              <a:rPr lang="pt-BR" dirty="0" err="1"/>
              <a:t>strcat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772816"/>
            <a:ext cx="735156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#include &lt;</a:t>
            </a:r>
            <a:r>
              <a:rPr lang="pt-BR" sz="2000" dirty="0" err="1"/>
              <a:t>stdio</a:t>
            </a:r>
            <a:r>
              <a:rPr lang="pt-BR" sz="2000" dirty="0"/>
              <a:t>.h&gt;</a:t>
            </a:r>
          </a:p>
          <a:p>
            <a:r>
              <a:rPr lang="pt-BR" sz="2000" dirty="0"/>
              <a:t>#include &lt;string.h&gt;</a:t>
            </a:r>
          </a:p>
          <a:p>
            <a:r>
              <a:rPr lang="pt-BR" sz="2000" b="1" dirty="0" err="1"/>
              <a:t>void</a:t>
            </a:r>
            <a:r>
              <a:rPr lang="pt-BR" sz="2000" b="1" dirty="0"/>
              <a:t> </a:t>
            </a:r>
            <a:r>
              <a:rPr lang="pt-BR" sz="2000" b="1" dirty="0" err="1"/>
              <a:t>main</a:t>
            </a:r>
            <a:r>
              <a:rPr lang="pt-BR" sz="2000" b="1" dirty="0"/>
              <a:t> ()</a:t>
            </a:r>
            <a:r>
              <a:rPr lang="pt-BR" sz="2000" dirty="0"/>
              <a:t>{</a:t>
            </a:r>
          </a:p>
          <a:p>
            <a:endParaRPr lang="pt-BR" sz="2000" b="1" dirty="0"/>
          </a:p>
          <a:p>
            <a:pPr lvl="1"/>
            <a:r>
              <a:rPr lang="pt-BR" sz="2000" b="1" dirty="0" err="1"/>
              <a:t>char</a:t>
            </a:r>
            <a:r>
              <a:rPr lang="pt-BR" sz="2000" b="1" dirty="0"/>
              <a:t> str1[100], str2[100];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("Entre com uma string: ");</a:t>
            </a:r>
          </a:p>
          <a:p>
            <a:pPr lvl="1"/>
            <a:r>
              <a:rPr lang="pt-BR" sz="2000" dirty="0" err="1"/>
              <a:t>gets</a:t>
            </a:r>
            <a:r>
              <a:rPr lang="pt-BR" sz="2000" dirty="0"/>
              <a:t> (str1);</a:t>
            </a:r>
          </a:p>
          <a:p>
            <a:pPr lvl="1"/>
            <a:r>
              <a:rPr lang="it-IT" sz="2000" dirty="0"/>
              <a:t>strcpy (str2, "Voce digitou a string ");</a:t>
            </a:r>
          </a:p>
          <a:p>
            <a:pPr lvl="1"/>
            <a:r>
              <a:rPr lang="pt-BR" sz="2000" dirty="0" err="1"/>
              <a:t>strcat</a:t>
            </a:r>
            <a:r>
              <a:rPr lang="pt-BR" sz="2000" dirty="0"/>
              <a:t> (str2, str1);</a:t>
            </a:r>
          </a:p>
          <a:p>
            <a:pPr lvl="1"/>
            <a:r>
              <a:rPr lang="pt-BR" sz="2000" dirty="0"/>
              <a:t>/* str2 armazenara' </a:t>
            </a:r>
            <a:r>
              <a:rPr lang="pt-BR" sz="2000" dirty="0" err="1"/>
              <a:t>Voce</a:t>
            </a:r>
            <a:r>
              <a:rPr lang="pt-BR" sz="2000" dirty="0"/>
              <a:t> digitou a string + o </a:t>
            </a:r>
            <a:r>
              <a:rPr lang="pt-BR" sz="2000" dirty="0" err="1"/>
              <a:t>conteudo</a:t>
            </a:r>
            <a:r>
              <a:rPr lang="pt-BR" sz="2000" dirty="0"/>
              <a:t> de str1 */</a:t>
            </a:r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("\n\n%s", str2);</a:t>
            </a:r>
          </a:p>
          <a:p>
            <a:r>
              <a:rPr lang="pt-BR" sz="20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para manipulação de strings</a:t>
            </a:r>
            <a:br>
              <a:rPr lang="pt-BR" dirty="0"/>
            </a:br>
            <a:r>
              <a:rPr lang="pt-BR" dirty="0"/>
              <a:t>Exemplo 3 - </a:t>
            </a:r>
            <a:r>
              <a:rPr lang="pt-BR" dirty="0" err="1"/>
              <a:t>strlen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772816"/>
            <a:ext cx="717279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#include &lt;</a:t>
            </a:r>
            <a:r>
              <a:rPr lang="pt-BR" sz="2000" dirty="0" err="1"/>
              <a:t>stdio</a:t>
            </a:r>
            <a:r>
              <a:rPr lang="pt-BR" sz="2000" dirty="0"/>
              <a:t>.h&gt;</a:t>
            </a:r>
          </a:p>
          <a:p>
            <a:r>
              <a:rPr lang="pt-BR" sz="2000" dirty="0"/>
              <a:t>#include &lt;string.h&gt;</a:t>
            </a:r>
          </a:p>
          <a:p>
            <a:endParaRPr lang="pt-BR" sz="2000" b="1" dirty="0"/>
          </a:p>
          <a:p>
            <a:r>
              <a:rPr lang="pt-BR" sz="2000" b="1" dirty="0" err="1"/>
              <a:t>void</a:t>
            </a:r>
            <a:r>
              <a:rPr lang="pt-BR" sz="2000" b="1" dirty="0"/>
              <a:t> </a:t>
            </a:r>
            <a:r>
              <a:rPr lang="pt-BR" sz="2000" b="1" dirty="0" err="1"/>
              <a:t>main</a:t>
            </a:r>
            <a:r>
              <a:rPr lang="pt-BR" sz="2000" b="1" dirty="0"/>
              <a:t> ()</a:t>
            </a:r>
            <a:r>
              <a:rPr lang="pt-BR" sz="2000" dirty="0"/>
              <a:t>{</a:t>
            </a:r>
          </a:p>
          <a:p>
            <a:endParaRPr lang="pt-BR" sz="2000" b="1" dirty="0"/>
          </a:p>
          <a:p>
            <a:pPr lvl="1"/>
            <a:r>
              <a:rPr lang="pt-BR" sz="2000" b="1" dirty="0" err="1"/>
              <a:t>int</a:t>
            </a:r>
            <a:r>
              <a:rPr lang="pt-BR" sz="2000" b="1" dirty="0"/>
              <a:t> </a:t>
            </a:r>
            <a:r>
              <a:rPr lang="pt-BR" sz="2000" b="1" dirty="0" err="1"/>
              <a:t>size</a:t>
            </a:r>
            <a:r>
              <a:rPr lang="pt-BR" sz="2000" b="1" dirty="0"/>
              <a:t>;</a:t>
            </a:r>
          </a:p>
          <a:p>
            <a:pPr lvl="1"/>
            <a:r>
              <a:rPr lang="pt-BR" sz="2000" b="1" dirty="0" err="1"/>
              <a:t>char</a:t>
            </a:r>
            <a:r>
              <a:rPr lang="pt-BR" sz="2000" b="1" dirty="0"/>
              <a:t> </a:t>
            </a:r>
            <a:r>
              <a:rPr lang="pt-BR" sz="2000" b="1" dirty="0" err="1"/>
              <a:t>str</a:t>
            </a:r>
            <a:r>
              <a:rPr lang="pt-BR" sz="2000" b="1" dirty="0"/>
              <a:t>[100];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("Entre com uma string: ");</a:t>
            </a:r>
          </a:p>
          <a:p>
            <a:pPr lvl="1"/>
            <a:r>
              <a:rPr lang="pt-BR" sz="2000" dirty="0" err="1"/>
              <a:t>gets</a:t>
            </a:r>
            <a:r>
              <a:rPr lang="pt-BR" sz="2000" dirty="0"/>
              <a:t> (</a:t>
            </a:r>
            <a:r>
              <a:rPr lang="pt-BR" sz="2000" dirty="0" err="1"/>
              <a:t>str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 err="1"/>
              <a:t>size</a:t>
            </a:r>
            <a:r>
              <a:rPr lang="pt-BR" sz="2000" dirty="0"/>
              <a:t> = </a:t>
            </a:r>
            <a:r>
              <a:rPr lang="pt-BR" sz="2000" dirty="0" err="1"/>
              <a:t>strlen</a:t>
            </a:r>
            <a:r>
              <a:rPr lang="pt-BR" sz="2000" dirty="0"/>
              <a:t> (</a:t>
            </a:r>
            <a:r>
              <a:rPr lang="pt-BR" sz="2000" dirty="0" err="1"/>
              <a:t>str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("\n\n A string que </a:t>
            </a:r>
            <a:r>
              <a:rPr lang="pt-BR" sz="2000" dirty="0" err="1"/>
              <a:t>voce</a:t>
            </a:r>
            <a:r>
              <a:rPr lang="pt-BR" sz="2000" dirty="0"/>
              <a:t> digitou tem tamanho %d", </a:t>
            </a:r>
            <a:r>
              <a:rPr lang="pt-BR" sz="2000" dirty="0" err="1"/>
              <a:t>size</a:t>
            </a:r>
            <a:r>
              <a:rPr lang="pt-BR" sz="2000" dirty="0"/>
              <a:t>);</a:t>
            </a:r>
          </a:p>
          <a:p>
            <a:r>
              <a:rPr lang="pt-BR" sz="20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para manipulação de strings</a:t>
            </a:r>
            <a:br>
              <a:rPr lang="pt-BR" dirty="0"/>
            </a:br>
            <a:r>
              <a:rPr lang="pt-BR" dirty="0"/>
              <a:t>Exemplo 4 - </a:t>
            </a:r>
            <a:r>
              <a:rPr lang="pt-BR" dirty="0" err="1"/>
              <a:t>strcmp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1700808"/>
            <a:ext cx="7992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#include &lt;</a:t>
            </a:r>
            <a:r>
              <a:rPr lang="pt-BR" sz="2000" dirty="0" err="1"/>
              <a:t>stdio</a:t>
            </a:r>
            <a:r>
              <a:rPr lang="pt-BR" sz="2000" dirty="0"/>
              <a:t>.h&gt;</a:t>
            </a:r>
          </a:p>
          <a:p>
            <a:r>
              <a:rPr lang="pt-BR" sz="2000" dirty="0"/>
              <a:t>#include &lt;string.h&gt;</a:t>
            </a:r>
          </a:p>
          <a:p>
            <a:endParaRPr lang="pt-BR" sz="2000" dirty="0"/>
          </a:p>
          <a:p>
            <a:r>
              <a:rPr lang="pt-BR" sz="2000" b="1" dirty="0" err="1"/>
              <a:t>void</a:t>
            </a:r>
            <a:r>
              <a:rPr lang="pt-BR" sz="2000" b="1" dirty="0"/>
              <a:t> </a:t>
            </a:r>
            <a:r>
              <a:rPr lang="pt-BR" sz="2000" b="1" dirty="0" err="1"/>
              <a:t>main</a:t>
            </a:r>
            <a:r>
              <a:rPr lang="pt-BR" sz="2000" b="1" dirty="0"/>
              <a:t> ()</a:t>
            </a:r>
            <a:r>
              <a:rPr lang="pt-BR" sz="2000" dirty="0"/>
              <a:t>{</a:t>
            </a:r>
          </a:p>
          <a:p>
            <a:endParaRPr lang="pt-BR" sz="2000" dirty="0"/>
          </a:p>
          <a:p>
            <a:pPr lvl="1"/>
            <a:r>
              <a:rPr lang="pt-BR" sz="2000" b="1" dirty="0" err="1"/>
              <a:t>char</a:t>
            </a:r>
            <a:r>
              <a:rPr lang="pt-BR" sz="2000" b="1" dirty="0"/>
              <a:t> str1[100], str2[100];</a:t>
            </a:r>
          </a:p>
          <a:p>
            <a:endParaRPr lang="pt-BR" sz="2000" dirty="0"/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("Entre com uma string: ");</a:t>
            </a:r>
          </a:p>
          <a:p>
            <a:pPr lvl="1"/>
            <a:r>
              <a:rPr lang="pt-BR" sz="2000" dirty="0" err="1"/>
              <a:t>gets</a:t>
            </a:r>
            <a:r>
              <a:rPr lang="pt-BR" sz="2000" dirty="0"/>
              <a:t> (str1);</a:t>
            </a:r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("\n\n Entre com outra string: ");</a:t>
            </a:r>
          </a:p>
          <a:p>
            <a:pPr lvl="1"/>
            <a:r>
              <a:rPr lang="pt-BR" sz="2000" dirty="0" err="1"/>
              <a:t>gets</a:t>
            </a:r>
            <a:r>
              <a:rPr lang="pt-BR" sz="2000" dirty="0"/>
              <a:t> (str2);</a:t>
            </a:r>
          </a:p>
          <a:p>
            <a:pPr lvl="1"/>
            <a:r>
              <a:rPr lang="pt-BR" sz="2000" b="1" dirty="0" err="1"/>
              <a:t>if</a:t>
            </a:r>
            <a:r>
              <a:rPr lang="pt-BR" sz="2000" b="1" dirty="0"/>
              <a:t> (</a:t>
            </a:r>
            <a:r>
              <a:rPr lang="pt-BR" sz="2000" b="1" dirty="0" err="1"/>
              <a:t>strcmp</a:t>
            </a:r>
            <a:r>
              <a:rPr lang="pt-BR" sz="2000" b="1" dirty="0"/>
              <a:t>(str1,str2))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printf</a:t>
            </a:r>
            <a:r>
              <a:rPr lang="pt-BR" sz="2000" dirty="0"/>
              <a:t> ("\n\n As duas strings são diferentes.");</a:t>
            </a:r>
          </a:p>
          <a:p>
            <a:pPr lvl="1"/>
            <a:r>
              <a:rPr lang="pt-BR" sz="2000" b="1" dirty="0" err="1"/>
              <a:t>else</a:t>
            </a:r>
            <a:endParaRPr lang="pt-BR" sz="2000" b="1" dirty="0"/>
          </a:p>
          <a:p>
            <a:pPr lvl="1"/>
            <a:r>
              <a:rPr lang="pt-BR" sz="2000" dirty="0" err="1"/>
              <a:t>printf</a:t>
            </a:r>
            <a:r>
              <a:rPr lang="pt-BR" sz="2000" dirty="0"/>
              <a:t> ("\n\n As duas strings são iguais.");</a:t>
            </a:r>
          </a:p>
          <a:p>
            <a:r>
              <a:rPr lang="pt-BR" sz="20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bidimensionais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bidimensionais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Forma geral da declaração</a:t>
            </a:r>
          </a:p>
          <a:p>
            <a:pPr>
              <a:buNone/>
            </a:pPr>
            <a:r>
              <a:rPr lang="pt-BR" sz="2000" i="1" dirty="0"/>
              <a:t>		</a:t>
            </a:r>
            <a:r>
              <a:rPr lang="pt-BR" sz="2000" i="1" dirty="0" err="1"/>
              <a:t>tipo_da_variável</a:t>
            </a:r>
            <a:r>
              <a:rPr lang="pt-BR" sz="2000" i="1" dirty="0"/>
              <a:t> </a:t>
            </a:r>
            <a:r>
              <a:rPr lang="pt-BR" sz="2000" i="1" dirty="0" err="1"/>
              <a:t>nome_da_variável</a:t>
            </a:r>
            <a:r>
              <a:rPr lang="pt-BR" sz="2000" i="1" dirty="0"/>
              <a:t> [altura][largura];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dirty="0"/>
              <a:t>Exemplo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79712" y="2903453"/>
            <a:ext cx="4536504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/>
              <a:t>#include &lt;</a:t>
            </a:r>
            <a:r>
              <a:rPr lang="pt-BR" sz="2000" dirty="0" err="1"/>
              <a:t>stdio</a:t>
            </a:r>
            <a:r>
              <a:rPr lang="pt-BR" sz="2000" dirty="0"/>
              <a:t>.h&gt;</a:t>
            </a:r>
          </a:p>
          <a:p>
            <a:r>
              <a:rPr lang="pt-BR" sz="2000" b="1" dirty="0" err="1"/>
              <a:t>void</a:t>
            </a:r>
            <a:r>
              <a:rPr lang="pt-BR" sz="2000" b="1" dirty="0"/>
              <a:t> </a:t>
            </a:r>
            <a:r>
              <a:rPr lang="pt-BR" sz="2000" b="1" dirty="0" err="1"/>
              <a:t>main</a:t>
            </a:r>
            <a:r>
              <a:rPr lang="pt-BR" sz="2000" b="1" dirty="0"/>
              <a:t> ()</a:t>
            </a:r>
            <a:r>
              <a:rPr lang="pt-BR" sz="2000" dirty="0"/>
              <a:t>{</a:t>
            </a:r>
          </a:p>
          <a:p>
            <a:pPr lvl="1"/>
            <a:r>
              <a:rPr lang="pt-BR" sz="2000" b="1" dirty="0" err="1"/>
              <a:t>int</a:t>
            </a:r>
            <a:r>
              <a:rPr lang="pt-BR" sz="2000" b="1" dirty="0"/>
              <a:t> </a:t>
            </a:r>
            <a:r>
              <a:rPr lang="pt-BR" sz="2000" b="1" dirty="0" err="1"/>
              <a:t>mtrx</a:t>
            </a:r>
            <a:r>
              <a:rPr lang="pt-BR" sz="2000" b="1" dirty="0"/>
              <a:t> [20][10];</a:t>
            </a:r>
          </a:p>
          <a:p>
            <a:pPr lvl="1"/>
            <a:r>
              <a:rPr lang="pt-BR" sz="2000" b="1" dirty="0" err="1"/>
              <a:t>int</a:t>
            </a:r>
            <a:r>
              <a:rPr lang="pt-BR" sz="2000" b="1" dirty="0"/>
              <a:t> i, j, </a:t>
            </a:r>
            <a:r>
              <a:rPr lang="pt-BR" sz="2000" b="1" dirty="0" err="1"/>
              <a:t>count</a:t>
            </a:r>
            <a:r>
              <a:rPr lang="pt-BR" sz="2000" b="1" dirty="0"/>
              <a:t>;</a:t>
            </a:r>
          </a:p>
          <a:p>
            <a:pPr lvl="1"/>
            <a:r>
              <a:rPr lang="pt-BR" sz="2000" dirty="0" err="1"/>
              <a:t>count</a:t>
            </a:r>
            <a:r>
              <a:rPr lang="pt-BR" sz="2000" dirty="0"/>
              <a:t> = 1;</a:t>
            </a:r>
          </a:p>
          <a:p>
            <a:pPr lvl="1"/>
            <a:r>
              <a:rPr lang="pt-BR" sz="2000" b="1" dirty="0"/>
              <a:t>for (i=0; i&lt;20; i++)</a:t>
            </a:r>
          </a:p>
          <a:p>
            <a:pPr lvl="2"/>
            <a:r>
              <a:rPr lang="pt-BR" sz="2000" b="1" dirty="0"/>
              <a:t>for (j=0; j&lt;10; j++)</a:t>
            </a:r>
            <a:r>
              <a:rPr lang="pt-BR" sz="2000" dirty="0"/>
              <a:t>{</a:t>
            </a:r>
          </a:p>
          <a:p>
            <a:pPr lvl="3"/>
            <a:r>
              <a:rPr lang="pt-BR" sz="2000" dirty="0" err="1"/>
              <a:t>mtrx</a:t>
            </a:r>
            <a:r>
              <a:rPr lang="pt-BR" sz="2000" dirty="0"/>
              <a:t>[i][j] = </a:t>
            </a:r>
            <a:r>
              <a:rPr lang="pt-BR" sz="2000" dirty="0" err="1"/>
              <a:t>count</a:t>
            </a:r>
            <a:r>
              <a:rPr lang="pt-BR" sz="2000" dirty="0"/>
              <a:t>;</a:t>
            </a:r>
          </a:p>
          <a:p>
            <a:pPr lvl="3"/>
            <a:r>
              <a:rPr lang="pt-BR" sz="2000" dirty="0" err="1"/>
              <a:t>count</a:t>
            </a:r>
            <a:r>
              <a:rPr lang="pt-BR" sz="2000" dirty="0"/>
              <a:t>++;</a:t>
            </a:r>
          </a:p>
          <a:p>
            <a:pPr lvl="2"/>
            <a:r>
              <a:rPr lang="pt-BR" sz="2000" dirty="0"/>
              <a:t>}</a:t>
            </a:r>
          </a:p>
          <a:p>
            <a:r>
              <a:rPr lang="pt-BR" sz="20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Uma matriz </a:t>
            </a:r>
            <a:r>
              <a:rPr lang="pt-BR" sz="2000" i="1" dirty="0"/>
              <a:t>N-dimensional </a:t>
            </a:r>
            <a:r>
              <a:rPr lang="pt-BR" sz="2000" dirty="0"/>
              <a:t>funciona basicamente como outros tipos de matrizes. Basta lembrar que o índice que varia mais rapidamente é o índice mais à direita.</a:t>
            </a:r>
          </a:p>
          <a:p>
            <a:endParaRPr lang="pt-BR" sz="2000" dirty="0"/>
          </a:p>
          <a:p>
            <a:r>
              <a:rPr lang="pt-BR" sz="2000" dirty="0"/>
              <a:t>A lista de valores é composta por valores (do mesmo tipo da variável) separados por vírgula. Os valores devem ser dados na ordem em que serão colocados na matriz.</a:t>
            </a:r>
          </a:p>
          <a:p>
            <a:endParaRPr lang="pt-BR" sz="2000" dirty="0"/>
          </a:p>
          <a:p>
            <a:r>
              <a:rPr lang="pt-BR" sz="2000" dirty="0"/>
              <a:t>Exemplo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59632" y="4822120"/>
            <a:ext cx="6192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float</a:t>
            </a:r>
            <a:r>
              <a:rPr lang="pt-BR" sz="2000" b="1" dirty="0"/>
              <a:t> </a:t>
            </a:r>
            <a:r>
              <a:rPr lang="pt-BR" sz="2000" b="1" dirty="0" err="1"/>
              <a:t>vect</a:t>
            </a:r>
            <a:r>
              <a:rPr lang="pt-BR" sz="2000" b="1" dirty="0"/>
              <a:t> [6] = { 1.3, 4.5, 2.7, 4.1, 0.0, 100.1 };</a:t>
            </a:r>
          </a:p>
          <a:p>
            <a:r>
              <a:rPr lang="fr-FR" sz="2000" b="1" dirty="0"/>
              <a:t>int matrx [3][4] = { 1, 2, 3, 4, 5, 6, 7, 8, 9, 10, 11, 12 };</a:t>
            </a:r>
          </a:p>
          <a:p>
            <a:r>
              <a:rPr lang="pt-BR" sz="2000" b="1" dirty="0" err="1"/>
              <a:t>char</a:t>
            </a:r>
            <a:r>
              <a:rPr lang="pt-BR" sz="2000" b="1" dirty="0"/>
              <a:t> </a:t>
            </a:r>
            <a:r>
              <a:rPr lang="pt-BR" sz="2000" b="1" dirty="0" err="1"/>
              <a:t>str</a:t>
            </a:r>
            <a:r>
              <a:rPr lang="pt-BR" sz="2000" b="1" dirty="0"/>
              <a:t> [10] = { 'J', 'o', 'a', 'o', '\0' };</a:t>
            </a:r>
          </a:p>
          <a:p>
            <a:r>
              <a:rPr lang="pt-BR" sz="2000" b="1" dirty="0" err="1"/>
              <a:t>char</a:t>
            </a:r>
            <a:r>
              <a:rPr lang="pt-BR" sz="2000" b="1" dirty="0"/>
              <a:t> </a:t>
            </a:r>
            <a:r>
              <a:rPr lang="pt-BR" sz="2000" b="1" dirty="0" err="1"/>
              <a:t>str</a:t>
            </a:r>
            <a:r>
              <a:rPr lang="pt-BR" sz="2000" b="1" dirty="0"/>
              <a:t> [10] = "</a:t>
            </a:r>
            <a:r>
              <a:rPr lang="pt-BR" sz="2000" b="1" dirty="0" err="1"/>
              <a:t>Joao</a:t>
            </a:r>
            <a:r>
              <a:rPr lang="pt-BR" sz="2000" b="1" dirty="0"/>
              <a:t>";</a:t>
            </a:r>
          </a:p>
          <a:p>
            <a:r>
              <a:rPr lang="pt-BR" sz="2000" b="1" dirty="0" err="1"/>
              <a:t>char</a:t>
            </a:r>
            <a:r>
              <a:rPr lang="pt-BR" sz="2000" b="1" dirty="0"/>
              <a:t> </a:t>
            </a:r>
            <a:r>
              <a:rPr lang="pt-BR" sz="2000" b="1" dirty="0" err="1"/>
              <a:t>str_vect</a:t>
            </a:r>
            <a:r>
              <a:rPr lang="pt-BR" sz="2000" b="1" dirty="0"/>
              <a:t> [3][10] = { "</a:t>
            </a:r>
            <a:r>
              <a:rPr lang="pt-BR" sz="2000" b="1" dirty="0" err="1"/>
              <a:t>Joao</a:t>
            </a:r>
            <a:r>
              <a:rPr lang="pt-BR" sz="2000" b="1" dirty="0"/>
              <a:t>", "Maria", "Jose" };</a:t>
            </a:r>
            <a:endParaRPr lang="pt-B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Inicialização sem especificação de tamanho</a:t>
            </a:r>
          </a:p>
          <a:p>
            <a:pPr lvl="1">
              <a:buNone/>
            </a:pPr>
            <a:r>
              <a:rPr lang="pt-BR" sz="2000" dirty="0" err="1"/>
              <a:t>char</a:t>
            </a:r>
            <a:r>
              <a:rPr lang="pt-BR" sz="2000" dirty="0"/>
              <a:t> </a:t>
            </a:r>
            <a:r>
              <a:rPr lang="pt-BR" sz="2000" dirty="0" err="1"/>
              <a:t>mess</a:t>
            </a:r>
            <a:r>
              <a:rPr lang="pt-BR" sz="2000" dirty="0"/>
              <a:t> [] = "Linguagem C: flexibilidade e poder.";</a:t>
            </a:r>
          </a:p>
          <a:p>
            <a:pPr lvl="1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matrx</a:t>
            </a:r>
            <a:r>
              <a:rPr lang="pt-BR" sz="2000" dirty="0"/>
              <a:t> [][2] = { 1,2,2,4,3,6,4,8,5,10 };</a:t>
            </a:r>
          </a:p>
          <a:p>
            <a:pPr>
              <a:buNone/>
            </a:pPr>
            <a:endParaRPr lang="pt-BR" sz="2000" dirty="0"/>
          </a:p>
          <a:p>
            <a:r>
              <a:rPr lang="pt-BR" sz="2000" dirty="0"/>
              <a:t>No primeiro exemplo, a string </a:t>
            </a:r>
            <a:r>
              <a:rPr lang="pt-BR" sz="2000" i="1" dirty="0" err="1"/>
              <a:t>mess</a:t>
            </a:r>
            <a:r>
              <a:rPr lang="pt-BR" sz="2000" i="1" dirty="0"/>
              <a:t> terá tamanho 36. </a:t>
            </a:r>
            <a:r>
              <a:rPr lang="pt-BR" sz="2000" dirty="0"/>
              <a:t>No segundo exemplo o valor não especificado será 5.</a:t>
            </a:r>
          </a:p>
          <a:p>
            <a:endParaRPr lang="pt-BR" sz="2000" dirty="0"/>
          </a:p>
          <a:p>
            <a:r>
              <a:rPr lang="pt-BR" sz="2000" dirty="0"/>
              <a:t>O compilador C vai, neste caso verificar o tamanho do que você declarou e considerar como sendo o tamanho da matriz.</a:t>
            </a:r>
          </a:p>
          <a:p>
            <a:endParaRPr lang="pt-BR" sz="2000" dirty="0"/>
          </a:p>
          <a:p>
            <a:r>
              <a:rPr lang="pt-BR" sz="2000" dirty="0"/>
              <a:t>Isto ocorre na hora da compilação e não poderá mais ser mudado durante o programa, sendo muito útil, por exemplo, quando vamos inicializar uma string e não queremos contar quantos caracteres serão necessários.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Vetores, matrizes bidimensionais e matrizes de qualquer dimensão são caracterizadas por terem todos os elementos pertencentes ao mesmo tipo de dado.</a:t>
            </a:r>
          </a:p>
          <a:p>
            <a:endParaRPr lang="pt-BR" sz="2000" dirty="0"/>
          </a:p>
          <a:p>
            <a:r>
              <a:rPr lang="pt-BR" sz="2000" dirty="0"/>
              <a:t>Um vetor tem a seguinte forma geral:</a:t>
            </a:r>
          </a:p>
          <a:p>
            <a:pPr>
              <a:buNone/>
            </a:pPr>
            <a:r>
              <a:rPr lang="pt-BR" sz="2000" i="1" dirty="0"/>
              <a:t>			</a:t>
            </a:r>
            <a:r>
              <a:rPr lang="pt-BR" sz="2000" i="1" dirty="0" err="1"/>
              <a:t>tipo_da_variável</a:t>
            </a:r>
            <a:r>
              <a:rPr lang="pt-BR" sz="2000" i="1" dirty="0"/>
              <a:t> </a:t>
            </a:r>
            <a:r>
              <a:rPr lang="pt-BR" sz="2000" i="1" dirty="0" err="1"/>
              <a:t>nome_da_variável</a:t>
            </a:r>
            <a:r>
              <a:rPr lang="pt-BR" sz="2000" i="1" dirty="0"/>
              <a:t> [tamanho];</a:t>
            </a:r>
          </a:p>
          <a:p>
            <a:pPr>
              <a:buNone/>
            </a:pPr>
            <a:endParaRPr lang="pt-BR" sz="2000" i="1" dirty="0"/>
          </a:p>
          <a:p>
            <a:pPr>
              <a:buNone/>
            </a:pPr>
            <a:r>
              <a:rPr lang="pt-BR" sz="2000" dirty="0"/>
              <a:t>Exemplo:  </a:t>
            </a:r>
            <a:r>
              <a:rPr lang="pt-BR" sz="2000" b="1" dirty="0" err="1"/>
              <a:t>float</a:t>
            </a:r>
            <a:r>
              <a:rPr lang="pt-BR" sz="2000" dirty="0"/>
              <a:t> exemplo[20];</a:t>
            </a:r>
          </a:p>
          <a:p>
            <a:pPr>
              <a:buNone/>
            </a:pPr>
            <a:endParaRPr lang="pt-BR" sz="2000" dirty="0"/>
          </a:p>
          <a:p>
            <a:pPr>
              <a:buNone/>
            </a:pPr>
            <a:r>
              <a:rPr lang="pt-BR" sz="2000" dirty="0"/>
              <a:t>O C irá reservar 4*20=80 bytes. Estes bytes são reservados de maneira contígua.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BR" sz="4400" dirty="0"/>
          </a:p>
          <a:p>
            <a:pPr algn="ctr">
              <a:buNone/>
            </a:pPr>
            <a:r>
              <a:rPr lang="pt-BR" sz="4400"/>
              <a:t>Lista 3 </a:t>
            </a:r>
            <a:r>
              <a:rPr lang="pt-BR" sz="4400" dirty="0"/>
              <a:t>- Exercícios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Na linguagem C a numeração começa sempre em zero. Isto significa que, no exemplo, os dados serão indexados de 0 a 19. Para acessá-los vamos escrever: </a:t>
            </a:r>
          </a:p>
          <a:p>
            <a:endParaRPr lang="pt-BR" sz="2000" dirty="0"/>
          </a:p>
          <a:p>
            <a:pPr lvl="2">
              <a:buNone/>
            </a:pPr>
            <a:r>
              <a:rPr lang="pt-BR" sz="2000" i="1" dirty="0"/>
              <a:t>exemplo[0]</a:t>
            </a:r>
          </a:p>
          <a:p>
            <a:pPr lvl="2">
              <a:buNone/>
            </a:pPr>
            <a:r>
              <a:rPr lang="pt-BR" sz="2000" i="1" dirty="0"/>
              <a:t>exemplo[1]</a:t>
            </a:r>
          </a:p>
          <a:p>
            <a:pPr lvl="2">
              <a:buNone/>
            </a:pPr>
            <a:r>
              <a:rPr lang="pt-BR" sz="2000" i="1" dirty="0"/>
              <a:t>.</a:t>
            </a:r>
          </a:p>
          <a:p>
            <a:pPr lvl="2">
              <a:buNone/>
            </a:pPr>
            <a:r>
              <a:rPr lang="pt-BR" sz="2000" i="1" dirty="0"/>
              <a:t>.</a:t>
            </a:r>
          </a:p>
          <a:p>
            <a:pPr lvl="2">
              <a:buNone/>
            </a:pPr>
            <a:r>
              <a:rPr lang="pt-BR" sz="2000" i="1" dirty="0"/>
              <a:t>.</a:t>
            </a:r>
          </a:p>
          <a:p>
            <a:pPr lvl="2">
              <a:buNone/>
            </a:pPr>
            <a:r>
              <a:rPr lang="pt-BR" sz="2000" i="1" dirty="0"/>
              <a:t>exemplo[19]</a:t>
            </a:r>
            <a:endParaRPr lang="pt-B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26064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()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num[100];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/* Declara um vetor de inteiros de 100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posicoes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lvl="1"/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1"/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totalnums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("\n Entre com um numero (-999 p/ terminar): ");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("%d", &amp;num[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/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(num[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-1] != -999);</a:t>
            </a:r>
          </a:p>
          <a:p>
            <a:pPr lvl="1"/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dirty="0" err="1">
                <a:latin typeface="Courier New" pitchFamily="49" charset="0"/>
                <a:cs typeface="Courier New" pitchFamily="49" charset="0"/>
              </a:rPr>
              <a:t>totalnums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-1;</a:t>
            </a:r>
          </a:p>
          <a:p>
            <a:pPr lvl="1"/>
            <a:r>
              <a:rPr lang="pt-BR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("\n\n\n\t Os números que você digitou foram:\n\n");</a:t>
            </a: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for (count = 0; count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totalnums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count++)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(" %d", num[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/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(0);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/>
              <a:t>Obs</a:t>
            </a:r>
            <a:r>
              <a:rPr lang="pt-BR" sz="2000" dirty="0"/>
              <a:t>: No último exemplo, se o usuário digitar mais de 100 números, o programa tentará ler normalmente, mas o programa os escreverá em uma parte não alocada de memória, pois o espaço alocado foi para somente 100 inteiros. Isto pode resultar nos mais variados erros no instante da execução do programa...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Strings são vetores de </a:t>
            </a:r>
            <a:r>
              <a:rPr lang="pt-BR" sz="2000" b="1" dirty="0" err="1"/>
              <a:t>chars</a:t>
            </a:r>
            <a:r>
              <a:rPr lang="pt-BR" sz="2000" b="1" dirty="0"/>
              <a:t>. A declaração geral </a:t>
            </a:r>
            <a:r>
              <a:rPr lang="pt-BR" sz="2000" dirty="0"/>
              <a:t>para uma string é:</a:t>
            </a:r>
          </a:p>
          <a:p>
            <a:pPr>
              <a:buNone/>
            </a:pPr>
            <a:r>
              <a:rPr lang="pt-BR" sz="2000" b="1" i="1" dirty="0"/>
              <a:t>		</a:t>
            </a:r>
            <a:r>
              <a:rPr lang="pt-BR" sz="2000" b="1" i="1" dirty="0" err="1"/>
              <a:t>char</a:t>
            </a:r>
            <a:r>
              <a:rPr lang="pt-BR" sz="2000" b="1" i="1" dirty="0"/>
              <a:t> </a:t>
            </a:r>
            <a:r>
              <a:rPr lang="pt-BR" sz="2000" b="1" i="1" dirty="0" err="1"/>
              <a:t>nome_da_string</a:t>
            </a:r>
            <a:r>
              <a:rPr lang="pt-BR" sz="2000" b="1" i="1" dirty="0"/>
              <a:t> [tamanho];</a:t>
            </a:r>
          </a:p>
          <a:p>
            <a:pPr>
              <a:buNone/>
            </a:pPr>
            <a:endParaRPr lang="pt-BR" sz="2000" b="1" i="1" dirty="0"/>
          </a:p>
          <a:p>
            <a:r>
              <a:rPr lang="pt-BR" sz="2000" dirty="0"/>
              <a:t>Devemos apenas ficar atentos para o fato de que as strings têm o seu último elemento como um '\0'.</a:t>
            </a:r>
          </a:p>
          <a:p>
            <a:endParaRPr lang="pt-BR" sz="2000" dirty="0"/>
          </a:p>
          <a:p>
            <a:r>
              <a:rPr lang="pt-BR" sz="2000" dirty="0"/>
              <a:t>Devemos lembrar que o tamanho da string deve incluir o '\0' final.</a:t>
            </a:r>
          </a:p>
          <a:p>
            <a:endParaRPr lang="pt-BR" sz="2000" dirty="0"/>
          </a:p>
          <a:p>
            <a:pPr>
              <a:buNone/>
            </a:pPr>
            <a:r>
              <a:rPr lang="pt-BR" sz="2000" dirty="0"/>
              <a:t>Ex: </a:t>
            </a:r>
            <a:r>
              <a:rPr lang="pt-BR" sz="2000" b="1" dirty="0" err="1"/>
              <a:t>char</a:t>
            </a:r>
            <a:r>
              <a:rPr lang="pt-BR" sz="2000" b="1" dirty="0"/>
              <a:t> </a:t>
            </a:r>
            <a:r>
              <a:rPr lang="pt-BR" sz="2000" b="1" dirty="0" err="1"/>
              <a:t>str</a:t>
            </a:r>
            <a:r>
              <a:rPr lang="pt-BR" sz="2000" b="1" dirty="0"/>
              <a:t>[13];</a:t>
            </a:r>
          </a:p>
          <a:p>
            <a:pPr>
              <a:buNone/>
            </a:pPr>
            <a:r>
              <a:rPr lang="pt-BR" sz="2000" dirty="0"/>
              <a:t>	Define um string de nome “</a:t>
            </a:r>
            <a:r>
              <a:rPr lang="pt-BR" sz="2000" dirty="0" err="1"/>
              <a:t>str</a:t>
            </a:r>
            <a:r>
              <a:rPr lang="pt-BR" sz="2000" dirty="0"/>
              <a:t>” e reserva para ele um espaço de 13 (12 + ‘\0’) bytes na memória</a:t>
            </a:r>
          </a:p>
          <a:p>
            <a:pPr>
              <a:buNone/>
            </a:pP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5752479"/>
            <a:ext cx="4824536" cy="74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Ex: </a:t>
            </a:r>
            <a:r>
              <a:rPr lang="pt-BR" sz="2000" dirty="0" err="1"/>
              <a:t>char</a:t>
            </a:r>
            <a:r>
              <a:rPr lang="pt-BR" sz="2000" dirty="0"/>
              <a:t> nome[16] = “</a:t>
            </a:r>
            <a:r>
              <a:rPr lang="pt-BR" sz="2000" dirty="0" err="1"/>
              <a:t>Blablablablabla</a:t>
            </a:r>
            <a:r>
              <a:rPr lang="pt-BR" sz="2000" dirty="0"/>
              <a:t>”;</a:t>
            </a:r>
          </a:p>
          <a:p>
            <a:pPr lvl="1"/>
            <a:r>
              <a:rPr lang="pt-BR" sz="2000" dirty="0"/>
              <a:t>Define um string de nome “nome”, reserva para ele um espaço de memória de 16 (15 + ‘\0’) bytes e inicia-o com o texto indicado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Os caracteres podem ser individualmente acessados por indexação.</a:t>
            </a:r>
          </a:p>
          <a:p>
            <a:pPr>
              <a:buNone/>
            </a:pPr>
            <a:r>
              <a:rPr lang="pt-BR" sz="2000" dirty="0"/>
              <a:t>Ex:  nome[0] = ‘B’;   nome[10] = ‘l’</a:t>
            </a:r>
          </a:p>
          <a:p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776" y="3030437"/>
            <a:ext cx="6545576" cy="83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biblioteca padrão do C possui diversas funções que manipulam strings. Estas funções são úteis pois não se pode, por exemplo, igualar duas strings:</a:t>
            </a:r>
          </a:p>
          <a:p>
            <a:pPr>
              <a:buNone/>
            </a:pPr>
            <a:endParaRPr lang="pt-BR" sz="2000" i="1" dirty="0"/>
          </a:p>
          <a:p>
            <a:pPr algn="ctr">
              <a:buNone/>
            </a:pPr>
            <a:r>
              <a:rPr lang="pt-BR" sz="2000" i="1" dirty="0"/>
              <a:t>	string1 = string2; /* </a:t>
            </a:r>
            <a:r>
              <a:rPr lang="pt-BR" sz="2000" b="1" i="1" dirty="0"/>
              <a:t>NÃO faça isto </a:t>
            </a:r>
            <a:r>
              <a:rPr lang="pt-BR" sz="2000" i="1" dirty="0"/>
              <a:t>*/</a:t>
            </a:r>
          </a:p>
          <a:p>
            <a:pPr algn="ctr">
              <a:buNone/>
            </a:pPr>
            <a:r>
              <a:rPr lang="pt-BR" sz="2000" dirty="0"/>
              <a:t>	Fazer isto é um desastre!!!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1127</Words>
  <Application>Microsoft Office PowerPoint</Application>
  <PresentationFormat>Apresentação na tela (4:3)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Tema do Office</vt:lpstr>
      <vt:lpstr>ESTRUTURA DE DADOS</vt:lpstr>
      <vt:lpstr>Vetores</vt:lpstr>
      <vt:lpstr>Vetores</vt:lpstr>
      <vt:lpstr>Apresentação do PowerPoint</vt:lpstr>
      <vt:lpstr>Vetores</vt:lpstr>
      <vt:lpstr>strings</vt:lpstr>
      <vt:lpstr>Strings</vt:lpstr>
      <vt:lpstr>Strings</vt:lpstr>
      <vt:lpstr>Strings</vt:lpstr>
      <vt:lpstr>Funções para Manipulação de Strings</vt:lpstr>
      <vt:lpstr>Funções para Manipulação de Strings</vt:lpstr>
      <vt:lpstr>Funções para manipulação de strings Exemplo 1 – strcpy, gets</vt:lpstr>
      <vt:lpstr>Funções para manipulação de strings Exemplo 2 - strcat</vt:lpstr>
      <vt:lpstr>Funções para manipulação de strings Exemplo 3 - strlen</vt:lpstr>
      <vt:lpstr>Funções para manipulação de strings Exemplo 4 - strcmp</vt:lpstr>
      <vt:lpstr>Matrizes bidimensionais</vt:lpstr>
      <vt:lpstr>Matrizes bidimensionais</vt:lpstr>
      <vt:lpstr>Matrizes multidimensionais</vt:lpstr>
      <vt:lpstr>Matrizes multidimensionais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Carol</dc:creator>
  <cp:lastModifiedBy>Carolina Watanabe</cp:lastModifiedBy>
  <cp:revision>40</cp:revision>
  <dcterms:created xsi:type="dcterms:W3CDTF">2011-02-17T14:16:06Z</dcterms:created>
  <dcterms:modified xsi:type="dcterms:W3CDTF">2019-08-14T14:32:03Z</dcterms:modified>
</cp:coreProperties>
</file>