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4" r:id="rId18"/>
    <p:sldId id="273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8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02/03/2011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02/03/2011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02/03/2011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02/03/2011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02/03/2011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02/03/2011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02/03/2011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Função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Funções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628800"/>
            <a:ext cx="511165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#include &lt;</a:t>
            </a:r>
            <a:r>
              <a:rPr lang="pt-BR" dirty="0" err="1" smtClean="0"/>
              <a:t>stdio</a:t>
            </a:r>
            <a:r>
              <a:rPr lang="pt-BR" dirty="0" smtClean="0"/>
              <a:t>.h&gt;</a:t>
            </a:r>
          </a:p>
          <a:p>
            <a:r>
              <a:rPr lang="pt-BR" b="1" dirty="0" err="1" smtClean="0"/>
              <a:t>float</a:t>
            </a:r>
            <a:r>
              <a:rPr lang="pt-BR" b="1" dirty="0" smtClean="0"/>
              <a:t> </a:t>
            </a:r>
            <a:r>
              <a:rPr lang="pt-BR" dirty="0" err="1" smtClean="0"/>
              <a:t>Square</a:t>
            </a:r>
            <a:r>
              <a:rPr lang="pt-BR" dirty="0" smtClean="0"/>
              <a:t> (</a:t>
            </a:r>
            <a:r>
              <a:rPr lang="pt-BR" dirty="0" err="1" smtClean="0"/>
              <a:t>float</a:t>
            </a:r>
            <a:r>
              <a:rPr lang="pt-BR" dirty="0" smtClean="0"/>
              <a:t> a);</a:t>
            </a:r>
          </a:p>
          <a:p>
            <a:r>
              <a:rPr lang="pt-BR" b="1" dirty="0" err="1" smtClean="0"/>
              <a:t>void</a:t>
            </a:r>
            <a:r>
              <a:rPr lang="pt-BR" b="1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 ()</a:t>
            </a:r>
          </a:p>
          <a:p>
            <a:r>
              <a:rPr lang="pt-BR" dirty="0" smtClean="0"/>
              <a:t>{</a:t>
            </a:r>
          </a:p>
          <a:p>
            <a:pPr lvl="1"/>
            <a:r>
              <a:rPr lang="pt-BR" b="1" dirty="0" err="1" smtClean="0"/>
              <a:t>float</a:t>
            </a:r>
            <a:r>
              <a:rPr lang="pt-BR" b="1" dirty="0" smtClean="0"/>
              <a:t> </a:t>
            </a:r>
            <a:r>
              <a:rPr lang="pt-BR" dirty="0" smtClean="0"/>
              <a:t>num;</a:t>
            </a:r>
          </a:p>
          <a:p>
            <a:pPr lvl="1"/>
            <a:r>
              <a:rPr lang="pt-BR" dirty="0" err="1" smtClean="0"/>
              <a:t>printf</a:t>
            </a:r>
            <a:r>
              <a:rPr lang="pt-BR" dirty="0" smtClean="0"/>
              <a:t> ("Entre com um numero: ");</a:t>
            </a:r>
          </a:p>
          <a:p>
            <a:pPr lvl="1"/>
            <a:r>
              <a:rPr lang="pt-BR" dirty="0" err="1" smtClean="0"/>
              <a:t>scanf</a:t>
            </a:r>
            <a:r>
              <a:rPr lang="pt-BR" dirty="0" smtClean="0"/>
              <a:t> ("%f", &amp;num);</a:t>
            </a:r>
          </a:p>
          <a:p>
            <a:pPr lvl="1"/>
            <a:r>
              <a:rPr lang="pt-BR" dirty="0" smtClean="0"/>
              <a:t>num = </a:t>
            </a:r>
            <a:r>
              <a:rPr lang="pt-BR" dirty="0" err="1" smtClean="0"/>
              <a:t>Square</a:t>
            </a:r>
            <a:r>
              <a:rPr lang="pt-BR" dirty="0" smtClean="0"/>
              <a:t>(num);</a:t>
            </a:r>
          </a:p>
          <a:p>
            <a:pPr lvl="1"/>
            <a:r>
              <a:rPr lang="pt-BR" dirty="0" err="1" smtClean="0"/>
              <a:t>printf</a:t>
            </a:r>
            <a:r>
              <a:rPr lang="pt-BR" dirty="0" smtClean="0"/>
              <a:t> ("\n\n O seu quadrado vale: %f\n", num);</a:t>
            </a:r>
          </a:p>
          <a:p>
            <a:r>
              <a:rPr lang="pt-BR" dirty="0" smtClean="0"/>
              <a:t>}</a:t>
            </a:r>
          </a:p>
          <a:p>
            <a:endParaRPr lang="pt-BR" b="1" dirty="0" smtClean="0"/>
          </a:p>
          <a:p>
            <a:r>
              <a:rPr lang="pt-BR" b="1" dirty="0" err="1" smtClean="0"/>
              <a:t>float</a:t>
            </a:r>
            <a:r>
              <a:rPr lang="pt-BR" b="1" dirty="0" smtClean="0"/>
              <a:t> </a:t>
            </a:r>
            <a:r>
              <a:rPr lang="pt-BR" dirty="0" err="1" smtClean="0"/>
              <a:t>Square</a:t>
            </a:r>
            <a:r>
              <a:rPr lang="pt-BR" dirty="0" smtClean="0"/>
              <a:t> (</a:t>
            </a:r>
            <a:r>
              <a:rPr lang="pt-BR" b="1" dirty="0" err="1" smtClean="0"/>
              <a:t>float</a:t>
            </a:r>
            <a:r>
              <a:rPr lang="pt-BR" dirty="0" smtClean="0"/>
              <a:t> a)</a:t>
            </a:r>
          </a:p>
          <a:p>
            <a:r>
              <a:rPr lang="pt-BR" dirty="0" smtClean="0"/>
              <a:t>{</a:t>
            </a:r>
          </a:p>
          <a:p>
            <a:pPr lvl="1"/>
            <a:r>
              <a:rPr lang="pt-BR" b="1" dirty="0" err="1" smtClean="0"/>
              <a:t>return</a:t>
            </a:r>
            <a:r>
              <a:rPr lang="pt-BR" dirty="0" smtClean="0"/>
              <a:t>(a*a);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O escopo é o conjunto de regras que determinam o uso e a validade de variáveis nas diversas partes do programa. </a:t>
            </a:r>
          </a:p>
          <a:p>
            <a:pPr lvl="1"/>
            <a:r>
              <a:rPr lang="pt-BR" sz="2000" dirty="0" smtClean="0"/>
              <a:t>Variáveis Locais</a:t>
            </a:r>
          </a:p>
          <a:p>
            <a:pPr lvl="1"/>
            <a:r>
              <a:rPr lang="pt-BR" sz="2000" dirty="0" smtClean="0"/>
              <a:t>Variáveis Globais</a:t>
            </a:r>
          </a:p>
          <a:p>
            <a:pPr lvl="1"/>
            <a:r>
              <a:rPr lang="pt-BR" sz="2000" dirty="0" smtClean="0"/>
              <a:t>Parâmetros formais</a:t>
            </a:r>
          </a:p>
          <a:p>
            <a:endParaRPr lang="pt-BR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locais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Variáveis locais são aquelas que só têm validade dentro do bloco no qual são declaradas. </a:t>
            </a:r>
          </a:p>
          <a:p>
            <a:r>
              <a:rPr lang="pt-BR" sz="2000" dirty="0" smtClean="0"/>
              <a:t>Um bloco começa quando abrimos uma chave e termina quando fechamos a chave. </a:t>
            </a:r>
          </a:p>
          <a:p>
            <a:endParaRPr lang="pt-BR" sz="2000" dirty="0" smtClean="0"/>
          </a:p>
          <a:p>
            <a:pPr>
              <a:buNone/>
            </a:pPr>
            <a:r>
              <a:rPr lang="pt-BR" sz="2000" b="1" dirty="0" smtClean="0"/>
              <a:t>Exemplo</a:t>
            </a:r>
            <a:endParaRPr lang="pt-BR" sz="20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2449816" y="3879046"/>
            <a:ext cx="1110689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func1 (...)</a:t>
            </a:r>
          </a:p>
          <a:p>
            <a:r>
              <a:rPr lang="pt-BR" dirty="0" smtClean="0"/>
              <a:t>{</a:t>
            </a:r>
          </a:p>
          <a:p>
            <a:r>
              <a:rPr lang="pt-BR" b="1" dirty="0" err="1" smtClean="0"/>
              <a:t>int</a:t>
            </a:r>
            <a:r>
              <a:rPr lang="pt-BR" b="1" dirty="0" smtClean="0"/>
              <a:t> abc, x;</a:t>
            </a:r>
          </a:p>
          <a:p>
            <a:r>
              <a:rPr lang="pt-BR" dirty="0" smtClean="0"/>
              <a:t>...</a:t>
            </a:r>
          </a:p>
          <a:p>
            <a:r>
              <a:rPr lang="pt-BR" dirty="0" smtClean="0"/>
              <a:t>}</a:t>
            </a:r>
          </a:p>
          <a:p>
            <a:r>
              <a:rPr lang="pt-BR" dirty="0" err="1" smtClean="0"/>
              <a:t>func</a:t>
            </a:r>
            <a:r>
              <a:rPr lang="pt-BR" dirty="0" smtClean="0"/>
              <a:t> (...)</a:t>
            </a:r>
          </a:p>
          <a:p>
            <a:r>
              <a:rPr lang="pt-BR" dirty="0" smtClean="0"/>
              <a:t>{</a:t>
            </a:r>
          </a:p>
          <a:p>
            <a:r>
              <a:rPr lang="pt-BR" b="1" dirty="0" err="1" smtClean="0"/>
              <a:t>int</a:t>
            </a:r>
            <a:r>
              <a:rPr lang="pt-BR" b="1" dirty="0" smtClean="0"/>
              <a:t> abc;</a:t>
            </a:r>
          </a:p>
          <a:p>
            <a:r>
              <a:rPr lang="pt-BR" dirty="0" smtClean="0"/>
              <a:t>...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826080" y="3879046"/>
            <a:ext cx="212218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/>
              <a:t>void</a:t>
            </a:r>
            <a:r>
              <a:rPr lang="pt-BR" b="1" dirty="0" smtClean="0"/>
              <a:t> </a:t>
            </a:r>
            <a:r>
              <a:rPr lang="pt-BR" b="1" dirty="0" err="1" smtClean="0"/>
              <a:t>main</a:t>
            </a:r>
            <a:r>
              <a:rPr lang="pt-BR" b="1" dirty="0" smtClean="0"/>
              <a:t> ()</a:t>
            </a:r>
          </a:p>
          <a:p>
            <a:r>
              <a:rPr lang="pt-BR" b="1" dirty="0" smtClean="0"/>
              <a:t>{</a:t>
            </a:r>
          </a:p>
          <a:p>
            <a:pPr lvl="1"/>
            <a:r>
              <a:rPr lang="pt-BR" b="1" dirty="0" err="1" smtClean="0"/>
              <a:t>int</a:t>
            </a:r>
            <a:r>
              <a:rPr lang="pt-BR" b="1" dirty="0" smtClean="0"/>
              <a:t> a, x, y;</a:t>
            </a:r>
          </a:p>
          <a:p>
            <a:pPr lvl="1"/>
            <a:r>
              <a:rPr lang="pt-BR" b="1" dirty="0" smtClean="0"/>
              <a:t>for(...)</a:t>
            </a:r>
          </a:p>
          <a:p>
            <a:pPr lvl="1"/>
            <a:r>
              <a:rPr lang="pt-BR" b="1" dirty="0" smtClean="0"/>
              <a:t>{</a:t>
            </a:r>
          </a:p>
          <a:p>
            <a:pPr lvl="2"/>
            <a:r>
              <a:rPr lang="pt-BR" b="1" dirty="0" err="1" smtClean="0"/>
              <a:t>float</a:t>
            </a:r>
            <a:r>
              <a:rPr lang="pt-BR" b="1" dirty="0" smtClean="0"/>
              <a:t> a,b,c;</a:t>
            </a:r>
          </a:p>
          <a:p>
            <a:pPr lvl="2"/>
            <a:r>
              <a:rPr lang="pt-BR" b="1" dirty="0" smtClean="0"/>
              <a:t>...</a:t>
            </a:r>
          </a:p>
          <a:p>
            <a:pPr lvl="1"/>
            <a:r>
              <a:rPr lang="pt-BR" b="1" dirty="0" smtClean="0"/>
              <a:t>}</a:t>
            </a:r>
          </a:p>
          <a:p>
            <a:pPr lvl="1"/>
            <a:r>
              <a:rPr lang="pt-BR" b="1" dirty="0" smtClean="0"/>
              <a:t>...</a:t>
            </a:r>
          </a:p>
          <a:p>
            <a:r>
              <a:rPr lang="pt-BR" b="1" dirty="0" smtClean="0"/>
              <a:t>}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Parâmetros formais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Parâmetros formais são declarados como sendo as entradas de uma função. </a:t>
            </a:r>
          </a:p>
          <a:p>
            <a:endParaRPr lang="pt-BR" sz="2000" dirty="0" smtClean="0"/>
          </a:p>
          <a:p>
            <a:r>
              <a:rPr lang="pt-BR" sz="2000" dirty="0" smtClean="0"/>
              <a:t>O parâmetro formal é uma variável local da função. </a:t>
            </a:r>
          </a:p>
          <a:p>
            <a:endParaRPr lang="pt-BR" sz="2000" dirty="0" smtClean="0"/>
          </a:p>
          <a:p>
            <a:r>
              <a:rPr lang="pt-BR" sz="2000" dirty="0" smtClean="0"/>
              <a:t>Você pode também alterar o valor de um parâmetro formal, pois esta alteração não terá efeito na variável que foi passada à função. </a:t>
            </a:r>
          </a:p>
          <a:p>
            <a:pPr lvl="1"/>
            <a:r>
              <a:rPr lang="pt-BR" sz="2000" dirty="0" smtClean="0"/>
              <a:t>Isto tem sentido, pois quando o C passa parâmetros para uma função, são passadas apenas cópias das variáveis. </a:t>
            </a:r>
            <a:endParaRPr lang="pt-BR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Globais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pt-BR" sz="2000" dirty="0" smtClean="0"/>
              <a:t>Variáveis globais são declaradas fora de todas as funções do programa. Elas são conhecidas e podem ser alteradas por todas as funções do programa. </a:t>
            </a:r>
          </a:p>
          <a:p>
            <a:r>
              <a:rPr lang="pt-BR" sz="2000" dirty="0" smtClean="0"/>
              <a:t>Quando uma função tem uma variável local com o mesmo nome de uma variável global a função dará preferência à variável local. 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3068960"/>
            <a:ext cx="1347933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/>
              <a:t>int</a:t>
            </a:r>
            <a:r>
              <a:rPr lang="pt-BR" b="1" dirty="0" smtClean="0"/>
              <a:t> z, k;</a:t>
            </a:r>
          </a:p>
          <a:p>
            <a:r>
              <a:rPr lang="pt-BR" dirty="0" smtClean="0"/>
              <a:t>func1 (...)</a:t>
            </a:r>
          </a:p>
          <a:p>
            <a:r>
              <a:rPr lang="pt-BR" dirty="0" smtClean="0"/>
              <a:t>{</a:t>
            </a:r>
          </a:p>
          <a:p>
            <a:pPr lvl="1"/>
            <a:r>
              <a:rPr lang="pt-BR" b="1" dirty="0" err="1" smtClean="0"/>
              <a:t>int</a:t>
            </a:r>
            <a:r>
              <a:rPr lang="pt-BR" b="1" dirty="0" smtClean="0"/>
              <a:t> x, y;</a:t>
            </a:r>
          </a:p>
          <a:p>
            <a:r>
              <a:rPr lang="pt-BR" dirty="0" smtClean="0"/>
              <a:t>...</a:t>
            </a:r>
          </a:p>
          <a:p>
            <a:r>
              <a:rPr lang="pt-BR" dirty="0" smtClean="0"/>
              <a:t>}</a:t>
            </a:r>
          </a:p>
          <a:p>
            <a:r>
              <a:rPr lang="pt-BR" dirty="0" smtClean="0"/>
              <a:t>func2 (...)</a:t>
            </a:r>
          </a:p>
          <a:p>
            <a:r>
              <a:rPr lang="pt-BR" dirty="0" smtClean="0"/>
              <a:t>{</a:t>
            </a:r>
          </a:p>
          <a:p>
            <a:r>
              <a:rPr lang="pt-BR" b="1" dirty="0" err="1" smtClean="0"/>
              <a:t>int</a:t>
            </a:r>
            <a:r>
              <a:rPr lang="pt-BR" b="1" dirty="0" smtClean="0"/>
              <a:t> x, y, z;</a:t>
            </a:r>
          </a:p>
          <a:p>
            <a:r>
              <a:rPr lang="pt-BR" dirty="0" smtClean="0"/>
              <a:t>...</a:t>
            </a:r>
          </a:p>
          <a:p>
            <a:r>
              <a:rPr lang="pt-BR" dirty="0" smtClean="0"/>
              <a:t>z =10;</a:t>
            </a:r>
          </a:p>
          <a:p>
            <a:r>
              <a:rPr lang="pt-BR" dirty="0" smtClean="0"/>
              <a:t>...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11760" y="3717032"/>
            <a:ext cx="156427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main</a:t>
            </a:r>
            <a:r>
              <a:rPr lang="pt-BR" dirty="0" smtClean="0"/>
              <a:t> ()</a:t>
            </a:r>
          </a:p>
          <a:p>
            <a:r>
              <a:rPr lang="pt-BR" dirty="0" smtClean="0"/>
              <a:t>{</a:t>
            </a:r>
          </a:p>
          <a:p>
            <a:pPr lvl="1"/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 err="1" smtClean="0"/>
              <a:t>count</a:t>
            </a:r>
            <a:r>
              <a:rPr lang="pt-BR" b="1" dirty="0" smtClean="0"/>
              <a:t>;</a:t>
            </a:r>
          </a:p>
          <a:p>
            <a:pPr lvl="1"/>
            <a:r>
              <a:rPr lang="pt-BR" b="1" dirty="0" smtClean="0"/>
              <a:t>...</a:t>
            </a:r>
          </a:p>
          <a:p>
            <a:r>
              <a:rPr lang="pt-BR" b="1" dirty="0" smtClean="0"/>
              <a:t>}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44008" y="3702511"/>
            <a:ext cx="41044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Evite ao máximo o uso de variáveis globais. Elas ocupam memória o tempo todo (as locais só ocupam memória enquanto estão sendo usadas) e tornam o programa mais difícil de ser entendido e menos geral. 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Passagem de parâmetros por valor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0" y="1700808"/>
            <a:ext cx="505837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#include &lt;</a:t>
            </a:r>
            <a:r>
              <a:rPr lang="pt-BR" dirty="0" err="1" smtClean="0"/>
              <a:t>stdio</a:t>
            </a:r>
            <a:r>
              <a:rPr lang="pt-BR" dirty="0" smtClean="0"/>
              <a:t>.h&gt;</a:t>
            </a:r>
          </a:p>
          <a:p>
            <a:r>
              <a:rPr lang="pt-BR" b="1" dirty="0" err="1" smtClean="0"/>
              <a:t>float</a:t>
            </a:r>
            <a:r>
              <a:rPr lang="pt-BR" dirty="0" smtClean="0"/>
              <a:t> </a:t>
            </a:r>
            <a:r>
              <a:rPr lang="pt-BR" dirty="0" err="1" smtClean="0"/>
              <a:t>sqr</a:t>
            </a:r>
            <a:r>
              <a:rPr lang="pt-BR" dirty="0" smtClean="0"/>
              <a:t> (</a:t>
            </a:r>
            <a:r>
              <a:rPr lang="pt-BR" b="1" dirty="0" err="1" smtClean="0"/>
              <a:t>float</a:t>
            </a:r>
            <a:r>
              <a:rPr lang="pt-BR" b="1" dirty="0" smtClean="0"/>
              <a:t> </a:t>
            </a:r>
            <a:r>
              <a:rPr lang="pt-BR" dirty="0" smtClean="0"/>
              <a:t>num);</a:t>
            </a:r>
          </a:p>
          <a:p>
            <a:endParaRPr lang="pt-BR" dirty="0" smtClean="0"/>
          </a:p>
          <a:p>
            <a:r>
              <a:rPr lang="pt-BR" b="1" dirty="0" err="1" smtClean="0"/>
              <a:t>void</a:t>
            </a:r>
            <a:r>
              <a:rPr lang="pt-BR" b="1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 (){</a:t>
            </a:r>
          </a:p>
          <a:p>
            <a:pPr lvl="1"/>
            <a:r>
              <a:rPr lang="pt-BR" b="1" dirty="0" err="1" smtClean="0"/>
              <a:t>float</a:t>
            </a:r>
            <a:r>
              <a:rPr lang="pt-BR" b="1" dirty="0" smtClean="0"/>
              <a:t> </a:t>
            </a:r>
            <a:r>
              <a:rPr lang="pt-BR" dirty="0" smtClean="0"/>
              <a:t>num, </a:t>
            </a:r>
            <a:r>
              <a:rPr lang="pt-BR" dirty="0" err="1" smtClean="0"/>
              <a:t>sq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printf</a:t>
            </a:r>
            <a:r>
              <a:rPr lang="pt-BR" dirty="0" smtClean="0"/>
              <a:t> ("Entre com um numero: ");</a:t>
            </a:r>
          </a:p>
          <a:p>
            <a:pPr lvl="1"/>
            <a:r>
              <a:rPr lang="pt-BR" dirty="0" err="1" smtClean="0"/>
              <a:t>scanf</a:t>
            </a:r>
            <a:r>
              <a:rPr lang="pt-BR" dirty="0" smtClean="0"/>
              <a:t> ("%f", &amp;num);</a:t>
            </a:r>
          </a:p>
          <a:p>
            <a:pPr lvl="1"/>
            <a:r>
              <a:rPr lang="pt-BR" dirty="0" err="1" smtClean="0"/>
              <a:t>sq</a:t>
            </a:r>
            <a:r>
              <a:rPr lang="pt-BR" dirty="0" smtClean="0"/>
              <a:t> = </a:t>
            </a:r>
            <a:r>
              <a:rPr lang="pt-BR" dirty="0" err="1" smtClean="0"/>
              <a:t>sqr</a:t>
            </a:r>
            <a:r>
              <a:rPr lang="pt-BR" dirty="0" smtClean="0"/>
              <a:t>(num);</a:t>
            </a:r>
          </a:p>
          <a:p>
            <a:pPr lvl="1"/>
            <a:r>
              <a:rPr lang="pt-BR" dirty="0" err="1" smtClean="0"/>
              <a:t>printf</a:t>
            </a:r>
            <a:r>
              <a:rPr lang="pt-BR" dirty="0" smtClean="0"/>
              <a:t> ("\n\n O numero original e: %f\n", num);</a:t>
            </a:r>
          </a:p>
          <a:p>
            <a:pPr lvl="1"/>
            <a:r>
              <a:rPr lang="pt-BR" dirty="0" err="1" smtClean="0"/>
              <a:t>printf</a:t>
            </a:r>
            <a:r>
              <a:rPr lang="pt-BR" dirty="0" smtClean="0"/>
              <a:t> ("O seu quadrado vale: %f\n", </a:t>
            </a:r>
            <a:r>
              <a:rPr lang="pt-BR" dirty="0" err="1" smtClean="0"/>
              <a:t>sq</a:t>
            </a:r>
            <a:r>
              <a:rPr lang="pt-BR" dirty="0" smtClean="0"/>
              <a:t>);</a:t>
            </a:r>
          </a:p>
          <a:p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pt-BR" b="1" dirty="0" err="1" smtClean="0"/>
              <a:t>float</a:t>
            </a:r>
            <a:r>
              <a:rPr lang="pt-BR" dirty="0" smtClean="0"/>
              <a:t> </a:t>
            </a:r>
            <a:r>
              <a:rPr lang="pt-BR" dirty="0" err="1" smtClean="0"/>
              <a:t>sqr</a:t>
            </a:r>
            <a:r>
              <a:rPr lang="pt-BR" dirty="0" smtClean="0"/>
              <a:t> (</a:t>
            </a:r>
            <a:r>
              <a:rPr lang="pt-BR" b="1" dirty="0" err="1" smtClean="0"/>
              <a:t>float</a:t>
            </a:r>
            <a:r>
              <a:rPr lang="pt-BR" dirty="0" smtClean="0"/>
              <a:t> num)</a:t>
            </a:r>
          </a:p>
          <a:p>
            <a:r>
              <a:rPr lang="pt-BR" dirty="0" smtClean="0"/>
              <a:t>{</a:t>
            </a:r>
          </a:p>
          <a:p>
            <a:pPr lvl="1"/>
            <a:r>
              <a:rPr lang="pt-BR" dirty="0" smtClean="0"/>
              <a:t>num = num*num;</a:t>
            </a:r>
          </a:p>
          <a:p>
            <a:pPr lvl="1"/>
            <a:r>
              <a:rPr lang="pt-BR" dirty="0" err="1" smtClean="0"/>
              <a:t>return</a:t>
            </a:r>
            <a:r>
              <a:rPr lang="pt-BR" dirty="0" smtClean="0"/>
              <a:t> num;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Passagem por 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Este tipo de chamada, não se passa para a função os valores das variáveis, mas sim suas referências (endereço das variáveis);</a:t>
            </a:r>
          </a:p>
          <a:p>
            <a:endParaRPr lang="pt-BR" sz="2000" dirty="0" smtClean="0"/>
          </a:p>
          <a:p>
            <a:r>
              <a:rPr lang="pt-BR" sz="2000" dirty="0" smtClean="0"/>
              <a:t>Neste caso, a alteração dos parâmetros da função, alterará as variáveis que são passadas para a função também.</a:t>
            </a:r>
            <a:endParaRPr lang="pt-BR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Vetores como argumentos de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Quando vamos passar um vetor como arg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pt-BR" sz="2000" dirty="0" smtClean="0"/>
              <a:t>mento de uma função, podemos declarar a função de três maneiras equivalentes. Seja o vetor:</a:t>
            </a:r>
          </a:p>
          <a:p>
            <a:pPr>
              <a:buNone/>
            </a:pPr>
            <a:r>
              <a:rPr lang="pt-BR" sz="2000" b="1" dirty="0" smtClean="0"/>
              <a:t>		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matrx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[50];</a:t>
            </a:r>
          </a:p>
          <a:p>
            <a:pPr>
              <a:buNone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 smtClean="0"/>
              <a:t>e que queiramos passá-la como argumento de uma função </a:t>
            </a:r>
            <a:r>
              <a:rPr lang="pt-BR" sz="2000" dirty="0" err="1" smtClean="0"/>
              <a:t>func</a:t>
            </a:r>
            <a:r>
              <a:rPr lang="pt-BR" sz="2000" dirty="0" smtClean="0"/>
              <a:t>(). Podemos declarar </a:t>
            </a:r>
            <a:r>
              <a:rPr lang="pt-BR" sz="2000" dirty="0" err="1" smtClean="0"/>
              <a:t>func</a:t>
            </a:r>
            <a:r>
              <a:rPr lang="pt-BR" sz="2000" dirty="0" smtClean="0"/>
              <a:t>() das três maneiras seguintes: </a:t>
            </a:r>
          </a:p>
          <a:p>
            <a:pPr>
              <a:buNone/>
            </a:pPr>
            <a:endParaRPr lang="pt-BR" sz="2000" dirty="0" smtClean="0"/>
          </a:p>
          <a:p>
            <a:r>
              <a:rPr lang="pt-BR" sz="2000" b="1" dirty="0" err="1" smtClean="0"/>
              <a:t>void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func</a:t>
            </a:r>
            <a:r>
              <a:rPr lang="pt-BR" sz="2000" b="1" dirty="0" smtClean="0"/>
              <a:t> (</a:t>
            </a:r>
            <a:r>
              <a:rPr lang="pt-BR" sz="2000" b="1" dirty="0" err="1" smtClean="0"/>
              <a:t>int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matrx</a:t>
            </a:r>
            <a:r>
              <a:rPr lang="pt-BR" sz="2000" b="1" dirty="0" smtClean="0"/>
              <a:t>[50]);</a:t>
            </a:r>
          </a:p>
          <a:p>
            <a:r>
              <a:rPr lang="pt-BR" sz="2000" b="1" dirty="0" err="1" smtClean="0"/>
              <a:t>void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func</a:t>
            </a:r>
            <a:r>
              <a:rPr lang="pt-BR" sz="2000" b="1" dirty="0" smtClean="0"/>
              <a:t> (</a:t>
            </a:r>
            <a:r>
              <a:rPr lang="pt-BR" sz="2000" b="1" dirty="0" err="1" smtClean="0"/>
              <a:t>int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matrx</a:t>
            </a:r>
            <a:r>
              <a:rPr lang="pt-BR" sz="2000" b="1" dirty="0" smtClean="0"/>
              <a:t>[]);</a:t>
            </a:r>
          </a:p>
          <a:p>
            <a:r>
              <a:rPr lang="pt-BR" sz="2000" b="1" dirty="0" err="1" smtClean="0"/>
              <a:t>void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func</a:t>
            </a:r>
            <a:r>
              <a:rPr lang="pt-BR" sz="2000" b="1" dirty="0" smtClean="0"/>
              <a:t> (</a:t>
            </a:r>
            <a:r>
              <a:rPr lang="pt-BR" sz="2000" b="1" dirty="0" err="1" smtClean="0"/>
              <a:t>int</a:t>
            </a:r>
            <a:r>
              <a:rPr lang="pt-BR" sz="2000" b="1" dirty="0" smtClean="0"/>
              <a:t> *</a:t>
            </a:r>
            <a:r>
              <a:rPr lang="pt-BR" sz="2000" b="1" dirty="0" err="1" smtClean="0"/>
              <a:t>matrx</a:t>
            </a:r>
            <a:r>
              <a:rPr lang="pt-BR" sz="2000" b="1" dirty="0" smtClean="0"/>
              <a:t>);</a:t>
            </a:r>
            <a:endParaRPr lang="pt-BR" sz="20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Passagem por referência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475656" y="1435998"/>
            <a:ext cx="63367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#include &lt;</a:t>
            </a:r>
            <a:r>
              <a:rPr lang="pt-BR" dirty="0" err="1" smtClean="0"/>
              <a:t>stdio</a:t>
            </a:r>
            <a:r>
              <a:rPr lang="pt-BR" dirty="0" smtClean="0"/>
              <a:t>.h&gt;</a:t>
            </a:r>
          </a:p>
          <a:p>
            <a:r>
              <a:rPr lang="pt-BR" b="1" dirty="0" err="1" smtClean="0"/>
              <a:t>void</a:t>
            </a:r>
            <a:r>
              <a:rPr lang="pt-BR" b="1" dirty="0" smtClean="0"/>
              <a:t> </a:t>
            </a:r>
            <a:r>
              <a:rPr lang="pt-BR" dirty="0" smtClean="0"/>
              <a:t>Troca (</a:t>
            </a:r>
            <a:r>
              <a:rPr lang="pt-BR" b="1" dirty="0" err="1" smtClean="0"/>
              <a:t>int</a:t>
            </a:r>
            <a:r>
              <a:rPr lang="pt-BR" dirty="0" smtClean="0"/>
              <a:t> *a, 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dirty="0" smtClean="0"/>
              <a:t>*b);</a:t>
            </a:r>
          </a:p>
          <a:p>
            <a:r>
              <a:rPr lang="pt-BR" b="1" dirty="0" err="1" smtClean="0"/>
              <a:t>void</a:t>
            </a:r>
            <a:r>
              <a:rPr lang="pt-BR" b="1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 (</a:t>
            </a:r>
            <a:r>
              <a:rPr lang="pt-BR" b="1" dirty="0" err="1" smtClean="0"/>
              <a:t>void</a:t>
            </a:r>
            <a:r>
              <a:rPr lang="pt-BR" dirty="0" smtClean="0"/>
              <a:t>)</a:t>
            </a:r>
          </a:p>
          <a:p>
            <a:r>
              <a:rPr lang="pt-BR" dirty="0" smtClean="0"/>
              <a:t>{</a:t>
            </a:r>
          </a:p>
          <a:p>
            <a:pPr lvl="1"/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dirty="0" smtClean="0"/>
              <a:t>num1, num2;</a:t>
            </a:r>
          </a:p>
          <a:p>
            <a:pPr lvl="1"/>
            <a:r>
              <a:rPr lang="pt-BR" dirty="0" smtClean="0"/>
              <a:t>num1 = 100;</a:t>
            </a:r>
          </a:p>
          <a:p>
            <a:pPr lvl="1"/>
            <a:r>
              <a:rPr lang="pt-BR" dirty="0" smtClean="0"/>
              <a:t>num2 = 200;</a:t>
            </a:r>
          </a:p>
          <a:p>
            <a:pPr lvl="1"/>
            <a:r>
              <a:rPr lang="pt-BR" dirty="0" smtClean="0"/>
              <a:t>Troca (&amp;num1, &amp;num2);</a:t>
            </a:r>
          </a:p>
          <a:p>
            <a:pPr lvl="1"/>
            <a:r>
              <a:rPr lang="pt-BR" dirty="0" err="1" smtClean="0"/>
              <a:t>printf</a:t>
            </a:r>
            <a:r>
              <a:rPr lang="pt-BR" dirty="0" smtClean="0"/>
              <a:t> ("\n\n Eles agora valem %d %d\n", num1, num2);</a:t>
            </a:r>
          </a:p>
          <a:p>
            <a:r>
              <a:rPr lang="pt-BR" dirty="0" smtClean="0"/>
              <a:t>}</a:t>
            </a:r>
          </a:p>
          <a:p>
            <a:r>
              <a:rPr lang="pt-BR" b="1" dirty="0" err="1" smtClean="0"/>
              <a:t>void</a:t>
            </a:r>
            <a:r>
              <a:rPr lang="pt-BR" b="1" dirty="0" smtClean="0"/>
              <a:t> </a:t>
            </a:r>
            <a:r>
              <a:rPr lang="pt-BR" dirty="0" smtClean="0"/>
              <a:t>Troca (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dirty="0" smtClean="0"/>
              <a:t>*a,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dirty="0" smtClean="0"/>
              <a:t>*b)</a:t>
            </a:r>
          </a:p>
          <a:p>
            <a:r>
              <a:rPr lang="pt-BR" dirty="0" smtClean="0"/>
              <a:t>{</a:t>
            </a:r>
          </a:p>
          <a:p>
            <a:pPr lvl="1"/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dirty="0" err="1" smtClean="0"/>
              <a:t>temp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temp</a:t>
            </a:r>
            <a:r>
              <a:rPr lang="pt-BR" dirty="0" smtClean="0"/>
              <a:t> = *a;</a:t>
            </a:r>
          </a:p>
          <a:p>
            <a:pPr lvl="1"/>
            <a:r>
              <a:rPr lang="pt-BR" dirty="0" smtClean="0"/>
              <a:t>*a = *b;</a:t>
            </a:r>
          </a:p>
          <a:p>
            <a:pPr lvl="1"/>
            <a:r>
              <a:rPr lang="pt-BR" dirty="0" smtClean="0"/>
              <a:t>*b = </a:t>
            </a:r>
            <a:r>
              <a:rPr lang="pt-BR" dirty="0" err="1" smtClean="0"/>
              <a:t>temp</a:t>
            </a:r>
            <a:r>
              <a:rPr lang="pt-BR" dirty="0" smtClean="0"/>
              <a:t>;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000" dirty="0" smtClean="0"/>
              <a:t>Funções são as estruturas que permitem ao usuário separar seus programas em blocos. </a:t>
            </a:r>
          </a:p>
          <a:p>
            <a:r>
              <a:rPr lang="pt-BR" sz="2000" dirty="0" smtClean="0"/>
              <a:t>Uma função no C tem a seguinte forma geral: 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Se não as tivéssemos, os programas teriam que ser curtos e de pequena complexidade. </a:t>
            </a:r>
          </a:p>
          <a:p>
            <a:endParaRPr lang="pt-BR" sz="2000" dirty="0" smtClean="0"/>
          </a:p>
          <a:p>
            <a:r>
              <a:rPr lang="pt-BR" sz="2000" dirty="0" smtClean="0"/>
              <a:t>Para fazermos programas grandes e complexos temos de construí-los bloco a bloco. 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2852936"/>
            <a:ext cx="8180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tipo_de_retorno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nome_da_função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declaração_de_parâmetros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corpo_da_função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err="1" smtClean="0"/>
              <a:t>Tipo-de-retorno</a:t>
            </a:r>
            <a:r>
              <a:rPr lang="pt-BR" sz="2000" dirty="0" smtClean="0"/>
              <a:t>: é o tipo de variável que a função vai retornar. </a:t>
            </a:r>
          </a:p>
          <a:p>
            <a:pPr lvl="1"/>
            <a:r>
              <a:rPr lang="pt-BR" sz="2000" dirty="0" smtClean="0"/>
              <a:t>O default é o tipo </a:t>
            </a:r>
            <a:r>
              <a:rPr lang="pt-BR" sz="2000" b="1" dirty="0" err="1" smtClean="0"/>
              <a:t>int</a:t>
            </a:r>
            <a:r>
              <a:rPr lang="pt-BR" sz="2000" dirty="0" smtClean="0"/>
              <a:t>, ou seja, uma função para qual não declaramos o tipo de retorno é considerada como retornando um inteiro. </a:t>
            </a:r>
          </a:p>
          <a:p>
            <a:endParaRPr lang="pt-BR" sz="2000" dirty="0" smtClean="0"/>
          </a:p>
          <a:p>
            <a:r>
              <a:rPr lang="pt-BR" sz="2000" b="1" dirty="0" smtClean="0"/>
              <a:t>declaração de parâmetros</a:t>
            </a:r>
            <a:r>
              <a:rPr lang="pt-BR" sz="2000" dirty="0" smtClean="0"/>
              <a:t>: é uma lista com a seguinte forma geral: </a:t>
            </a:r>
            <a:r>
              <a:rPr lang="pt-BR" sz="2000" i="1" dirty="0" smtClean="0"/>
              <a:t>tipo nome1, tipo nome2, ... , tipo </a:t>
            </a:r>
            <a:r>
              <a:rPr lang="pt-BR" sz="2000" i="1" dirty="0" err="1" smtClean="0"/>
              <a:t>nomeN</a:t>
            </a:r>
            <a:endParaRPr lang="pt-BR" sz="2000" i="1" dirty="0" smtClean="0"/>
          </a:p>
          <a:p>
            <a:endParaRPr lang="pt-BR" sz="2000" i="1" dirty="0" smtClean="0"/>
          </a:p>
          <a:p>
            <a:r>
              <a:rPr lang="pt-BR" sz="2000" b="1" dirty="0" smtClean="0"/>
              <a:t>corpo da função</a:t>
            </a:r>
            <a:r>
              <a:rPr lang="pt-BR" sz="2000" dirty="0" smtClean="0"/>
              <a:t>: é a sua alma. É nele que as entradas são processadas, saídas são geradas ou outras coisas são feitas. </a:t>
            </a:r>
            <a:endParaRPr lang="pt-BR" sz="2000" i="1" dirty="0" smtClean="0"/>
          </a:p>
          <a:p>
            <a:endParaRPr lang="pt-BR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err="1" smtClean="0"/>
              <a:t>return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dirty="0" smtClean="0"/>
              <a:t>O comando </a:t>
            </a:r>
            <a:r>
              <a:rPr lang="pt-BR" sz="2000" b="1" dirty="0" err="1" smtClean="0"/>
              <a:t>return</a:t>
            </a:r>
            <a:r>
              <a:rPr lang="pt-BR" sz="2000" b="1" dirty="0" smtClean="0"/>
              <a:t> </a:t>
            </a:r>
            <a:r>
              <a:rPr lang="pt-BR" sz="2000" dirty="0" smtClean="0"/>
              <a:t>tem a seguinte forma geral: 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Digamos que uma função está sendo executada. Quando se chega a uma declaração </a:t>
            </a:r>
            <a:r>
              <a:rPr lang="pt-BR" sz="2000" b="1" dirty="0" err="1" smtClean="0"/>
              <a:t>return</a:t>
            </a:r>
            <a:r>
              <a:rPr lang="pt-BR" sz="2000" dirty="0" smtClean="0"/>
              <a:t> a</a:t>
            </a:r>
            <a:r>
              <a:rPr lang="pt-BR" sz="2000" b="1" dirty="0" smtClean="0"/>
              <a:t> </a:t>
            </a:r>
            <a:r>
              <a:rPr lang="pt-BR" sz="2000" dirty="0" smtClean="0"/>
              <a:t>função é encerrada imediatamente;</a:t>
            </a:r>
          </a:p>
          <a:p>
            <a:endParaRPr lang="pt-BR" sz="2000" dirty="0" smtClean="0"/>
          </a:p>
          <a:p>
            <a:r>
              <a:rPr lang="pt-BR" sz="2000" dirty="0" smtClean="0"/>
              <a:t>É importante lembrar que o valor de retorno fornecido tem que ser compatível com o tipo de retorno declarado para a função. </a:t>
            </a:r>
          </a:p>
          <a:p>
            <a:endParaRPr lang="pt-BR" sz="2000" dirty="0" smtClean="0"/>
          </a:p>
          <a:p>
            <a:r>
              <a:rPr lang="pt-BR" sz="2000" dirty="0" smtClean="0"/>
              <a:t>Uma função pode ter mais de uma declaração </a:t>
            </a:r>
            <a:r>
              <a:rPr lang="pt-BR" sz="2000" b="1" dirty="0" err="1" smtClean="0"/>
              <a:t>return</a:t>
            </a:r>
            <a:r>
              <a:rPr lang="pt-BR" sz="2000" b="1" dirty="0" smtClean="0"/>
              <a:t>. </a:t>
            </a:r>
          </a:p>
          <a:p>
            <a:endParaRPr lang="pt-BR" sz="2000" b="1" dirty="0" smtClean="0"/>
          </a:p>
          <a:p>
            <a:r>
              <a:rPr lang="pt-BR" sz="2000" dirty="0" smtClean="0"/>
              <a:t>A função é terminada quando o programa chega à primeira declaração </a:t>
            </a:r>
            <a:r>
              <a:rPr lang="pt-BR" sz="2000" b="1" dirty="0" err="1" smtClean="0"/>
              <a:t>return</a:t>
            </a:r>
            <a:r>
              <a:rPr lang="pt-BR" sz="2000" b="1" dirty="0" smtClean="0"/>
              <a:t>. 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51720" y="2060848"/>
            <a:ext cx="514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i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i="1" dirty="0" err="1" smtClean="0">
                <a:latin typeface="Courier New" pitchFamily="49" charset="0"/>
                <a:cs typeface="Courier New" pitchFamily="49" charset="0"/>
              </a:rPr>
              <a:t>valor_de_retorno</a:t>
            </a:r>
            <a:r>
              <a:rPr lang="pt-BR" b="1" i="1" dirty="0" smtClean="0">
                <a:latin typeface="Courier New" pitchFamily="49" charset="0"/>
                <a:cs typeface="Courier New" pitchFamily="49" charset="0"/>
              </a:rPr>
              <a:t>; ou </a:t>
            </a:r>
            <a:r>
              <a:rPr lang="pt-BR" b="1" i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i="1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algn="ctr"/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comando </a:t>
            </a:r>
            <a:r>
              <a:rPr lang="pt-BR" dirty="0" err="1" smtClean="0"/>
              <a:t>return</a:t>
            </a:r>
            <a:r>
              <a:rPr lang="pt-BR" dirty="0" smtClean="0"/>
              <a:t> – Exemplo 1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15616" y="1772816"/>
            <a:ext cx="51629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#include &lt;</a:t>
            </a:r>
            <a:r>
              <a:rPr lang="pt-BR" dirty="0" err="1" smtClean="0"/>
              <a:t>stdio</a:t>
            </a:r>
            <a:r>
              <a:rPr lang="pt-BR" dirty="0" smtClean="0"/>
              <a:t>.h&gt;</a:t>
            </a:r>
          </a:p>
          <a:p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 err="1" smtClean="0"/>
              <a:t>Square</a:t>
            </a:r>
            <a:r>
              <a:rPr lang="pt-BR" b="1" dirty="0" smtClean="0"/>
              <a:t> (</a:t>
            </a:r>
            <a:r>
              <a:rPr lang="pt-BR" b="1" dirty="0" err="1" smtClean="0"/>
              <a:t>inta</a:t>
            </a:r>
            <a:r>
              <a:rPr lang="pt-BR" b="1" dirty="0" smtClean="0"/>
              <a:t>)</a:t>
            </a:r>
          </a:p>
          <a:p>
            <a:r>
              <a:rPr lang="pt-BR" dirty="0" smtClean="0"/>
              <a:t>{</a:t>
            </a:r>
          </a:p>
          <a:p>
            <a:pPr lvl="1"/>
            <a:r>
              <a:rPr lang="pt-BR" b="1" dirty="0" err="1" smtClean="0"/>
              <a:t>return</a:t>
            </a:r>
            <a:r>
              <a:rPr lang="pt-BR" b="1" dirty="0" smtClean="0"/>
              <a:t>(a*a);</a:t>
            </a:r>
          </a:p>
          <a:p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pt-BR" b="1" dirty="0" err="1" smtClean="0"/>
              <a:t>void</a:t>
            </a:r>
            <a:r>
              <a:rPr lang="pt-BR" b="1" dirty="0" smtClean="0"/>
              <a:t> </a:t>
            </a:r>
            <a:r>
              <a:rPr lang="pt-BR" b="1" dirty="0" err="1" smtClean="0"/>
              <a:t>main</a:t>
            </a:r>
            <a:r>
              <a:rPr lang="pt-BR" b="1" dirty="0" smtClean="0"/>
              <a:t> ()</a:t>
            </a:r>
          </a:p>
          <a:p>
            <a:r>
              <a:rPr lang="pt-BR" dirty="0" smtClean="0"/>
              <a:t>{</a:t>
            </a:r>
          </a:p>
          <a:p>
            <a:pPr lvl="1"/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dirty="0" smtClean="0"/>
              <a:t>num;</a:t>
            </a:r>
          </a:p>
          <a:p>
            <a:pPr lvl="1"/>
            <a:r>
              <a:rPr lang="pt-BR" dirty="0" err="1" smtClean="0"/>
              <a:t>printf</a:t>
            </a:r>
            <a:r>
              <a:rPr lang="pt-BR" dirty="0" smtClean="0"/>
              <a:t> ("Entre com um numero: ");</a:t>
            </a:r>
          </a:p>
          <a:p>
            <a:pPr lvl="1"/>
            <a:r>
              <a:rPr lang="pt-BR" dirty="0" err="1" smtClean="0"/>
              <a:t>scanf</a:t>
            </a:r>
            <a:r>
              <a:rPr lang="pt-BR" dirty="0" smtClean="0"/>
              <a:t> ("%d", &amp;num);</a:t>
            </a:r>
          </a:p>
          <a:p>
            <a:pPr lvl="1"/>
            <a:r>
              <a:rPr lang="pt-BR" dirty="0" smtClean="0"/>
              <a:t>num = </a:t>
            </a:r>
            <a:r>
              <a:rPr lang="pt-BR" dirty="0" err="1" smtClean="0"/>
              <a:t>Square</a:t>
            </a:r>
            <a:r>
              <a:rPr lang="pt-BR" dirty="0" smtClean="0"/>
              <a:t>(num);</a:t>
            </a:r>
          </a:p>
          <a:p>
            <a:pPr lvl="1"/>
            <a:r>
              <a:rPr lang="pt-BR" dirty="0" err="1" smtClean="0"/>
              <a:t>printf</a:t>
            </a:r>
            <a:r>
              <a:rPr lang="pt-BR" dirty="0" smtClean="0"/>
              <a:t> ("\n\n O seu quadrado vale: %d\n", num);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comando </a:t>
            </a:r>
            <a:r>
              <a:rPr lang="pt-BR" dirty="0" err="1" smtClean="0"/>
              <a:t>return</a:t>
            </a:r>
            <a:r>
              <a:rPr lang="pt-BR" dirty="0" smtClean="0"/>
              <a:t> – Exemplo 2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43608" y="1700808"/>
            <a:ext cx="514634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include &lt;</a:t>
            </a:r>
            <a:r>
              <a:rPr lang="pt-BR" dirty="0" err="1" smtClean="0"/>
              <a:t>stdio</a:t>
            </a:r>
            <a:r>
              <a:rPr lang="pt-BR" dirty="0" smtClean="0"/>
              <a:t>.h&gt;</a:t>
            </a:r>
          </a:p>
          <a:p>
            <a:r>
              <a:rPr lang="pt-BR" b="1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EPar</a:t>
            </a:r>
            <a:r>
              <a:rPr lang="pt-BR" dirty="0" smtClean="0"/>
              <a:t> (</a:t>
            </a:r>
            <a:r>
              <a:rPr lang="pt-BR" b="1" dirty="0" err="1" smtClean="0"/>
              <a:t>int</a:t>
            </a:r>
            <a:r>
              <a:rPr lang="pt-BR" dirty="0" smtClean="0"/>
              <a:t> a){</a:t>
            </a:r>
          </a:p>
          <a:p>
            <a:pPr lvl="1"/>
            <a:r>
              <a:rPr lang="pt-BR" dirty="0" err="1" smtClean="0"/>
              <a:t>if</a:t>
            </a:r>
            <a:r>
              <a:rPr lang="pt-BR" dirty="0" smtClean="0"/>
              <a:t>(a%2) /* Verifica se a e </a:t>
            </a:r>
            <a:r>
              <a:rPr lang="pt-BR" dirty="0" err="1" smtClean="0"/>
              <a:t>divisivel</a:t>
            </a:r>
            <a:r>
              <a:rPr lang="pt-BR" dirty="0" smtClean="0"/>
              <a:t> por dois */</a:t>
            </a:r>
          </a:p>
          <a:p>
            <a:pPr lvl="2"/>
            <a:r>
              <a:rPr lang="pt-BR" dirty="0" smtClean="0"/>
              <a:t>return0; /* Retorna 0 se </a:t>
            </a:r>
            <a:r>
              <a:rPr lang="pt-BR" dirty="0" err="1" smtClean="0"/>
              <a:t>nao</a:t>
            </a:r>
            <a:r>
              <a:rPr lang="pt-BR" dirty="0" smtClean="0"/>
              <a:t> for </a:t>
            </a:r>
            <a:r>
              <a:rPr lang="pt-BR" dirty="0" err="1" smtClean="0"/>
              <a:t>divisivel</a:t>
            </a:r>
            <a:r>
              <a:rPr lang="pt-BR" dirty="0" smtClean="0"/>
              <a:t> */</a:t>
            </a:r>
          </a:p>
          <a:p>
            <a:pPr lvl="1"/>
            <a:r>
              <a:rPr lang="pt-BR" dirty="0" err="1" smtClean="0"/>
              <a:t>else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return1; /* Retorna 1 se for </a:t>
            </a:r>
            <a:r>
              <a:rPr lang="pt-BR" dirty="0" err="1" smtClean="0"/>
              <a:t>divisivel</a:t>
            </a:r>
            <a:r>
              <a:rPr lang="pt-BR" dirty="0" smtClean="0"/>
              <a:t> */</a:t>
            </a:r>
          </a:p>
          <a:p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 (){</a:t>
            </a:r>
          </a:p>
          <a:p>
            <a:pPr lvl="1"/>
            <a:r>
              <a:rPr lang="pt-BR" dirty="0" err="1" smtClean="0"/>
              <a:t>int</a:t>
            </a:r>
            <a:r>
              <a:rPr lang="pt-BR" dirty="0" smtClean="0"/>
              <a:t> num;</a:t>
            </a:r>
          </a:p>
          <a:p>
            <a:pPr lvl="1"/>
            <a:r>
              <a:rPr lang="pt-BR" dirty="0" err="1" smtClean="0"/>
              <a:t>printf</a:t>
            </a:r>
            <a:r>
              <a:rPr lang="pt-BR" dirty="0" smtClean="0"/>
              <a:t> ("Entre com numero: ");</a:t>
            </a:r>
          </a:p>
          <a:p>
            <a:pPr lvl="1"/>
            <a:r>
              <a:rPr lang="pt-BR" dirty="0" err="1" smtClean="0"/>
              <a:t>scanf</a:t>
            </a:r>
            <a:r>
              <a:rPr lang="pt-BR" dirty="0" smtClean="0"/>
              <a:t> ("%d", &amp;num);</a:t>
            </a:r>
          </a:p>
          <a:p>
            <a:pPr lvl="1"/>
            <a:r>
              <a:rPr lang="pt-BR" dirty="0" err="1" smtClean="0"/>
              <a:t>if</a:t>
            </a:r>
            <a:r>
              <a:rPr lang="pt-BR" dirty="0" smtClean="0"/>
              <a:t>(</a:t>
            </a:r>
            <a:r>
              <a:rPr lang="pt-BR" dirty="0" err="1" smtClean="0"/>
              <a:t>EPar</a:t>
            </a:r>
            <a:r>
              <a:rPr lang="pt-BR" dirty="0" smtClean="0"/>
              <a:t>(num))</a:t>
            </a:r>
          </a:p>
          <a:p>
            <a:pPr lvl="2"/>
            <a:r>
              <a:rPr lang="pt-BR" dirty="0" err="1" smtClean="0"/>
              <a:t>printf</a:t>
            </a:r>
            <a:r>
              <a:rPr lang="pt-BR" dirty="0" smtClean="0"/>
              <a:t> ("\n\n O numero e par.\n");</a:t>
            </a:r>
          </a:p>
          <a:p>
            <a:pPr lvl="1"/>
            <a:r>
              <a:rPr lang="pt-BR" dirty="0" err="1" smtClean="0"/>
              <a:t>else</a:t>
            </a:r>
            <a:r>
              <a:rPr lang="pt-BR" dirty="0" smtClean="0"/>
              <a:t> </a:t>
            </a:r>
          </a:p>
          <a:p>
            <a:pPr lvl="2"/>
            <a:r>
              <a:rPr lang="pt-BR" dirty="0" err="1" smtClean="0"/>
              <a:t>printf</a:t>
            </a:r>
            <a:r>
              <a:rPr lang="pt-BR" dirty="0" smtClean="0"/>
              <a:t> ("\n\n O numero e impar.\n");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comando </a:t>
            </a:r>
            <a:r>
              <a:rPr lang="pt-BR" dirty="0" err="1" smtClean="0"/>
              <a:t>return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É importante notar que, como as funções retornam valores, podemos aproveitá-los para fazer atribuições, ou mesmo para que estes valores participem de expressões. </a:t>
            </a:r>
          </a:p>
          <a:p>
            <a:endParaRPr lang="pt-BR" sz="2000" dirty="0" smtClean="0"/>
          </a:p>
          <a:p>
            <a:r>
              <a:rPr lang="pt-BR" sz="2000" dirty="0" smtClean="0"/>
              <a:t>Mas não podemos fazer: </a:t>
            </a:r>
          </a:p>
          <a:p>
            <a:pPr>
              <a:buNone/>
            </a:pPr>
            <a:r>
              <a:rPr lang="pt-BR" sz="2000" i="1" dirty="0" smtClean="0"/>
              <a:t>			</a:t>
            </a:r>
            <a:r>
              <a:rPr lang="pt-BR" sz="2000" i="1" dirty="0" err="1" smtClean="0"/>
              <a:t>func</a:t>
            </a:r>
            <a:r>
              <a:rPr lang="pt-BR" sz="2000" i="1" dirty="0" smtClean="0"/>
              <a:t>(a,b) = x;/* Errado! */</a:t>
            </a:r>
          </a:p>
          <a:p>
            <a:endParaRPr lang="pt-BR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Até agora, nos exemplos apresentados, escrevemos as funções antes de escrevermos a função </a:t>
            </a:r>
            <a:r>
              <a:rPr lang="pt-BR" sz="2000" dirty="0" err="1" smtClean="0"/>
              <a:t>main</a:t>
            </a:r>
            <a:r>
              <a:rPr lang="pt-BR" sz="2000" dirty="0" smtClean="0"/>
              <a:t>(). Isto é, as funções estão fisicamente antes da função </a:t>
            </a:r>
            <a:r>
              <a:rPr lang="pt-BR" sz="2000" dirty="0" err="1" smtClean="0"/>
              <a:t>main</a:t>
            </a:r>
            <a:r>
              <a:rPr lang="pt-BR" sz="2000" dirty="0" smtClean="0"/>
              <a:t>(). </a:t>
            </a:r>
          </a:p>
          <a:p>
            <a:endParaRPr lang="pt-BR" sz="2000" dirty="0" smtClean="0"/>
          </a:p>
          <a:p>
            <a:r>
              <a:rPr lang="pt-BR" sz="2000" dirty="0" smtClean="0"/>
              <a:t>Isto foi feito por uma razão. Imagine-se na pele do compilador. Se você fosse compilar a função </a:t>
            </a:r>
            <a:r>
              <a:rPr lang="pt-BR" sz="2000" dirty="0" err="1" smtClean="0"/>
              <a:t>main</a:t>
            </a:r>
            <a:r>
              <a:rPr lang="pt-BR" sz="2000" dirty="0" smtClean="0"/>
              <a:t>(), onde são chamadas as funções, você teria que saber com antecedência quais são os tipos de retorno e quais são os parâmetros das funções para que você pudesse gerar o código corretamente. </a:t>
            </a:r>
          </a:p>
          <a:p>
            <a:endParaRPr lang="pt-BR" sz="2000" dirty="0" smtClean="0"/>
          </a:p>
          <a:p>
            <a:r>
              <a:rPr lang="pt-BR" sz="2000" dirty="0" smtClean="0"/>
              <a:t>Quando o compilador chegasse à função </a:t>
            </a:r>
            <a:r>
              <a:rPr lang="pt-BR" sz="2000" dirty="0" err="1" smtClean="0"/>
              <a:t>main</a:t>
            </a:r>
            <a:r>
              <a:rPr lang="pt-BR" sz="2000" dirty="0" smtClean="0"/>
              <a:t>() ele já teria compilado as funções e já saberia seus formatos. </a:t>
            </a:r>
            <a:endParaRPr lang="pt-BR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Mas, muitas vezes teremos o nosso programa espalhado por vários arquivos. Ou seja, estaremos chamando funções em um arquivo que serão compiladas em outro arquivo. Como manter a coerência? A solução são os protótipos de funções. </a:t>
            </a:r>
          </a:p>
          <a:p>
            <a:endParaRPr lang="pt-BR" sz="2000" dirty="0" smtClean="0"/>
          </a:p>
          <a:p>
            <a:r>
              <a:rPr lang="pt-BR" sz="2000" dirty="0" smtClean="0"/>
              <a:t>Um protótipo tem o seguinte formato: </a:t>
            </a:r>
          </a:p>
          <a:p>
            <a:pPr>
              <a:buNone/>
            </a:pPr>
            <a:r>
              <a:rPr lang="pt-BR" sz="2000" dirty="0" smtClean="0"/>
              <a:t>		</a:t>
            </a:r>
            <a:r>
              <a:rPr lang="pt-BR" sz="2000" i="1" dirty="0" err="1" smtClean="0"/>
              <a:t>tipo_de_retorno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nome_da_função</a:t>
            </a:r>
            <a:r>
              <a:rPr lang="pt-BR" sz="2000" i="1" dirty="0" smtClean="0"/>
              <a:t> (</a:t>
            </a:r>
            <a:r>
              <a:rPr lang="pt-BR" sz="2000" i="1" dirty="0" err="1" smtClean="0"/>
              <a:t>declaração_de_parâmetros</a:t>
            </a:r>
            <a:r>
              <a:rPr lang="pt-BR" sz="2000" i="1" dirty="0" smtClean="0"/>
              <a:t>);</a:t>
            </a:r>
          </a:p>
          <a:p>
            <a:endParaRPr lang="pt-BR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1206</Words>
  <Application>Microsoft Office PowerPoint</Application>
  <PresentationFormat>Apresentação na tela (4:3)</PresentationFormat>
  <Paragraphs>210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Estrutura de Dados</vt:lpstr>
      <vt:lpstr>Função</vt:lpstr>
      <vt:lpstr>Função</vt:lpstr>
      <vt:lpstr>Comando return</vt:lpstr>
      <vt:lpstr>O comando return – Exemplo 1</vt:lpstr>
      <vt:lpstr>O comando return – Exemplo 2</vt:lpstr>
      <vt:lpstr>O comando return</vt:lpstr>
      <vt:lpstr>Protótipo de funções</vt:lpstr>
      <vt:lpstr>Protótipo de Funções</vt:lpstr>
      <vt:lpstr>Protótipo de Funções</vt:lpstr>
      <vt:lpstr>Escopo de variáveis</vt:lpstr>
      <vt:lpstr>Variáveis locais</vt:lpstr>
      <vt:lpstr>Parâmetros formais</vt:lpstr>
      <vt:lpstr>Variáveis Globais</vt:lpstr>
      <vt:lpstr>Passagem de parâmetros por valor</vt:lpstr>
      <vt:lpstr>Passagem por referência</vt:lpstr>
      <vt:lpstr>Vetores como argumentos de funções</vt:lpstr>
      <vt:lpstr>Passagem por referência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Carol</dc:creator>
  <cp:lastModifiedBy>Carol</cp:lastModifiedBy>
  <cp:revision>15</cp:revision>
  <dcterms:created xsi:type="dcterms:W3CDTF">2011-03-02T05:19:31Z</dcterms:created>
  <dcterms:modified xsi:type="dcterms:W3CDTF">2011-03-02T06:56:03Z</dcterms:modified>
</cp:coreProperties>
</file>