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Lista Estática </a:t>
            </a:r>
            <a:r>
              <a:rPr lang="pt-BR" dirty="0" err="1" smtClean="0"/>
              <a:t>Sequencial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404664"/>
            <a:ext cx="82809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 Insere novo elemento na posição p da Lista. Se L = a1, a2,... </a:t>
            </a:r>
            <a:r>
              <a:rPr lang="pt-BR" sz="2000" dirty="0" err="1" smtClean="0">
                <a:solidFill>
                  <a:srgbClr val="FF0000"/>
                </a:solidFill>
              </a:rPr>
              <a:t>an</a:t>
            </a:r>
            <a:r>
              <a:rPr lang="pt-BR" sz="2000" dirty="0" smtClean="0">
                <a:solidFill>
                  <a:srgbClr val="FF0000"/>
                </a:solidFill>
              </a:rPr>
              <a:t> então temos a1, a2,...</a:t>
            </a:r>
            <a:r>
              <a:rPr lang="pt-BR" sz="2000" dirty="0" err="1" smtClean="0">
                <a:solidFill>
                  <a:srgbClr val="FF0000"/>
                </a:solidFill>
              </a:rPr>
              <a:t>ap</a:t>
            </a:r>
            <a:r>
              <a:rPr lang="pt-BR" sz="2000" dirty="0" smtClean="0">
                <a:solidFill>
                  <a:srgbClr val="FF0000"/>
                </a:solidFill>
              </a:rPr>
              <a:t>-1 x </a:t>
            </a:r>
            <a:r>
              <a:rPr lang="pt-BR" sz="2000" dirty="0" err="1" smtClean="0">
                <a:solidFill>
                  <a:srgbClr val="FF0000"/>
                </a:solidFill>
              </a:rPr>
              <a:t>ap</a:t>
            </a:r>
            <a:r>
              <a:rPr lang="pt-BR" sz="2000" dirty="0" smtClean="0">
                <a:solidFill>
                  <a:srgbClr val="FF0000"/>
                </a:solidFill>
              </a:rPr>
              <a:t>+1 ... </a:t>
            </a:r>
            <a:r>
              <a:rPr lang="pt-BR" sz="2000" dirty="0" err="1" smtClean="0">
                <a:solidFill>
                  <a:srgbClr val="FF0000"/>
                </a:solidFill>
              </a:rPr>
              <a:t>an</a:t>
            </a:r>
            <a:r>
              <a:rPr lang="pt-BR" sz="2000" dirty="0" smtClean="0">
                <a:solidFill>
                  <a:srgbClr val="FF0000"/>
                </a:solidFill>
              </a:rPr>
              <a:t>. Se p = Fim(L) temos a1, a2,...</a:t>
            </a:r>
            <a:r>
              <a:rPr lang="pt-BR" sz="2000" dirty="0" err="1" smtClean="0">
                <a:solidFill>
                  <a:srgbClr val="FF0000"/>
                </a:solidFill>
              </a:rPr>
              <a:t>an</a:t>
            </a:r>
            <a:r>
              <a:rPr lang="pt-BR" sz="2000" dirty="0" smtClean="0">
                <a:solidFill>
                  <a:srgbClr val="FF0000"/>
                </a:solidFill>
              </a:rPr>
              <a:t>,x. Devolve 1 (</a:t>
            </a:r>
            <a:r>
              <a:rPr lang="pt-BR" sz="2000" dirty="0" err="1" smtClean="0">
                <a:solidFill>
                  <a:srgbClr val="FF0000"/>
                </a:solidFill>
              </a:rPr>
              <a:t>true</a:t>
            </a:r>
            <a:r>
              <a:rPr lang="pt-BR" sz="2000" dirty="0" smtClean="0">
                <a:solidFill>
                  <a:srgbClr val="FF0000"/>
                </a:solidFill>
              </a:rPr>
              <a:t>) se sucesso, 0 (</a:t>
            </a:r>
            <a:r>
              <a:rPr lang="pt-BR" sz="2000" dirty="0" err="1" smtClean="0">
                <a:solidFill>
                  <a:srgbClr val="FF0000"/>
                </a:solidFill>
              </a:rPr>
              <a:t>false</a:t>
            </a:r>
            <a:r>
              <a:rPr lang="pt-BR" sz="2000" dirty="0" smtClean="0">
                <a:solidFill>
                  <a:srgbClr val="FF0000"/>
                </a:solidFill>
              </a:rPr>
              <a:t>) caso contrário (L não tem nenhuma posição p ou Lista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cheia)*/</a:t>
            </a:r>
          </a:p>
          <a:p>
            <a:r>
              <a:rPr lang="pt-BR" sz="2000" b="1" dirty="0" err="1" smtClean="0"/>
              <a:t>int</a:t>
            </a:r>
            <a:r>
              <a:rPr lang="pt-BR" sz="2000" b="1" dirty="0" smtClean="0"/>
              <a:t> Inserir(</a:t>
            </a:r>
            <a:r>
              <a:rPr lang="pt-BR" sz="2000" b="1" dirty="0" err="1" smtClean="0"/>
              <a:t>tipo_elem</a:t>
            </a:r>
            <a:r>
              <a:rPr lang="pt-BR" sz="2000" b="1" dirty="0" smtClean="0"/>
              <a:t> *x, </a:t>
            </a:r>
            <a:r>
              <a:rPr lang="pt-BR" sz="2000" b="1" dirty="0" err="1" smtClean="0"/>
              <a:t>posicao</a:t>
            </a:r>
            <a:r>
              <a:rPr lang="pt-BR" sz="2000" b="1" dirty="0" smtClean="0"/>
              <a:t> p,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posicao</a:t>
            </a:r>
            <a:r>
              <a:rPr lang="pt-BR" sz="2000" dirty="0" smtClean="0"/>
              <a:t> q;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Lista_cheia</a:t>
            </a:r>
            <a:r>
              <a:rPr lang="pt-BR" sz="2000" dirty="0" smtClean="0"/>
              <a:t>(L)) </a:t>
            </a:r>
          </a:p>
          <a:p>
            <a:pPr lvl="1"/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( 0 );</a:t>
            </a:r>
          </a:p>
          <a:p>
            <a:pPr lvl="1"/>
            <a:r>
              <a:rPr lang="en-US" sz="2000" dirty="0" smtClean="0"/>
              <a:t>else if ((p &gt; </a:t>
            </a:r>
            <a:r>
              <a:rPr lang="en-US" sz="2000" dirty="0" err="1" smtClean="0"/>
              <a:t>Fim</a:t>
            </a:r>
            <a:r>
              <a:rPr lang="en-US" sz="2000" dirty="0" smtClean="0"/>
              <a:t>(L)) || (p &lt; 0))</a:t>
            </a:r>
          </a:p>
          <a:p>
            <a:pPr lvl="1"/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( 0 );//posição não existe</a:t>
            </a:r>
          </a:p>
          <a:p>
            <a:pPr lvl="1"/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lvl="2"/>
            <a:r>
              <a:rPr lang="pt-BR" sz="2000" dirty="0" smtClean="0"/>
              <a:t>for (q=L-&gt;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; q &gt; p; q--)</a:t>
            </a:r>
          </a:p>
          <a:p>
            <a:pPr lvl="3"/>
            <a:r>
              <a:rPr lang="pt-BR" sz="2000" dirty="0" smtClean="0"/>
              <a:t>L-&gt;A[q] = L-&gt;A[q-1];</a:t>
            </a:r>
          </a:p>
          <a:p>
            <a:pPr lvl="2"/>
            <a:r>
              <a:rPr lang="pt-BR" sz="2000" dirty="0" smtClean="0"/>
              <a:t>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=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+ 1;</a:t>
            </a:r>
          </a:p>
          <a:p>
            <a:pPr lvl="2"/>
            <a:r>
              <a:rPr lang="pt-BR" sz="2000" dirty="0" smtClean="0"/>
              <a:t>L-&gt;A[p] = *x;</a:t>
            </a:r>
          </a:p>
          <a:p>
            <a:pPr lvl="2"/>
            <a:r>
              <a:rPr lang="pt-BR" sz="2000" dirty="0" err="1" smtClean="0"/>
              <a:t>return</a:t>
            </a:r>
            <a:r>
              <a:rPr lang="pt-BR" sz="2000" dirty="0" smtClean="0"/>
              <a:t> ( 1 );</a:t>
            </a:r>
          </a:p>
          <a:p>
            <a:pPr lvl="1"/>
            <a:r>
              <a:rPr lang="pt-BR" sz="2000" dirty="0" smtClean="0"/>
              <a:t>}</a:t>
            </a:r>
          </a:p>
          <a:p>
            <a:r>
              <a:rPr lang="pt-BR" sz="2000" dirty="0" smtClean="0"/>
              <a:t>} //(</a:t>
            </a:r>
            <a:r>
              <a:rPr lang="pt-BR" sz="2000" dirty="0" err="1" smtClean="0"/>
              <a:t>nelem</a:t>
            </a:r>
            <a:r>
              <a:rPr lang="pt-BR" sz="2000" dirty="0" smtClean="0"/>
              <a:t> – p+1) Movimentos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867484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/*Insere novo elemento de forma a manter a Lista ordenada. Devolve </a:t>
            </a:r>
            <a:r>
              <a:rPr lang="pt-BR" sz="2000" dirty="0" err="1" smtClean="0">
                <a:solidFill>
                  <a:srgbClr val="FF0000"/>
                </a:solidFill>
              </a:rPr>
              <a:t>true</a:t>
            </a:r>
            <a:r>
              <a:rPr lang="pt-BR" sz="2000" dirty="0" smtClean="0">
                <a:solidFill>
                  <a:srgbClr val="FF0000"/>
                </a:solidFill>
              </a:rPr>
              <a:t> se sucesso, </a:t>
            </a:r>
            <a:r>
              <a:rPr lang="pt-BR" sz="2000" dirty="0" err="1" smtClean="0">
                <a:solidFill>
                  <a:srgbClr val="FF0000"/>
                </a:solidFill>
              </a:rPr>
              <a:t>false</a:t>
            </a:r>
            <a:r>
              <a:rPr lang="pt-BR" sz="2000" dirty="0" smtClean="0">
                <a:solidFill>
                  <a:srgbClr val="FF0000"/>
                </a:solidFill>
              </a:rPr>
              <a:t> caso contrário */</a:t>
            </a:r>
          </a:p>
          <a:p>
            <a:r>
              <a:rPr lang="pt-BR" sz="2000" b="1" dirty="0" err="1" smtClean="0"/>
              <a:t>int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Inserir_ord</a:t>
            </a:r>
            <a:r>
              <a:rPr lang="pt-BR" sz="2000" b="1" dirty="0" smtClean="0"/>
              <a:t>(</a:t>
            </a:r>
            <a:r>
              <a:rPr lang="pt-BR" sz="2000" b="1" dirty="0" err="1" smtClean="0"/>
              <a:t>tipo_elem</a:t>
            </a:r>
            <a:r>
              <a:rPr lang="pt-BR" sz="2000" b="1" dirty="0" smtClean="0"/>
              <a:t> *x,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posicao</a:t>
            </a:r>
            <a:r>
              <a:rPr lang="pt-BR" sz="2000" dirty="0" smtClean="0"/>
              <a:t> i;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/*acha posição de inserção*/</a:t>
            </a:r>
          </a:p>
          <a:p>
            <a:pPr lvl="1"/>
            <a:r>
              <a:rPr lang="pt-BR" sz="2000" dirty="0" smtClean="0"/>
              <a:t>i = 0;</a:t>
            </a:r>
          </a:p>
          <a:p>
            <a:pPr lvl="1"/>
            <a:r>
              <a:rPr lang="pt-BR" sz="2000" dirty="0" err="1" smtClean="0"/>
              <a:t>while</a:t>
            </a:r>
            <a:r>
              <a:rPr lang="pt-BR" sz="2000" dirty="0" smtClean="0"/>
              <a:t> ((i &lt;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) &amp;&amp; (x-&gt;chave &gt; L-&gt;A[i].chave))</a:t>
            </a:r>
          </a:p>
          <a:p>
            <a:pPr lvl="2"/>
            <a:r>
              <a:rPr lang="pt-BR" sz="2000" dirty="0" smtClean="0"/>
              <a:t>i++;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000" dirty="0" err="1" smtClean="0"/>
              <a:t>return</a:t>
            </a:r>
            <a:r>
              <a:rPr lang="pt-BR" sz="2000" dirty="0" smtClean="0"/>
              <a:t> ( Inserir(x,i,L) 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980728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/*Retorna a posição de x na Lista. Se x ocorre mais de uma vez, a posição da primeira ocorrência é retornada. Se x não aparece retorna Fim(L)*/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/* </a:t>
            </a:r>
            <a:r>
              <a:rPr lang="pt-BR" sz="2000" b="1" dirty="0" smtClean="0">
                <a:solidFill>
                  <a:srgbClr val="FF0000"/>
                </a:solidFill>
              </a:rPr>
              <a:t>Primeira implementação com busca linear simples</a:t>
            </a:r>
            <a:r>
              <a:rPr lang="pt-BR" sz="2000" dirty="0" smtClean="0">
                <a:solidFill>
                  <a:srgbClr val="FF0000"/>
                </a:solidFill>
              </a:rPr>
              <a:t>*/</a:t>
            </a:r>
          </a:p>
          <a:p>
            <a:r>
              <a:rPr lang="pt-BR" sz="2000" b="1" dirty="0" err="1" smtClean="0"/>
              <a:t>posicao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Busca_Linear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tipo_elem</a:t>
            </a:r>
            <a:r>
              <a:rPr lang="pt-BR" sz="2000" b="1" dirty="0" smtClean="0"/>
              <a:t> *x, </a:t>
            </a:r>
            <a:r>
              <a:rPr lang="pt-BR" sz="2000" b="1" dirty="0" err="1" smtClean="0"/>
              <a:t>const</a:t>
            </a:r>
            <a:r>
              <a:rPr lang="pt-BR" sz="2000" b="1" dirty="0" smtClean="0"/>
              <a:t>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int</a:t>
            </a:r>
            <a:r>
              <a:rPr lang="pt-BR" sz="2000" dirty="0" smtClean="0"/>
              <a:t> i; //</a:t>
            </a:r>
            <a:r>
              <a:rPr lang="pt-BR" sz="2000" dirty="0" err="1" smtClean="0"/>
              <a:t>posicao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i = 0;</a:t>
            </a:r>
          </a:p>
          <a:p>
            <a:pPr lvl="1"/>
            <a:r>
              <a:rPr lang="pt-BR" sz="2000" dirty="0" err="1" smtClean="0"/>
              <a:t>while</a:t>
            </a:r>
            <a:r>
              <a:rPr lang="pt-BR" sz="2000" dirty="0" smtClean="0"/>
              <a:t> ((i &lt;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) &amp;&amp; (x-&gt;chave != L-&gt;A[i].chave))</a:t>
            </a:r>
          </a:p>
          <a:p>
            <a:pPr lvl="2"/>
            <a:r>
              <a:rPr lang="pt-BR" sz="2000" dirty="0" smtClean="0"/>
              <a:t>i++;</a:t>
            </a:r>
          </a:p>
          <a:p>
            <a:pPr lvl="1"/>
            <a:r>
              <a:rPr lang="pt-BR" sz="2000" dirty="0" err="1" smtClean="0"/>
              <a:t>return</a:t>
            </a:r>
            <a:r>
              <a:rPr lang="pt-BR" sz="2000" dirty="0" smtClean="0"/>
              <a:t> ( i 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548680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/*Retorna a posição de x na Lista. Se x ocorre mais de uma vez, a posição da primeira ocorrência é retornada. Se x não aparece retorna Fim(L)*/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/* </a:t>
            </a:r>
            <a:r>
              <a:rPr lang="pt-BR" sz="2000" b="1" dirty="0" smtClean="0">
                <a:solidFill>
                  <a:srgbClr val="FF0000"/>
                </a:solidFill>
              </a:rPr>
              <a:t>Segunda implementação com busca linear e sentinela: insere x no final da lista, como sempre encontrará podemos eliminar o teste de fim de lista</a:t>
            </a:r>
            <a:r>
              <a:rPr lang="pt-BR" sz="2000" dirty="0" smtClean="0">
                <a:solidFill>
                  <a:srgbClr val="FF0000"/>
                </a:solidFill>
              </a:rPr>
              <a:t>*/</a:t>
            </a:r>
          </a:p>
          <a:p>
            <a:r>
              <a:rPr lang="pt-BR" sz="2000" b="1" dirty="0" err="1" smtClean="0"/>
              <a:t>posicao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Busca_Sentinela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tipo_elem</a:t>
            </a:r>
            <a:r>
              <a:rPr lang="pt-BR" sz="2000" b="1" dirty="0" smtClean="0"/>
              <a:t> *x,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int</a:t>
            </a:r>
            <a:r>
              <a:rPr lang="pt-BR" sz="2000" dirty="0" smtClean="0"/>
              <a:t> i; //posição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L-&gt;A[Fim(L)].chave = x-&gt;chave; //sentinela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i = 0;</a:t>
            </a:r>
          </a:p>
          <a:p>
            <a:pPr lvl="1"/>
            <a:r>
              <a:rPr lang="pt-BR" sz="2000" dirty="0" err="1" smtClean="0"/>
              <a:t>while</a:t>
            </a:r>
            <a:r>
              <a:rPr lang="pt-BR" sz="2000" dirty="0" smtClean="0"/>
              <a:t> (x-&gt;chave != L-&gt;A[i].chave)</a:t>
            </a:r>
          </a:p>
          <a:p>
            <a:pPr lvl="2"/>
            <a:r>
              <a:rPr lang="pt-BR" sz="2000" dirty="0" smtClean="0"/>
              <a:t>i++;</a:t>
            </a:r>
          </a:p>
          <a:p>
            <a:pPr lvl="1"/>
            <a:r>
              <a:rPr lang="pt-BR" sz="2000" dirty="0" err="1" smtClean="0"/>
              <a:t>return</a:t>
            </a:r>
            <a:r>
              <a:rPr lang="pt-BR" sz="2000" dirty="0" smtClean="0"/>
              <a:t> ( i 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5373216"/>
            <a:ext cx="81369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mic Sans MS" pitchFamily="66" charset="0"/>
              </a:rPr>
              <a:t>Nº Max de Comparações: </a:t>
            </a:r>
            <a:r>
              <a:rPr lang="pt-BR" dirty="0" err="1" smtClean="0">
                <a:latin typeface="Comic Sans MS" pitchFamily="66" charset="0"/>
              </a:rPr>
              <a:t>nelem</a:t>
            </a:r>
            <a:r>
              <a:rPr lang="pt-BR" dirty="0" smtClean="0">
                <a:latin typeface="Comic Sans MS" pitchFamily="66" charset="0"/>
              </a:rPr>
              <a:t> + 1</a:t>
            </a:r>
          </a:p>
          <a:p>
            <a:endParaRPr lang="pt-BR" dirty="0" smtClean="0">
              <a:latin typeface="Comic Sans MS" pitchFamily="66" charset="0"/>
            </a:endParaRPr>
          </a:p>
          <a:p>
            <a:r>
              <a:rPr lang="pt-BR" dirty="0" smtClean="0">
                <a:latin typeface="Comic Sans MS" pitchFamily="66" charset="0"/>
              </a:rPr>
              <a:t>Obs.: Faça uma adaptação no algoritmo para que ele funcione mesmo com a lista estando cheia.</a:t>
            </a:r>
            <a:endParaRPr lang="pt-B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394692"/>
            <a:ext cx="82809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/*Retorna a posição de x na Lista. Se x não aparece retorna Fim(L)*/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/* o vetor deve estar ordenado, neste caso em ordem crescente.*/</a:t>
            </a:r>
          </a:p>
          <a:p>
            <a:r>
              <a:rPr lang="pt-BR" sz="2000" b="1" dirty="0" err="1" smtClean="0"/>
              <a:t>posicao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Busca_binaria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tipo_elem</a:t>
            </a:r>
            <a:r>
              <a:rPr lang="pt-BR" sz="2000" b="1" dirty="0" smtClean="0"/>
              <a:t> *x, </a:t>
            </a:r>
            <a:r>
              <a:rPr lang="pt-BR" sz="2000" b="1" dirty="0" err="1" smtClean="0"/>
              <a:t>const</a:t>
            </a:r>
            <a:r>
              <a:rPr lang="pt-BR" sz="2000" b="1" dirty="0" smtClean="0"/>
              <a:t>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posicao</a:t>
            </a:r>
            <a:r>
              <a:rPr lang="pt-BR" sz="2000" dirty="0" smtClean="0"/>
              <a:t> </a:t>
            </a:r>
            <a:r>
              <a:rPr lang="pt-BR" sz="2000" dirty="0" err="1" smtClean="0"/>
              <a:t>inf</a:t>
            </a:r>
            <a:r>
              <a:rPr lang="pt-BR" sz="2000" dirty="0" smtClean="0"/>
              <a:t>, </a:t>
            </a:r>
            <a:r>
              <a:rPr lang="pt-BR" sz="2000" dirty="0" err="1" smtClean="0"/>
              <a:t>sup</a:t>
            </a:r>
            <a:r>
              <a:rPr lang="pt-BR" sz="2000" dirty="0" smtClean="0"/>
              <a:t>, meio;</a:t>
            </a:r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 ! </a:t>
            </a:r>
            <a:r>
              <a:rPr lang="pt-BR" sz="2000" dirty="0" err="1" smtClean="0"/>
              <a:t>Lista_vazia</a:t>
            </a:r>
            <a:r>
              <a:rPr lang="pt-BR" sz="2000" dirty="0" smtClean="0"/>
              <a:t>(L) ){</a:t>
            </a:r>
          </a:p>
          <a:p>
            <a:pPr lvl="2"/>
            <a:r>
              <a:rPr lang="en-US" sz="2000" dirty="0" err="1" smtClean="0"/>
              <a:t>inf</a:t>
            </a:r>
            <a:r>
              <a:rPr lang="en-US" sz="2000" dirty="0" smtClean="0"/>
              <a:t> = 0; sup = L-&gt;</a:t>
            </a:r>
            <a:r>
              <a:rPr lang="en-US" sz="2000" dirty="0" err="1" smtClean="0"/>
              <a:t>nelem</a:t>
            </a:r>
            <a:r>
              <a:rPr lang="en-US" sz="2000" dirty="0" smtClean="0"/>
              <a:t> - 1;</a:t>
            </a:r>
          </a:p>
          <a:p>
            <a:pPr lvl="2"/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inf</a:t>
            </a:r>
            <a:r>
              <a:rPr lang="pt-BR" sz="2000" dirty="0" smtClean="0"/>
              <a:t> &lt;= </a:t>
            </a:r>
            <a:r>
              <a:rPr lang="pt-BR" sz="2000" dirty="0" err="1" smtClean="0"/>
              <a:t>sup</a:t>
            </a:r>
            <a:r>
              <a:rPr lang="pt-BR" sz="2000" dirty="0" smtClean="0"/>
              <a:t>){</a:t>
            </a:r>
          </a:p>
          <a:p>
            <a:pPr lvl="3"/>
            <a:r>
              <a:rPr lang="pt-BR" sz="2000" dirty="0" smtClean="0"/>
              <a:t>meio = (</a:t>
            </a:r>
            <a:r>
              <a:rPr lang="pt-BR" sz="2000" dirty="0" err="1" smtClean="0"/>
              <a:t>inf</a:t>
            </a:r>
            <a:r>
              <a:rPr lang="pt-BR" sz="2000" dirty="0" smtClean="0"/>
              <a:t> + </a:t>
            </a:r>
            <a:r>
              <a:rPr lang="pt-BR" sz="2000" dirty="0" err="1" smtClean="0"/>
              <a:t>sup</a:t>
            </a:r>
            <a:r>
              <a:rPr lang="pt-BR" sz="2000" dirty="0" smtClean="0"/>
              <a:t>) / 2;</a:t>
            </a:r>
          </a:p>
          <a:p>
            <a:pPr lvl="3"/>
            <a:r>
              <a:rPr lang="pt-BR" sz="2000" dirty="0" err="1" smtClean="0"/>
              <a:t>if</a:t>
            </a:r>
            <a:r>
              <a:rPr lang="pt-BR" sz="2000" dirty="0" smtClean="0"/>
              <a:t> (L-&gt;A[meio].chave == x-&gt;chave){</a:t>
            </a:r>
          </a:p>
          <a:p>
            <a:pPr lvl="4"/>
            <a:r>
              <a:rPr lang="pt-BR" sz="2000" dirty="0" err="1" smtClean="0"/>
              <a:t>return</a:t>
            </a:r>
            <a:r>
              <a:rPr lang="pt-BR" sz="2000" dirty="0" smtClean="0"/>
              <a:t> ( meio );//sai da busca</a:t>
            </a:r>
          </a:p>
          <a:p>
            <a:pPr lvl="3"/>
            <a:r>
              <a:rPr lang="pt-BR" sz="2000" dirty="0" smtClean="0"/>
              <a:t>}</a:t>
            </a:r>
          </a:p>
          <a:p>
            <a:pPr lvl="3"/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(L-&gt;A[meio].chave &lt; x-&gt;chave)</a:t>
            </a:r>
          </a:p>
          <a:p>
            <a:pPr lvl="4"/>
            <a:r>
              <a:rPr lang="pt-BR" sz="2000" dirty="0" err="1" smtClean="0"/>
              <a:t>inf</a:t>
            </a:r>
            <a:r>
              <a:rPr lang="pt-BR" sz="2000" dirty="0" smtClean="0"/>
              <a:t> = meio 1;</a:t>
            </a:r>
          </a:p>
          <a:p>
            <a:pPr lvl="3"/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</a:p>
          <a:p>
            <a:pPr lvl="4"/>
            <a:r>
              <a:rPr lang="pt-BR" sz="2000" dirty="0" err="1" smtClean="0"/>
              <a:t>sup</a:t>
            </a:r>
            <a:r>
              <a:rPr lang="pt-BR" sz="2000" dirty="0" smtClean="0"/>
              <a:t> = meio - 1;</a:t>
            </a:r>
          </a:p>
          <a:p>
            <a:pPr lvl="2"/>
            <a:r>
              <a:rPr lang="pt-BR" sz="2000" dirty="0" smtClean="0"/>
              <a:t>} //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pPr lvl="1"/>
            <a:r>
              <a:rPr lang="pt-BR" sz="2000" dirty="0" smtClean="0"/>
              <a:t>}//</a:t>
            </a:r>
            <a:r>
              <a:rPr lang="pt-BR" sz="2000" dirty="0" err="1" smtClean="0"/>
              <a:t>if</a:t>
            </a:r>
            <a:endParaRPr lang="pt-BR" sz="2000" dirty="0" smtClean="0"/>
          </a:p>
          <a:p>
            <a:pPr lvl="1"/>
            <a:r>
              <a:rPr lang="pt-BR" sz="2000" dirty="0" err="1" smtClean="0"/>
              <a:t>return</a:t>
            </a:r>
            <a:r>
              <a:rPr lang="pt-BR" sz="2000" dirty="0" smtClean="0"/>
              <a:t>( Fim(L) 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4624"/>
            <a:ext cx="8568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/* Recupera o elemento da posição p da Lista L. Se p = Fim(L) ou não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existe posição p válida emite mensagem.*/</a:t>
            </a:r>
          </a:p>
          <a:p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Ler_registro</a:t>
            </a:r>
            <a:r>
              <a:rPr lang="pt-BR" b="1" dirty="0" smtClean="0"/>
              <a:t> (</a:t>
            </a:r>
            <a:r>
              <a:rPr lang="pt-BR" b="1" dirty="0" err="1" smtClean="0"/>
              <a:t>posicao</a:t>
            </a:r>
            <a:r>
              <a:rPr lang="pt-BR" b="1" dirty="0" smtClean="0"/>
              <a:t> p, </a:t>
            </a:r>
            <a:r>
              <a:rPr lang="pt-BR" b="1" dirty="0" err="1" smtClean="0"/>
              <a:t>const</a:t>
            </a:r>
            <a:r>
              <a:rPr lang="pt-BR" b="1" dirty="0" smtClean="0"/>
              <a:t> Lista *L, </a:t>
            </a:r>
            <a:r>
              <a:rPr lang="pt-BR" b="1" dirty="0" err="1" smtClean="0"/>
              <a:t>tipo_elem</a:t>
            </a:r>
            <a:r>
              <a:rPr lang="pt-BR" b="1" dirty="0" smtClean="0"/>
              <a:t> *</a:t>
            </a:r>
            <a:r>
              <a:rPr lang="pt-BR" b="1" dirty="0" err="1" smtClean="0"/>
              <a:t>Reg</a:t>
            </a:r>
            <a:r>
              <a:rPr lang="pt-BR" b="1" dirty="0" smtClean="0"/>
              <a:t>)</a:t>
            </a:r>
            <a:r>
              <a:rPr lang="pt-BR" dirty="0" smtClean="0"/>
              <a:t>{</a:t>
            </a:r>
          </a:p>
          <a:p>
            <a:pPr lvl="1"/>
            <a:r>
              <a:rPr lang="en-US" dirty="0" smtClean="0"/>
              <a:t>if ((p &gt;= </a:t>
            </a:r>
            <a:r>
              <a:rPr lang="en-US" dirty="0" err="1" smtClean="0"/>
              <a:t>Fim</a:t>
            </a:r>
            <a:r>
              <a:rPr lang="en-US" dirty="0" smtClean="0"/>
              <a:t>(L)) || (p &lt; 0))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("posição inexistente/n");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*</a:t>
            </a:r>
            <a:r>
              <a:rPr lang="pt-BR" dirty="0" err="1" smtClean="0"/>
              <a:t>Reg</a:t>
            </a:r>
            <a:r>
              <a:rPr lang="pt-BR" dirty="0" smtClean="0"/>
              <a:t> = L-&gt;A[p]; //se posição for válida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/* Remove o elemento na posição p da Lista. Se L = a1,a2,...</a:t>
            </a:r>
            <a:r>
              <a:rPr lang="pt-BR" dirty="0" err="1" smtClean="0">
                <a:solidFill>
                  <a:srgbClr val="FF0000"/>
                </a:solidFill>
              </a:rPr>
              <a:t>an</a:t>
            </a:r>
            <a:r>
              <a:rPr lang="pt-BR" dirty="0" smtClean="0">
                <a:solidFill>
                  <a:srgbClr val="FF0000"/>
                </a:solidFill>
              </a:rPr>
              <a:t> então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temos a1, a2, ...</a:t>
            </a:r>
            <a:r>
              <a:rPr lang="pt-BR" dirty="0" err="1" smtClean="0">
                <a:solidFill>
                  <a:srgbClr val="FF0000"/>
                </a:solidFill>
              </a:rPr>
              <a:t>ap</a:t>
            </a:r>
            <a:r>
              <a:rPr lang="pt-BR" dirty="0" smtClean="0">
                <a:solidFill>
                  <a:srgbClr val="FF0000"/>
                </a:solidFill>
              </a:rPr>
              <a:t>-1, </a:t>
            </a:r>
            <a:r>
              <a:rPr lang="pt-BR" dirty="0" err="1" smtClean="0">
                <a:solidFill>
                  <a:srgbClr val="FF0000"/>
                </a:solidFill>
              </a:rPr>
              <a:t>ap</a:t>
            </a:r>
            <a:r>
              <a:rPr lang="pt-BR" dirty="0" smtClean="0">
                <a:solidFill>
                  <a:srgbClr val="FF0000"/>
                </a:solidFill>
              </a:rPr>
              <a:t>+1,... </a:t>
            </a:r>
            <a:r>
              <a:rPr lang="pt-BR" dirty="0" err="1" smtClean="0">
                <a:solidFill>
                  <a:srgbClr val="FF0000"/>
                </a:solidFill>
              </a:rPr>
              <a:t>an</a:t>
            </a:r>
            <a:r>
              <a:rPr lang="pt-BR" dirty="0" smtClean="0">
                <a:solidFill>
                  <a:srgbClr val="FF0000"/>
                </a:solidFill>
              </a:rPr>
              <a:t>. Devolve </a:t>
            </a:r>
            <a:r>
              <a:rPr lang="pt-BR" dirty="0" err="1" smtClean="0">
                <a:solidFill>
                  <a:srgbClr val="FF0000"/>
                </a:solidFill>
              </a:rPr>
              <a:t>true</a:t>
            </a:r>
            <a:r>
              <a:rPr lang="pt-BR" dirty="0" smtClean="0">
                <a:solidFill>
                  <a:srgbClr val="FF0000"/>
                </a:solidFill>
              </a:rPr>
              <a:t> se sucesso, </a:t>
            </a:r>
            <a:r>
              <a:rPr lang="pt-BR" dirty="0" err="1" smtClean="0">
                <a:solidFill>
                  <a:srgbClr val="FF0000"/>
                </a:solidFill>
              </a:rPr>
              <a:t>false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caso contrário (L não tem nenhuma posição p ou se p = Fim(L))*/</a:t>
            </a:r>
          </a:p>
          <a:p>
            <a:r>
              <a:rPr lang="pt-BR" b="1" dirty="0" err="1" smtClean="0"/>
              <a:t>int</a:t>
            </a:r>
            <a:r>
              <a:rPr lang="pt-BR" b="1" dirty="0" smtClean="0"/>
              <a:t> Remover (</a:t>
            </a:r>
            <a:r>
              <a:rPr lang="pt-BR" b="1" dirty="0" err="1" smtClean="0"/>
              <a:t>posicao</a:t>
            </a:r>
            <a:r>
              <a:rPr lang="pt-BR" b="1" dirty="0" smtClean="0"/>
              <a:t> p, Lista *L)</a:t>
            </a:r>
            <a:r>
              <a:rPr lang="pt-BR" dirty="0" smtClean="0"/>
              <a:t>{</a:t>
            </a:r>
          </a:p>
          <a:p>
            <a:pPr lvl="1"/>
            <a:r>
              <a:rPr lang="pt-BR" dirty="0" err="1" smtClean="0"/>
              <a:t>posicao</a:t>
            </a:r>
            <a:r>
              <a:rPr lang="pt-BR" dirty="0" smtClean="0"/>
              <a:t> i;</a:t>
            </a:r>
          </a:p>
          <a:p>
            <a:pPr lvl="1"/>
            <a:r>
              <a:rPr lang="en-US" dirty="0" smtClean="0"/>
              <a:t>if ( ( p &gt;= </a:t>
            </a:r>
            <a:r>
              <a:rPr lang="en-US" dirty="0" err="1" smtClean="0"/>
              <a:t>Fim</a:t>
            </a:r>
            <a:r>
              <a:rPr lang="en-US" dirty="0" smtClean="0"/>
              <a:t>(L) ) || ( p &lt; 0 ) ) </a:t>
            </a:r>
          </a:p>
          <a:p>
            <a:pPr lvl="2"/>
            <a:r>
              <a:rPr lang="en-US" dirty="0" smtClean="0"/>
              <a:t>return ( 0 );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Lista_vazia</a:t>
            </a:r>
            <a:r>
              <a:rPr lang="pt-BR" dirty="0" smtClean="0"/>
              <a:t>(L)) </a:t>
            </a:r>
          </a:p>
          <a:p>
            <a:pPr lvl="2"/>
            <a:r>
              <a:rPr lang="pt-BR" dirty="0" err="1" smtClean="0"/>
              <a:t>return</a:t>
            </a:r>
            <a:r>
              <a:rPr lang="pt-BR" dirty="0" smtClean="0"/>
              <a:t> ( 0 );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 lvl="2"/>
            <a:r>
              <a:rPr lang="nn-NO" dirty="0" smtClean="0"/>
              <a:t>for (i = p+1; i &lt; L-&gt;nelem; i++)</a:t>
            </a:r>
          </a:p>
          <a:p>
            <a:pPr lvl="3"/>
            <a:r>
              <a:rPr lang="pt-BR" dirty="0" smtClean="0"/>
              <a:t>L-&gt;A[i-1] = L-&gt;A[i];</a:t>
            </a:r>
          </a:p>
          <a:p>
            <a:pPr lvl="2"/>
            <a:r>
              <a:rPr lang="pt-BR" dirty="0" smtClean="0"/>
              <a:t>L-&gt;</a:t>
            </a:r>
            <a:r>
              <a:rPr lang="pt-BR" dirty="0" err="1" smtClean="0"/>
              <a:t>nelem</a:t>
            </a:r>
            <a:r>
              <a:rPr lang="pt-BR" dirty="0" smtClean="0"/>
              <a:t> = L-&gt;</a:t>
            </a:r>
            <a:r>
              <a:rPr lang="pt-BR" dirty="0" err="1" smtClean="0"/>
              <a:t>nelem</a:t>
            </a:r>
            <a:r>
              <a:rPr lang="pt-BR" dirty="0" smtClean="0"/>
              <a:t> - 1;</a:t>
            </a:r>
          </a:p>
          <a:p>
            <a:pPr lvl="2"/>
            <a:r>
              <a:rPr lang="pt-BR" dirty="0" err="1" smtClean="0"/>
              <a:t>return</a:t>
            </a:r>
            <a:r>
              <a:rPr lang="pt-BR" dirty="0" smtClean="0"/>
              <a:t> ( 1 );</a:t>
            </a:r>
          </a:p>
          <a:p>
            <a:pPr lvl="1"/>
            <a:r>
              <a:rPr lang="pt-BR" dirty="0" smtClean="0"/>
              <a:t>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411760" y="6309320"/>
            <a:ext cx="364394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>
                <a:latin typeface="Comic Sans MS" pitchFamily="66" charset="0"/>
              </a:rPr>
              <a:t>Nº de movimentos: (</a:t>
            </a:r>
            <a:r>
              <a:rPr lang="pt-BR" b="1" dirty="0" err="1" smtClean="0">
                <a:latin typeface="Comic Sans MS" pitchFamily="66" charset="0"/>
              </a:rPr>
              <a:t>nelem</a:t>
            </a:r>
            <a:r>
              <a:rPr lang="pt-BR" b="1" dirty="0" smtClean="0">
                <a:latin typeface="Comic Sans MS" pitchFamily="66" charset="0"/>
              </a:rPr>
              <a:t> – p)</a:t>
            </a:r>
            <a:endParaRPr lang="pt-BR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4624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/*Retorna p + 1. Se p é a última posição de L então </a:t>
            </a:r>
            <a:r>
              <a:rPr lang="pt-BR" dirty="0" err="1" smtClean="0">
                <a:solidFill>
                  <a:srgbClr val="FF0000"/>
                </a:solidFill>
              </a:rPr>
              <a:t>Prox</a:t>
            </a:r>
            <a:r>
              <a:rPr lang="pt-BR" dirty="0" smtClean="0">
                <a:solidFill>
                  <a:srgbClr val="FF0000"/>
                </a:solidFill>
              </a:rPr>
              <a:t>(p,L) = Fim(L). </a:t>
            </a:r>
            <a:r>
              <a:rPr lang="pt-BR" dirty="0" err="1" smtClean="0">
                <a:solidFill>
                  <a:srgbClr val="FF0000"/>
                </a:solidFill>
              </a:rPr>
              <a:t>Prox</a:t>
            </a:r>
            <a:r>
              <a:rPr lang="pt-BR" dirty="0" smtClean="0">
                <a:solidFill>
                  <a:srgbClr val="FF0000"/>
                </a:solidFill>
              </a:rPr>
              <a:t>(p,L) retorna 0 se p = Fim(L)*/</a:t>
            </a:r>
          </a:p>
          <a:p>
            <a:r>
              <a:rPr lang="pt-BR" b="1" dirty="0" err="1" smtClean="0"/>
              <a:t>posicao</a:t>
            </a:r>
            <a:r>
              <a:rPr lang="pt-BR" b="1" dirty="0" smtClean="0"/>
              <a:t> </a:t>
            </a:r>
            <a:r>
              <a:rPr lang="pt-BR" b="1" dirty="0" err="1" smtClean="0"/>
              <a:t>Prox</a:t>
            </a:r>
            <a:r>
              <a:rPr lang="pt-BR" b="1" dirty="0" smtClean="0"/>
              <a:t>(</a:t>
            </a:r>
            <a:r>
              <a:rPr lang="pt-BR" b="1" dirty="0" err="1" smtClean="0"/>
              <a:t>const</a:t>
            </a:r>
            <a:r>
              <a:rPr lang="pt-BR" b="1" dirty="0" smtClean="0"/>
              <a:t> </a:t>
            </a:r>
            <a:r>
              <a:rPr lang="pt-BR" b="1" dirty="0" err="1" smtClean="0"/>
              <a:t>posicao</a:t>
            </a:r>
            <a:r>
              <a:rPr lang="pt-BR" b="1" dirty="0" smtClean="0"/>
              <a:t> p, Lista *L)</a:t>
            </a:r>
            <a:r>
              <a:rPr lang="pt-BR" dirty="0" smtClean="0"/>
              <a:t>{</a:t>
            </a:r>
          </a:p>
          <a:p>
            <a:pPr lvl="1"/>
            <a:r>
              <a:rPr lang="en-US" dirty="0" smtClean="0"/>
              <a:t>if (p == L-&gt;</a:t>
            </a:r>
            <a:r>
              <a:rPr lang="en-US" dirty="0" err="1" smtClean="0"/>
              <a:t>nelem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return ( </a:t>
            </a:r>
            <a:r>
              <a:rPr lang="en-US" dirty="0" err="1" smtClean="0"/>
              <a:t>Fim</a:t>
            </a:r>
            <a:r>
              <a:rPr lang="en-US" dirty="0" smtClean="0"/>
              <a:t>(L) 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return</a:t>
            </a:r>
            <a:r>
              <a:rPr lang="pt-BR" dirty="0" smtClean="0"/>
              <a:t> ( p + 1 );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/* Retorna p - 1. </a:t>
            </a:r>
            <a:r>
              <a:rPr lang="pt-BR" dirty="0" err="1" smtClean="0">
                <a:solidFill>
                  <a:srgbClr val="FF0000"/>
                </a:solidFill>
              </a:rPr>
              <a:t>Ant</a:t>
            </a:r>
            <a:r>
              <a:rPr lang="pt-BR" dirty="0" smtClean="0">
                <a:solidFill>
                  <a:srgbClr val="FF0000"/>
                </a:solidFill>
              </a:rPr>
              <a:t>(p,L) retorna -1 se p &lt; 0*/</a:t>
            </a:r>
          </a:p>
          <a:p>
            <a:r>
              <a:rPr lang="pt-BR" b="1" dirty="0" err="1" smtClean="0"/>
              <a:t>posicao</a:t>
            </a:r>
            <a:r>
              <a:rPr lang="pt-BR" b="1" dirty="0" smtClean="0"/>
              <a:t> </a:t>
            </a:r>
            <a:r>
              <a:rPr lang="pt-BR" b="1" dirty="0" err="1" smtClean="0"/>
              <a:t>Ant</a:t>
            </a:r>
            <a:r>
              <a:rPr lang="pt-BR" b="1" dirty="0" smtClean="0"/>
              <a:t>(</a:t>
            </a:r>
            <a:r>
              <a:rPr lang="pt-BR" b="1" dirty="0" err="1" smtClean="0"/>
              <a:t>const</a:t>
            </a:r>
            <a:r>
              <a:rPr lang="pt-BR" b="1" dirty="0" smtClean="0"/>
              <a:t> </a:t>
            </a:r>
            <a:r>
              <a:rPr lang="pt-BR" b="1" dirty="0" err="1" smtClean="0"/>
              <a:t>posicao</a:t>
            </a:r>
            <a:r>
              <a:rPr lang="pt-BR" b="1" dirty="0" smtClean="0"/>
              <a:t> p, Lista *L)</a:t>
            </a:r>
            <a:r>
              <a:rPr lang="pt-BR" dirty="0" smtClean="0"/>
              <a:t>{</a:t>
            </a:r>
          </a:p>
          <a:p>
            <a:pPr lvl="1"/>
            <a:r>
              <a:rPr lang="en-US" dirty="0" smtClean="0"/>
              <a:t>if (p == 0) </a:t>
            </a:r>
          </a:p>
          <a:p>
            <a:pPr lvl="2"/>
            <a:r>
              <a:rPr lang="en-US" dirty="0" smtClean="0"/>
              <a:t>return ( -1 );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return</a:t>
            </a:r>
            <a:r>
              <a:rPr lang="pt-BR" dirty="0" smtClean="0"/>
              <a:t> ( p - 1 );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/* Retorna 0. Se L ‚ vazia retorna -1*/</a:t>
            </a:r>
          </a:p>
          <a:p>
            <a:r>
              <a:rPr lang="pt-BR" b="1" dirty="0" err="1" smtClean="0"/>
              <a:t>posicao</a:t>
            </a:r>
            <a:r>
              <a:rPr lang="pt-BR" b="1" dirty="0" smtClean="0"/>
              <a:t> Primeiro(</a:t>
            </a:r>
            <a:r>
              <a:rPr lang="pt-BR" b="1" dirty="0" err="1" smtClean="0"/>
              <a:t>const</a:t>
            </a:r>
            <a:r>
              <a:rPr lang="pt-BR" b="1" dirty="0" smtClean="0"/>
              <a:t> Lista *L)</a:t>
            </a:r>
            <a:r>
              <a:rPr lang="pt-BR" dirty="0" smtClean="0"/>
              <a:t>{</a:t>
            </a:r>
          </a:p>
          <a:p>
            <a:pPr lvl="1"/>
            <a:r>
              <a:rPr lang="en-US" dirty="0" smtClean="0"/>
              <a:t>if (L-&gt;</a:t>
            </a:r>
            <a:r>
              <a:rPr lang="en-US" dirty="0" err="1" smtClean="0"/>
              <a:t>nelem</a:t>
            </a:r>
            <a:r>
              <a:rPr lang="en-US" dirty="0" smtClean="0"/>
              <a:t> == 0 ) </a:t>
            </a:r>
          </a:p>
          <a:p>
            <a:pPr lvl="2"/>
            <a:r>
              <a:rPr lang="en-US" dirty="0" smtClean="0"/>
              <a:t>return ( -1 );</a:t>
            </a:r>
          </a:p>
          <a:p>
            <a:pPr lvl="1"/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 smtClean="0"/>
              <a:t>return</a:t>
            </a:r>
            <a:r>
              <a:rPr lang="pt-BR" dirty="0" smtClean="0"/>
              <a:t> ( 0 );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620688"/>
            <a:ext cx="80648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 Imprime os elementos na sua ordem de precedência.*/</a:t>
            </a:r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Imprimir (</a:t>
            </a:r>
            <a:r>
              <a:rPr lang="pt-BR" sz="2000" b="1" dirty="0" err="1" smtClean="0"/>
              <a:t>const</a:t>
            </a:r>
            <a:r>
              <a:rPr lang="pt-BR" sz="2000" b="1" dirty="0" smtClean="0"/>
              <a:t>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posicao</a:t>
            </a:r>
            <a:r>
              <a:rPr lang="pt-BR" sz="2000" dirty="0" smtClean="0"/>
              <a:t> i;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err="1" smtClean="0"/>
              <a:t>if</a:t>
            </a:r>
            <a:r>
              <a:rPr lang="pt-BR" sz="2000" dirty="0" smtClean="0"/>
              <a:t> (! </a:t>
            </a:r>
            <a:r>
              <a:rPr lang="pt-BR" sz="2000" dirty="0" err="1" smtClean="0"/>
              <a:t>Lista_vazia</a:t>
            </a:r>
            <a:r>
              <a:rPr lang="pt-BR" sz="2000" dirty="0" smtClean="0"/>
              <a:t>(L) )</a:t>
            </a:r>
          </a:p>
          <a:p>
            <a:pPr lvl="1"/>
            <a:r>
              <a:rPr lang="nn-NO" sz="2000" dirty="0" smtClean="0"/>
              <a:t>for (i = 0; i &lt; L-&gt;nelem; i++)</a:t>
            </a:r>
          </a:p>
          <a:p>
            <a:pPr lvl="2"/>
            <a:r>
              <a:rPr lang="pt-BR" sz="2000" dirty="0" err="1" smtClean="0"/>
              <a:t>printf</a:t>
            </a:r>
            <a:r>
              <a:rPr lang="pt-BR" sz="2000" dirty="0" smtClean="0"/>
              <a:t>("%d - p %s\n",L-&gt;A[i].chave,L-&gt;A[i].</a:t>
            </a:r>
            <a:r>
              <a:rPr lang="pt-BR" sz="2000" dirty="0" err="1" smtClean="0"/>
              <a:t>info</a:t>
            </a:r>
            <a:r>
              <a:rPr lang="pt-BR" sz="2000" dirty="0" smtClean="0"/>
              <a:t>);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/* Retorna o tamanho da Lista. Se L é vazia, retorna 0*/</a:t>
            </a:r>
          </a:p>
          <a:p>
            <a:r>
              <a:rPr lang="pt-BR" sz="2000" b="1" dirty="0" err="1" smtClean="0"/>
              <a:t>int</a:t>
            </a:r>
            <a:r>
              <a:rPr lang="pt-BR" sz="2000" b="1" dirty="0" smtClean="0"/>
              <a:t> Tamanho (</a:t>
            </a:r>
            <a:r>
              <a:rPr lang="pt-BR" sz="2000" b="1" dirty="0" err="1" smtClean="0"/>
              <a:t>const</a:t>
            </a:r>
            <a:r>
              <a:rPr lang="pt-BR" sz="2000" b="1" dirty="0" smtClean="0"/>
              <a:t> Lista *L)</a:t>
            </a:r>
            <a:r>
              <a:rPr lang="pt-BR" sz="2000" dirty="0" smtClean="0"/>
              <a:t>{</a:t>
            </a:r>
          </a:p>
          <a:p>
            <a:pPr lvl="1"/>
            <a:r>
              <a:rPr lang="pt-BR" sz="2000" dirty="0" err="1" smtClean="0"/>
              <a:t>return</a:t>
            </a:r>
            <a:r>
              <a:rPr lang="pt-BR" sz="2000" dirty="0" smtClean="0"/>
              <a:t> (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);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256490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 smtClean="0">
                <a:latin typeface="Angsana New" pitchFamily="18" charset="-34"/>
                <a:cs typeface="Angsana New" pitchFamily="18" charset="-34"/>
              </a:rPr>
              <a:t>Este material didático foi adaptado a partir do material da </a:t>
            </a:r>
            <a:r>
              <a:rPr lang="pt-BR" sz="4000" i="1" dirty="0" err="1" smtClean="0">
                <a:latin typeface="Angsana New" pitchFamily="18" charset="-34"/>
                <a:cs typeface="Angsana New" pitchFamily="18" charset="-34"/>
              </a:rPr>
              <a:t>Profa</a:t>
            </a:r>
            <a:r>
              <a:rPr lang="pt-BR" sz="4000" i="1" dirty="0" smtClean="0">
                <a:latin typeface="Angsana New" pitchFamily="18" charset="-34"/>
                <a:cs typeface="Angsana New" pitchFamily="18" charset="-34"/>
              </a:rPr>
              <a:t>. Roseli Romero do ICMC-USP São Carlos.</a:t>
            </a:r>
            <a:endParaRPr lang="pt-BR" sz="4000" i="1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é uma estrutura que armazena elementos de forma alinhada, ou seja, com elementos dispostos um após o outro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Implementação como vetor, </a:t>
            </a:r>
            <a:r>
              <a:rPr lang="pt-BR" sz="2000" dirty="0" err="1" smtClean="0"/>
              <a:t>sequência</a:t>
            </a:r>
            <a:r>
              <a:rPr lang="pt-BR" sz="2000" dirty="0" smtClean="0"/>
              <a:t> de registros;</a:t>
            </a:r>
          </a:p>
          <a:p>
            <a:pPr lvl="1"/>
            <a:r>
              <a:rPr lang="pt-BR" sz="2000" dirty="0" smtClean="0"/>
              <a:t>Consecutiva: lista estática </a:t>
            </a:r>
            <a:r>
              <a:rPr lang="pt-BR" sz="2000" dirty="0" err="1" smtClean="0"/>
              <a:t>sequencial</a:t>
            </a: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Não consecutiva: lista estática encadeada</a:t>
            </a:r>
          </a:p>
          <a:p>
            <a:pPr lvl="1"/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Uma lista pode ser ordenada ou não</a:t>
            </a: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5649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</a:t>
                      </a:r>
                      <a:r>
                        <a:rPr lang="pt-BR" baseline="-25000" dirty="0" err="1" smtClean="0"/>
                        <a:t>n</a:t>
                      </a:r>
                      <a:r>
                        <a:rPr lang="pt-BR" baseline="-25000" dirty="0" smtClean="0"/>
                        <a:t>-1</a:t>
                      </a:r>
                      <a:endParaRPr lang="pt-BR" baseline="-25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501008"/>
            <a:ext cx="6605364" cy="114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permite construir estruturas de dados avançadas, mais versáteis, utilizando ponteiros e variáveis dinâmicas: listas dinâmicas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5301208"/>
            <a:ext cx="73448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Os tipos de listas mencionados anteriormente são  implementações diversas do mesmo tipo abstrato de dado, a LISTA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Propriedades estruturadas da lista permitem responder a questões como:</a:t>
            </a:r>
          </a:p>
          <a:p>
            <a:r>
              <a:rPr lang="pt-BR" sz="2000" dirty="0" smtClean="0"/>
              <a:t>Qual é o primeiro elemento da lista</a:t>
            </a:r>
          </a:p>
          <a:p>
            <a:r>
              <a:rPr lang="pt-BR" sz="2000" dirty="0" smtClean="0"/>
              <a:t>Qual é o último elemento da lista</a:t>
            </a:r>
          </a:p>
          <a:p>
            <a:r>
              <a:rPr lang="pt-BR" sz="2000" dirty="0" smtClean="0"/>
              <a:t>Quais elementos sucedem um determinado elemento</a:t>
            </a:r>
          </a:p>
          <a:p>
            <a:r>
              <a:rPr lang="pt-BR" sz="2000" dirty="0" smtClean="0"/>
              <a:t>Quantos elementos existem na lista</a:t>
            </a:r>
          </a:p>
          <a:p>
            <a:r>
              <a:rPr lang="pt-BR" sz="2000" dirty="0" smtClean="0"/>
              <a:t>Inserir um elemento na lista</a:t>
            </a:r>
          </a:p>
          <a:p>
            <a:r>
              <a:rPr lang="pt-BR" sz="2000" dirty="0" smtClean="0"/>
              <a:t>Eliminar um elemento da lista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estática </a:t>
            </a:r>
            <a:r>
              <a:rPr lang="pt-BR" dirty="0" err="1" smtClean="0"/>
              <a:t>sequencial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b="1" dirty="0" smtClean="0"/>
              <a:t>Vantagens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dirty="0" smtClean="0"/>
              <a:t>Acesso direto indexado a qualquer elemento da lista</a:t>
            </a:r>
          </a:p>
          <a:p>
            <a:pPr lvl="1"/>
            <a:r>
              <a:rPr lang="pt-BR" sz="2000" dirty="0" smtClean="0"/>
              <a:t>Tempo constante para acessar o elemento i: dependerá somente do índice.</a:t>
            </a:r>
          </a:p>
          <a:p>
            <a:pPr lvl="1"/>
            <a:endParaRPr lang="pt-BR" sz="2000" dirty="0" smtClean="0"/>
          </a:p>
          <a:p>
            <a:r>
              <a:rPr lang="pt-BR" sz="2000" b="1" dirty="0" smtClean="0"/>
              <a:t>Desvantagem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dirty="0" smtClean="0"/>
              <a:t>Movimentação quando eliminado/inserido elemento</a:t>
            </a:r>
          </a:p>
          <a:p>
            <a:pPr lvl="1"/>
            <a:r>
              <a:rPr lang="pt-BR" sz="2000" dirty="0" smtClean="0"/>
              <a:t>Tamanho máximo pré-estimado</a:t>
            </a:r>
          </a:p>
          <a:p>
            <a:pPr lvl="1"/>
            <a:endParaRPr lang="pt-BR" sz="2000" dirty="0" smtClean="0"/>
          </a:p>
          <a:p>
            <a:r>
              <a:rPr lang="pt-BR" sz="2000" b="1" dirty="0" smtClean="0"/>
              <a:t>Quando usar</a:t>
            </a:r>
            <a:r>
              <a:rPr lang="pt-BR" sz="2000" dirty="0" smtClean="0"/>
              <a:t>:</a:t>
            </a:r>
          </a:p>
          <a:p>
            <a:pPr lvl="1"/>
            <a:r>
              <a:rPr lang="pt-BR" sz="2000" dirty="0" smtClean="0"/>
              <a:t>Listas pequenas</a:t>
            </a:r>
          </a:p>
          <a:p>
            <a:pPr lvl="1"/>
            <a:r>
              <a:rPr lang="pt-BR" sz="2000" dirty="0" smtClean="0"/>
              <a:t>Inserção/remoção no fim da lista</a:t>
            </a:r>
          </a:p>
          <a:p>
            <a:pPr lvl="1"/>
            <a:r>
              <a:rPr lang="pt-BR" sz="2000" dirty="0" smtClean="0"/>
              <a:t>Tamanho máximo bem definido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do TAD Lista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060848"/>
            <a:ext cx="372409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100;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posicao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chave T1;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T2;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tipo_elem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nelem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tipo_elem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A[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}Lista;	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764704"/>
            <a:ext cx="77768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 Retorna a posição após o último elemento de uma lista*/</a:t>
            </a:r>
          </a:p>
          <a:p>
            <a:r>
              <a:rPr lang="pt-BR" sz="2000" b="1" dirty="0" err="1" smtClean="0"/>
              <a:t>posicao</a:t>
            </a:r>
            <a:r>
              <a:rPr lang="pt-BR" sz="2000" b="1" dirty="0" smtClean="0"/>
              <a:t> Fim(Lista *L)</a:t>
            </a:r>
            <a:r>
              <a:rPr lang="pt-BR" sz="2000" dirty="0" smtClean="0"/>
              <a:t>{</a:t>
            </a:r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);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smtClean="0"/>
              <a:t>/</a:t>
            </a:r>
            <a:r>
              <a:rPr lang="pt-BR" sz="2000" dirty="0" smtClean="0">
                <a:solidFill>
                  <a:srgbClr val="FF0000"/>
                </a:solidFill>
              </a:rPr>
              <a:t>* Retorna </a:t>
            </a:r>
            <a:r>
              <a:rPr lang="pt-BR" sz="2000" dirty="0" err="1" smtClean="0">
                <a:solidFill>
                  <a:srgbClr val="FF0000"/>
                </a:solidFill>
              </a:rPr>
              <a:t>true</a:t>
            </a:r>
            <a:r>
              <a:rPr lang="pt-BR" sz="2000" dirty="0" smtClean="0">
                <a:solidFill>
                  <a:srgbClr val="FF0000"/>
                </a:solidFill>
              </a:rPr>
              <a:t> se lista vazia, </a:t>
            </a:r>
            <a:r>
              <a:rPr lang="pt-BR" sz="2000" dirty="0" err="1" smtClean="0">
                <a:solidFill>
                  <a:srgbClr val="FF0000"/>
                </a:solidFill>
              </a:rPr>
              <a:t>false</a:t>
            </a:r>
            <a:r>
              <a:rPr lang="pt-BR" sz="2000" dirty="0" smtClean="0">
                <a:solidFill>
                  <a:srgbClr val="FF0000"/>
                </a:solidFill>
              </a:rPr>
              <a:t> caso contrário*/</a:t>
            </a:r>
          </a:p>
          <a:p>
            <a:r>
              <a:rPr lang="pt-BR" sz="2000" b="1" dirty="0" err="1" smtClean="0"/>
              <a:t>int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Lista_vazia</a:t>
            </a:r>
            <a:r>
              <a:rPr lang="pt-BR" sz="2000" b="1" dirty="0" smtClean="0"/>
              <a:t>(Lista *L)</a:t>
            </a:r>
            <a:r>
              <a:rPr lang="pt-BR" sz="2000" dirty="0" smtClean="0"/>
              <a:t>{</a:t>
            </a:r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== 0);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/* Retorna </a:t>
            </a:r>
            <a:r>
              <a:rPr lang="pt-BR" sz="2000" dirty="0" err="1" smtClean="0">
                <a:solidFill>
                  <a:srgbClr val="FF0000"/>
                </a:solidFill>
              </a:rPr>
              <a:t>true</a:t>
            </a:r>
            <a:r>
              <a:rPr lang="pt-BR" sz="2000" dirty="0" smtClean="0">
                <a:solidFill>
                  <a:srgbClr val="FF0000"/>
                </a:solidFill>
              </a:rPr>
              <a:t> se lista cheia, </a:t>
            </a:r>
            <a:r>
              <a:rPr lang="pt-BR" sz="2000" dirty="0" err="1" smtClean="0">
                <a:solidFill>
                  <a:srgbClr val="FF0000"/>
                </a:solidFill>
              </a:rPr>
              <a:t>false</a:t>
            </a:r>
            <a:r>
              <a:rPr lang="pt-BR" sz="2000" dirty="0" smtClean="0">
                <a:solidFill>
                  <a:srgbClr val="FF0000"/>
                </a:solidFill>
              </a:rPr>
              <a:t> caso contrário*/</a:t>
            </a:r>
          </a:p>
          <a:p>
            <a:r>
              <a:rPr lang="pt-BR" sz="2000" b="1" dirty="0" err="1" smtClean="0"/>
              <a:t>int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Lista_cheia</a:t>
            </a:r>
            <a:r>
              <a:rPr lang="pt-BR" sz="2000" b="1" smtClean="0"/>
              <a:t>(Lista </a:t>
            </a:r>
            <a:r>
              <a:rPr lang="pt-BR" sz="2000" b="1" dirty="0" smtClean="0"/>
              <a:t>*L)</a:t>
            </a:r>
            <a:r>
              <a:rPr lang="pt-BR" sz="2000" dirty="0" smtClean="0"/>
              <a:t>{</a:t>
            </a:r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 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&gt;= </a:t>
            </a:r>
            <a:r>
              <a:rPr lang="pt-BR" sz="2000" dirty="0" err="1" smtClean="0"/>
              <a:t>max</a:t>
            </a:r>
            <a:r>
              <a:rPr lang="pt-BR" sz="2000" dirty="0" smtClean="0"/>
              <a:t> );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1124744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/* Cria uma lista vazia. Este procedimento deve ser chamado para cada nova lista antes da execução de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qualquer operação.*/</a:t>
            </a:r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Definir (Lista *L)</a:t>
            </a:r>
            <a:r>
              <a:rPr lang="pt-BR" sz="2000" dirty="0" smtClean="0"/>
              <a:t>{</a:t>
            </a:r>
          </a:p>
          <a:p>
            <a:r>
              <a:rPr lang="pt-BR" sz="2000" dirty="0" smtClean="0"/>
              <a:t>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= 0;</a:t>
            </a:r>
          </a:p>
          <a:p>
            <a:r>
              <a:rPr lang="pt-BR" sz="2000" dirty="0" smtClean="0"/>
              <a:t>}</a:t>
            </a:r>
          </a:p>
          <a:p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/*Apaga uma lista.*/</a:t>
            </a:r>
          </a:p>
          <a:p>
            <a:r>
              <a:rPr lang="pt-BR" sz="2000" b="1" dirty="0" err="1" smtClean="0"/>
              <a:t>void</a:t>
            </a:r>
            <a:r>
              <a:rPr lang="pt-BR" sz="2000" b="1" dirty="0" smtClean="0"/>
              <a:t> Apagar (Lista *L)</a:t>
            </a:r>
            <a:r>
              <a:rPr lang="pt-BR" sz="2000" dirty="0" smtClean="0"/>
              <a:t>{</a:t>
            </a:r>
          </a:p>
          <a:p>
            <a:r>
              <a:rPr lang="pt-BR" sz="2000" dirty="0" smtClean="0"/>
              <a:t>L-&gt;</a:t>
            </a:r>
            <a:r>
              <a:rPr lang="pt-BR" sz="2000" dirty="0" err="1" smtClean="0"/>
              <a:t>nelem</a:t>
            </a:r>
            <a:r>
              <a:rPr lang="pt-BR" sz="2000" dirty="0" smtClean="0"/>
              <a:t> = 0;</a:t>
            </a:r>
          </a:p>
          <a:p>
            <a:r>
              <a:rPr lang="pt-BR" sz="2000" dirty="0" smtClean="0"/>
              <a:t>}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1263</Words>
  <Application>Microsoft Office PowerPoint</Application>
  <PresentationFormat>Apresentação na tela (4:3)</PresentationFormat>
  <Paragraphs>214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Estrutura de Dados</vt:lpstr>
      <vt:lpstr>Lista</vt:lpstr>
      <vt:lpstr>Lista estática</vt:lpstr>
      <vt:lpstr>Lista dinâmica</vt:lpstr>
      <vt:lpstr>Lista</vt:lpstr>
      <vt:lpstr>Lista estática sequencial</vt:lpstr>
      <vt:lpstr>Operações do TAD Lista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Carol</dc:creator>
  <cp:lastModifiedBy>Carol</cp:lastModifiedBy>
  <cp:revision>34</cp:revision>
  <dcterms:created xsi:type="dcterms:W3CDTF">2011-03-23T05:31:07Z</dcterms:created>
  <dcterms:modified xsi:type="dcterms:W3CDTF">2011-03-23T16:03:11Z</dcterms:modified>
</cp:coreProperties>
</file>