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1" r:id="rId12"/>
    <p:sldId id="270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E8"/>
    <a:srgbClr val="FF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3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5390C-B204-403E-911A-1E897689E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pt-BR" sz="6600" dirty="0"/>
              <a:t>Conceitos básicos de Redes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CB9E3-3652-4CE7-AD78-B0168E426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Gabriela Miranda </a:t>
            </a:r>
          </a:p>
        </p:txBody>
      </p:sp>
    </p:spTree>
    <p:extLst>
      <p:ext uri="{BB962C8B-B14F-4D97-AF65-F5344CB8AC3E}">
        <p14:creationId xmlns:p14="http://schemas.microsoft.com/office/powerpoint/2010/main" val="16651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15" y="1850533"/>
            <a:ext cx="8595360" cy="435133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Barramento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1324CF-8557-47B0-B0F7-335A2C977B14}"/>
              </a:ext>
            </a:extLst>
          </p:cNvPr>
          <p:cNvSpPr/>
          <p:nvPr/>
        </p:nvSpPr>
        <p:spPr>
          <a:xfrm>
            <a:off x="1809178" y="2977348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estação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E919CB-4414-4921-9863-9C5FA5CAA355}"/>
              </a:ext>
            </a:extLst>
          </p:cNvPr>
          <p:cNvSpPr/>
          <p:nvPr/>
        </p:nvSpPr>
        <p:spPr>
          <a:xfrm>
            <a:off x="5177719" y="2994804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CE2974-AD07-42DD-935D-226ED57159F9}"/>
              </a:ext>
            </a:extLst>
          </p:cNvPr>
          <p:cNvSpPr/>
          <p:nvPr/>
        </p:nvSpPr>
        <p:spPr>
          <a:xfrm>
            <a:off x="3457443" y="2994712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8CBDE6-B114-49BE-A107-55FF04B4F7D1}"/>
              </a:ext>
            </a:extLst>
          </p:cNvPr>
          <p:cNvSpPr/>
          <p:nvPr/>
        </p:nvSpPr>
        <p:spPr>
          <a:xfrm>
            <a:off x="7088223" y="3010281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46C4C62-38F8-4041-B7F9-095045B4A001}"/>
              </a:ext>
            </a:extLst>
          </p:cNvPr>
          <p:cNvCxnSpPr>
            <a:cxnSpLocks/>
          </p:cNvCxnSpPr>
          <p:nvPr/>
        </p:nvCxnSpPr>
        <p:spPr>
          <a:xfrm flipV="1">
            <a:off x="2926541" y="3723678"/>
            <a:ext cx="4397537" cy="8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1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Estrela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1324CF-8557-47B0-B0F7-335A2C977B14}"/>
              </a:ext>
            </a:extLst>
          </p:cNvPr>
          <p:cNvSpPr/>
          <p:nvPr/>
        </p:nvSpPr>
        <p:spPr>
          <a:xfrm>
            <a:off x="2958814" y="4768964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estação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E919CB-4414-4921-9863-9C5FA5CAA355}"/>
              </a:ext>
            </a:extLst>
          </p:cNvPr>
          <p:cNvSpPr/>
          <p:nvPr/>
        </p:nvSpPr>
        <p:spPr>
          <a:xfrm>
            <a:off x="2660582" y="2730140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CE2974-AD07-42DD-935D-226ED57159F9}"/>
              </a:ext>
            </a:extLst>
          </p:cNvPr>
          <p:cNvSpPr/>
          <p:nvPr/>
        </p:nvSpPr>
        <p:spPr>
          <a:xfrm>
            <a:off x="4623354" y="2073080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8CBDE6-B114-49BE-A107-55FF04B4F7D1}"/>
              </a:ext>
            </a:extLst>
          </p:cNvPr>
          <p:cNvSpPr/>
          <p:nvPr/>
        </p:nvSpPr>
        <p:spPr>
          <a:xfrm>
            <a:off x="6331352" y="4768964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CC78A45-54C2-463D-B550-7E3E206EA13D}"/>
              </a:ext>
            </a:extLst>
          </p:cNvPr>
          <p:cNvSpPr/>
          <p:nvPr/>
        </p:nvSpPr>
        <p:spPr>
          <a:xfrm>
            <a:off x="6575952" y="2711683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7751F78-B3ED-41F0-B417-C45A1223C220}"/>
              </a:ext>
            </a:extLst>
          </p:cNvPr>
          <p:cNvCxnSpPr>
            <a:cxnSpLocks/>
          </p:cNvCxnSpPr>
          <p:nvPr/>
        </p:nvCxnSpPr>
        <p:spPr>
          <a:xfrm>
            <a:off x="3809195" y="3378732"/>
            <a:ext cx="856007" cy="76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0005B53-8186-4D5E-81AE-FF630CEBEF35}"/>
              </a:ext>
            </a:extLst>
          </p:cNvPr>
          <p:cNvCxnSpPr>
            <a:cxnSpLocks/>
          </p:cNvCxnSpPr>
          <p:nvPr/>
        </p:nvCxnSpPr>
        <p:spPr>
          <a:xfrm flipV="1">
            <a:off x="4042876" y="4451428"/>
            <a:ext cx="679219" cy="746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BB4725A-E117-48F9-B7DA-8DBF5057197D}"/>
              </a:ext>
            </a:extLst>
          </p:cNvPr>
          <p:cNvCxnSpPr>
            <a:cxnSpLocks/>
          </p:cNvCxnSpPr>
          <p:nvPr/>
        </p:nvCxnSpPr>
        <p:spPr>
          <a:xfrm>
            <a:off x="5213497" y="2711683"/>
            <a:ext cx="0" cy="964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68C12E1-E59E-4858-8524-24DB26BA0A08}"/>
              </a:ext>
            </a:extLst>
          </p:cNvPr>
          <p:cNvCxnSpPr>
            <a:cxnSpLocks/>
          </p:cNvCxnSpPr>
          <p:nvPr/>
        </p:nvCxnSpPr>
        <p:spPr>
          <a:xfrm flipH="1">
            <a:off x="5774270" y="3319460"/>
            <a:ext cx="1061536" cy="7591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A5064A-A555-435E-8694-77953C4FDAB7}"/>
              </a:ext>
            </a:extLst>
          </p:cNvPr>
          <p:cNvCxnSpPr>
            <a:cxnSpLocks/>
          </p:cNvCxnSpPr>
          <p:nvPr/>
        </p:nvCxnSpPr>
        <p:spPr>
          <a:xfrm flipH="1" flipV="1">
            <a:off x="5636086" y="4394660"/>
            <a:ext cx="1059871" cy="890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0EE2B5-3BEF-4B89-A48D-87D963B0EF9C}"/>
              </a:ext>
            </a:extLst>
          </p:cNvPr>
          <p:cNvSpPr/>
          <p:nvPr/>
        </p:nvSpPr>
        <p:spPr>
          <a:xfrm>
            <a:off x="4459582" y="3426053"/>
            <a:ext cx="1376482" cy="119123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6122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LAN: Rede privada</a:t>
            </a:r>
          </a:p>
          <a:p>
            <a:r>
              <a:rPr lang="pt-BR" b="1" dirty="0">
                <a:solidFill>
                  <a:schemeClr val="bg1"/>
                </a:solidFill>
              </a:rPr>
              <a:t>MANS: Versão Ampliada do LANS, rede pública ou privada </a:t>
            </a:r>
          </a:p>
          <a:p>
            <a:r>
              <a:rPr lang="pt-BR" b="1" dirty="0">
                <a:solidFill>
                  <a:schemeClr val="bg1"/>
                </a:solidFill>
              </a:rPr>
              <a:t>WANS: Longa distância, nós interconectados.</a:t>
            </a:r>
          </a:p>
        </p:txBody>
      </p:sp>
    </p:spTree>
    <p:extLst>
      <p:ext uri="{BB962C8B-B14F-4D97-AF65-F5344CB8AC3E}">
        <p14:creationId xmlns:p14="http://schemas.microsoft.com/office/powerpoint/2010/main" val="7027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circuitos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074"/>
            <a:ext cx="8595360" cy="48365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comutação de circuitos, um caminho dedicado (ou exclusivo) é estabelecido da origem até o destino.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Estabelecer o circuito.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Transferência de voz.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Desconexão de circuito.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ordem de transmissão da informação de voz será mantida do emissor ao receptor.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1033" name="Picture 9" descr="Telefone com Bloqueador Vec KXT3026 Rosa - Casa &amp; Vídeo">
            <a:extLst>
              <a:ext uri="{FF2B5EF4-FFF2-40B4-BE49-F238E27FC236}">
                <a16:creationId xmlns:a16="http://schemas.microsoft.com/office/drawing/2014/main" id="{8963BE78-6DF7-413D-A5BB-EC63892F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82" y="4817303"/>
            <a:ext cx="1567649" cy="15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elefone vintage, telefone com fio para telefone com mostrador rotativo  para idosos, telefones com botões grandes">
            <a:extLst>
              <a:ext uri="{FF2B5EF4-FFF2-40B4-BE49-F238E27FC236}">
                <a16:creationId xmlns:a16="http://schemas.microsoft.com/office/drawing/2014/main" id="{5111158A-E5BA-42DD-8FFA-A150FE88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87" y="4928567"/>
            <a:ext cx="2058359" cy="14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9628EEF-4D32-4CC9-8B9B-5D6565546B44}"/>
              </a:ext>
            </a:extLst>
          </p:cNvPr>
          <p:cNvSpPr/>
          <p:nvPr/>
        </p:nvSpPr>
        <p:spPr>
          <a:xfrm>
            <a:off x="4874948" y="4764347"/>
            <a:ext cx="923960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2780C77-111C-4DA9-867D-98E37542F988}"/>
              </a:ext>
            </a:extLst>
          </p:cNvPr>
          <p:cNvSpPr/>
          <p:nvPr/>
        </p:nvSpPr>
        <p:spPr>
          <a:xfrm>
            <a:off x="3448847" y="5323640"/>
            <a:ext cx="923960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BED19A4-11F8-4BE7-9BEF-E2557364A415}"/>
              </a:ext>
            </a:extLst>
          </p:cNvPr>
          <p:cNvSpPr/>
          <p:nvPr/>
        </p:nvSpPr>
        <p:spPr>
          <a:xfrm>
            <a:off x="6690431" y="5268672"/>
            <a:ext cx="923960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B895C1C-334A-40EC-A1C0-648C6769A73B}"/>
              </a:ext>
            </a:extLst>
          </p:cNvPr>
          <p:cNvSpPr/>
          <p:nvPr/>
        </p:nvSpPr>
        <p:spPr>
          <a:xfrm>
            <a:off x="5039590" y="5717219"/>
            <a:ext cx="923960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47FFC26-06B0-4665-9B3F-F42C46CDB9DF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rot="5400000" flipH="1" flipV="1">
            <a:off x="4253064" y="4701757"/>
            <a:ext cx="279646" cy="9641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4F9733F-9430-4829-AC6D-F14B9BB8E3F7}"/>
              </a:ext>
            </a:extLst>
          </p:cNvPr>
          <p:cNvCxnSpPr>
            <a:endCxn id="18" idx="2"/>
          </p:cNvCxnSpPr>
          <p:nvPr/>
        </p:nvCxnSpPr>
        <p:spPr>
          <a:xfrm rot="10800000">
            <a:off x="3910828" y="5882933"/>
            <a:ext cx="1128763" cy="216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B9607167-DEED-4D93-9CD5-119FE8E41939}"/>
              </a:ext>
            </a:extLst>
          </p:cNvPr>
          <p:cNvCxnSpPr/>
          <p:nvPr/>
        </p:nvCxnSpPr>
        <p:spPr>
          <a:xfrm>
            <a:off x="5798908" y="5043993"/>
            <a:ext cx="992509" cy="557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F47E5AFA-C87E-4E0F-9DA1-47DB75FC4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3553" y="5717219"/>
            <a:ext cx="2195027" cy="479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E1DDA66-D6D0-48ED-941F-9D16ACB2FCFE}"/>
              </a:ext>
            </a:extLst>
          </p:cNvPr>
          <p:cNvCxnSpPr/>
          <p:nvPr/>
        </p:nvCxnSpPr>
        <p:spPr>
          <a:xfrm>
            <a:off x="5336928" y="5183817"/>
            <a:ext cx="164642" cy="86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C8530B-D960-4F88-8735-6D42BE0041EA}"/>
              </a:ext>
            </a:extLst>
          </p:cNvPr>
          <p:cNvCxnSpPr/>
          <p:nvPr/>
        </p:nvCxnSpPr>
        <p:spPr>
          <a:xfrm>
            <a:off x="2982897" y="5656760"/>
            <a:ext cx="63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3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pacotes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63898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mensagem de dados é fragmentada em unidades menores chamadas pacotes.</a:t>
            </a:r>
          </a:p>
          <a:p>
            <a:r>
              <a:rPr lang="pt-BR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Store-and-forward</a:t>
            </a: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0" name="Picture 12" descr="17 melhor ideia de Notebook rosa | ideias instagram, ideias de fotos para  instagram, apple laptop">
            <a:extLst>
              <a:ext uri="{FF2B5EF4-FFF2-40B4-BE49-F238E27FC236}">
                <a16:creationId xmlns:a16="http://schemas.microsoft.com/office/drawing/2014/main" id="{1AAC0B31-BC3A-4A15-AFDE-3C72D3B8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03" y="383459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omputador rosa! Fotomontagem | Pixiz">
            <a:extLst>
              <a:ext uri="{FF2B5EF4-FFF2-40B4-BE49-F238E27FC236}">
                <a16:creationId xmlns:a16="http://schemas.microsoft.com/office/drawing/2014/main" id="{9DCDA117-8F8D-4395-889B-315326B8C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74" y="3738815"/>
            <a:ext cx="2300975" cy="17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919D4D3-049D-4134-A1B7-972A7D3A3727}"/>
              </a:ext>
            </a:extLst>
          </p:cNvPr>
          <p:cNvSpPr/>
          <p:nvPr/>
        </p:nvSpPr>
        <p:spPr>
          <a:xfrm>
            <a:off x="6864569" y="5169366"/>
            <a:ext cx="1029810" cy="189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85B50C6-54D8-43BA-AD01-C7D0006761F7}"/>
              </a:ext>
            </a:extLst>
          </p:cNvPr>
          <p:cNvSpPr/>
          <p:nvPr/>
        </p:nvSpPr>
        <p:spPr>
          <a:xfrm>
            <a:off x="3148186" y="5163534"/>
            <a:ext cx="1029810" cy="189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D9C875B-2C14-4124-B50C-924E8D7EDCDE}"/>
              </a:ext>
            </a:extLst>
          </p:cNvPr>
          <p:cNvCxnSpPr/>
          <p:nvPr/>
        </p:nvCxnSpPr>
        <p:spPr>
          <a:xfrm>
            <a:off x="3790765" y="4891596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1ACF938-C880-4647-8D6E-34169D0FAC5B}"/>
              </a:ext>
            </a:extLst>
          </p:cNvPr>
          <p:cNvCxnSpPr>
            <a:cxnSpLocks/>
          </p:cNvCxnSpPr>
          <p:nvPr/>
        </p:nvCxnSpPr>
        <p:spPr>
          <a:xfrm flipH="1">
            <a:off x="6652638" y="4972974"/>
            <a:ext cx="55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75606C7A-E2AC-4809-8145-81FF6008D80F}"/>
              </a:ext>
            </a:extLst>
          </p:cNvPr>
          <p:cNvSpPr/>
          <p:nvPr/>
        </p:nvSpPr>
        <p:spPr>
          <a:xfrm>
            <a:off x="4373813" y="3540979"/>
            <a:ext cx="2346968" cy="20684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AD8AFF7-A908-4D0B-B37D-7282EF7849A8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373813" y="4575224"/>
            <a:ext cx="2346968" cy="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EC18B0C-5883-4C01-9E3F-1AE3212E048F}"/>
              </a:ext>
            </a:extLst>
          </p:cNvPr>
          <p:cNvCxnSpPr>
            <a:stCxn id="10" idx="1"/>
            <a:endCxn id="10" idx="5"/>
          </p:cNvCxnSpPr>
          <p:nvPr/>
        </p:nvCxnSpPr>
        <p:spPr>
          <a:xfrm>
            <a:off x="4717519" y="3843902"/>
            <a:ext cx="1659556" cy="146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218A3CF-AE64-4BCD-8B9D-183668DDAA5E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4717519" y="3843902"/>
            <a:ext cx="1659556" cy="153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3857CE1-6C68-4868-842D-57099F9DC3A7}"/>
              </a:ext>
            </a:extLst>
          </p:cNvPr>
          <p:cNvCxnSpPr>
            <a:cxnSpLocks/>
          </p:cNvCxnSpPr>
          <p:nvPr/>
        </p:nvCxnSpPr>
        <p:spPr>
          <a:xfrm flipV="1">
            <a:off x="4445778" y="3577267"/>
            <a:ext cx="1013686" cy="10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BC61C0C-DA7E-42E1-927D-D849C41E7447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5547297" y="3540979"/>
            <a:ext cx="1001545" cy="107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95F53655-A67F-452F-94CF-937070E606C2}"/>
              </a:ext>
            </a:extLst>
          </p:cNvPr>
          <p:cNvSpPr/>
          <p:nvPr/>
        </p:nvSpPr>
        <p:spPr>
          <a:xfrm>
            <a:off x="4381802" y="4417449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DBD42D0-16AC-46B0-914B-352D0E17E781}"/>
              </a:ext>
            </a:extLst>
          </p:cNvPr>
          <p:cNvSpPr/>
          <p:nvPr/>
        </p:nvSpPr>
        <p:spPr>
          <a:xfrm>
            <a:off x="5445776" y="4436427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990C27-3285-48D2-AC05-DF9806377404}"/>
              </a:ext>
            </a:extLst>
          </p:cNvPr>
          <p:cNvSpPr/>
          <p:nvPr/>
        </p:nvSpPr>
        <p:spPr>
          <a:xfrm>
            <a:off x="6434680" y="4467207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E71E4B4-913A-49E6-A664-1C33A115DA44}"/>
              </a:ext>
            </a:extLst>
          </p:cNvPr>
          <p:cNvSpPr/>
          <p:nvPr/>
        </p:nvSpPr>
        <p:spPr>
          <a:xfrm>
            <a:off x="4917315" y="4946820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3D9CFA0-61FE-4B1F-976B-DFC7E9E70E1C}"/>
              </a:ext>
            </a:extLst>
          </p:cNvPr>
          <p:cNvSpPr/>
          <p:nvPr/>
        </p:nvSpPr>
        <p:spPr>
          <a:xfrm>
            <a:off x="5936263" y="4971694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640C472-E59B-45CA-82D9-6FA5210BE4FD}"/>
              </a:ext>
            </a:extLst>
          </p:cNvPr>
          <p:cNvSpPr/>
          <p:nvPr/>
        </p:nvSpPr>
        <p:spPr>
          <a:xfrm>
            <a:off x="4848301" y="3936739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1ADBAC-7E75-48DC-9B2E-697FDA8A4588}"/>
              </a:ext>
            </a:extLst>
          </p:cNvPr>
          <p:cNvSpPr/>
          <p:nvPr/>
        </p:nvSpPr>
        <p:spPr>
          <a:xfrm>
            <a:off x="5960129" y="3978391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31780B5-E24C-4AB6-8262-1D622E4CE110}"/>
              </a:ext>
            </a:extLst>
          </p:cNvPr>
          <p:cNvCxnSpPr>
            <a:stCxn id="34" idx="5"/>
            <a:endCxn id="44" idx="5"/>
          </p:cNvCxnSpPr>
          <p:nvPr/>
        </p:nvCxnSpPr>
        <p:spPr>
          <a:xfrm>
            <a:off x="4613747" y="4654388"/>
            <a:ext cx="535513" cy="52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3472C47-E430-4750-ADAC-C55D5A760C66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976059" y="4616879"/>
            <a:ext cx="594491" cy="5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975125-CE2A-4EF5-8415-DB331FE155A9}"/>
              </a:ext>
            </a:extLst>
          </p:cNvPr>
          <p:cNvCxnSpPr>
            <a:stCxn id="44" idx="6"/>
            <a:endCxn id="45" idx="6"/>
          </p:cNvCxnSpPr>
          <p:nvPr/>
        </p:nvCxnSpPr>
        <p:spPr>
          <a:xfrm>
            <a:off x="5189056" y="5085616"/>
            <a:ext cx="1018948" cy="2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A825EF5-674A-4ABB-8534-E161B10BB775}"/>
              </a:ext>
            </a:extLst>
          </p:cNvPr>
          <p:cNvCxnSpPr/>
          <p:nvPr/>
        </p:nvCxnSpPr>
        <p:spPr>
          <a:xfrm>
            <a:off x="5053185" y="5085615"/>
            <a:ext cx="506367" cy="5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9933F85-1412-4774-B9BD-B53E959FC583}"/>
              </a:ext>
            </a:extLst>
          </p:cNvPr>
          <p:cNvCxnSpPr>
            <a:stCxn id="45" idx="6"/>
          </p:cNvCxnSpPr>
          <p:nvPr/>
        </p:nvCxnSpPr>
        <p:spPr>
          <a:xfrm flipH="1">
            <a:off x="5581646" y="5110490"/>
            <a:ext cx="626358" cy="53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88175390-1B35-44F5-ADCE-F8FC94F755D3}"/>
              </a:ext>
            </a:extLst>
          </p:cNvPr>
          <p:cNvSpPr/>
          <p:nvPr/>
        </p:nvSpPr>
        <p:spPr>
          <a:xfrm>
            <a:off x="5423681" y="5352753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10DA6A1-475E-430E-988B-AA20686FE8DA}"/>
              </a:ext>
            </a:extLst>
          </p:cNvPr>
          <p:cNvSpPr/>
          <p:nvPr/>
        </p:nvSpPr>
        <p:spPr>
          <a:xfrm>
            <a:off x="5402383" y="3498733"/>
            <a:ext cx="271741" cy="277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protocolo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074"/>
            <a:ext cx="8595360" cy="50057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para a comunicação.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 o que é comunicado; de que forma; e quando. 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elementos chave do protocolo são: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Sintaxe: Estrutura/formato dos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Semântica: Definição de cada conjunto ou seção de bits.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 Quando e a quem deve ser enviado.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Precisasse padronizar os protocolos para garantir a interoperabilidade das redes. Com dois tipos de padrões.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Jure: Regras definidas por um órgão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Facto: Padrões não aprovados por um órgão regulador, porém são amplamente utilizados devido à sua grande adoção.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6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camadas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 a hierarquia, e os serviços onde cada camada utiliza o serviço que a camada anterior faz.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Implementadas como processos em hardware e software. </a:t>
            </a: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 um conexão que caracteriza as primitivas e serviços que a camada debaixo oferece á de cima.  </a:t>
            </a:r>
          </a:p>
        </p:txBody>
      </p:sp>
    </p:spTree>
    <p:extLst>
      <p:ext uri="{BB962C8B-B14F-4D97-AF65-F5344CB8AC3E}">
        <p14:creationId xmlns:p14="http://schemas.microsoft.com/office/powerpoint/2010/main" val="175149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OSI e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711" y="1682206"/>
            <a:ext cx="8595360" cy="435133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Modelo OSI:                                                    Modelo TCP/IP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E919CB-4414-4921-9863-9C5FA5CAA355}"/>
              </a:ext>
            </a:extLst>
          </p:cNvPr>
          <p:cNvSpPr/>
          <p:nvPr/>
        </p:nvSpPr>
        <p:spPr>
          <a:xfrm>
            <a:off x="1337969" y="2240294"/>
            <a:ext cx="2564969" cy="4295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76159B-FDC5-4DA3-949E-194B2D82137D}"/>
              </a:ext>
            </a:extLst>
          </p:cNvPr>
          <p:cNvSpPr/>
          <p:nvPr/>
        </p:nvSpPr>
        <p:spPr>
          <a:xfrm>
            <a:off x="1337971" y="3780993"/>
            <a:ext cx="2564969" cy="42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D7DDBB4-4F29-4F73-8FB8-1E5754FFD2B5}"/>
              </a:ext>
            </a:extLst>
          </p:cNvPr>
          <p:cNvSpPr/>
          <p:nvPr/>
        </p:nvSpPr>
        <p:spPr>
          <a:xfrm>
            <a:off x="1337971" y="4290697"/>
            <a:ext cx="2564969" cy="429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Rede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52C0252-27C7-41FF-8EC3-DD3B922FC812}"/>
              </a:ext>
            </a:extLst>
          </p:cNvPr>
          <p:cNvSpPr/>
          <p:nvPr/>
        </p:nvSpPr>
        <p:spPr>
          <a:xfrm>
            <a:off x="1337969" y="4815764"/>
            <a:ext cx="2564969" cy="42955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Enlace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BA664A-4D6C-4119-A88E-EF725EBBD44B}"/>
              </a:ext>
            </a:extLst>
          </p:cNvPr>
          <p:cNvSpPr/>
          <p:nvPr/>
        </p:nvSpPr>
        <p:spPr>
          <a:xfrm>
            <a:off x="1337970" y="2746222"/>
            <a:ext cx="2564969" cy="429557"/>
          </a:xfrm>
          <a:prstGeom prst="rect">
            <a:avLst/>
          </a:prstGeom>
          <a:solidFill>
            <a:srgbClr val="FFEFF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D8810F-6BBE-42CA-B5AD-16A9A93985CA}"/>
              </a:ext>
            </a:extLst>
          </p:cNvPr>
          <p:cNvSpPr/>
          <p:nvPr/>
        </p:nvSpPr>
        <p:spPr>
          <a:xfrm>
            <a:off x="1337968" y="3261850"/>
            <a:ext cx="2564969" cy="429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Sessão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5FADE2C-CB05-41E0-B482-9C300BDFCC7A}"/>
              </a:ext>
            </a:extLst>
          </p:cNvPr>
          <p:cNvSpPr/>
          <p:nvPr/>
        </p:nvSpPr>
        <p:spPr>
          <a:xfrm>
            <a:off x="1337970" y="5312253"/>
            <a:ext cx="2564969" cy="4295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Física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36FED1E-D8F8-4C0C-B0B4-4092B8402DCA}"/>
              </a:ext>
            </a:extLst>
          </p:cNvPr>
          <p:cNvSpPr/>
          <p:nvPr/>
        </p:nvSpPr>
        <p:spPr>
          <a:xfrm>
            <a:off x="4136994" y="2305596"/>
            <a:ext cx="594804" cy="338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DA79D4D-7B05-4B61-A24B-60A023BB60DC}"/>
              </a:ext>
            </a:extLst>
          </p:cNvPr>
          <p:cNvSpPr/>
          <p:nvPr/>
        </p:nvSpPr>
        <p:spPr>
          <a:xfrm>
            <a:off x="6834879" y="3774861"/>
            <a:ext cx="2564969" cy="429557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Física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E8A99E-33E1-4BBF-A2EF-54EADA520A70}"/>
              </a:ext>
            </a:extLst>
          </p:cNvPr>
          <p:cNvSpPr/>
          <p:nvPr/>
        </p:nvSpPr>
        <p:spPr>
          <a:xfrm>
            <a:off x="6834878" y="3213448"/>
            <a:ext cx="2564969" cy="429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AC746E-0223-401D-A69E-F6AB9C74F665}"/>
              </a:ext>
            </a:extLst>
          </p:cNvPr>
          <p:cNvSpPr/>
          <p:nvPr/>
        </p:nvSpPr>
        <p:spPr>
          <a:xfrm>
            <a:off x="6834877" y="2652035"/>
            <a:ext cx="2564969" cy="429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8B5BA29-FABA-494A-ABC3-E1F84307BD93}"/>
              </a:ext>
            </a:extLst>
          </p:cNvPr>
          <p:cNvSpPr/>
          <p:nvPr/>
        </p:nvSpPr>
        <p:spPr>
          <a:xfrm>
            <a:off x="6834876" y="2141563"/>
            <a:ext cx="2564969" cy="429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2372972-30AC-4188-9A90-A999C9C61EFC}"/>
              </a:ext>
            </a:extLst>
          </p:cNvPr>
          <p:cNvSpPr/>
          <p:nvPr/>
        </p:nvSpPr>
        <p:spPr>
          <a:xfrm>
            <a:off x="6121964" y="2240294"/>
            <a:ext cx="594804" cy="1964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38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sinais:</a:t>
            </a:r>
          </a:p>
          <a:p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Sinais Analógicos: Há um conjunto ilimitado de valores em qualquer intervalo de tempo. Com amplitude máxima alta.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Sinais digitais: Há um conjunto limitado de valores.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08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Sinais digitais (níveis):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regular ver os sinais digitais serem representados por níveis até 2 , sendo enviado um bit por nível.</a:t>
            </a:r>
          </a:p>
          <a:p>
            <a:pPr marL="0" indent="0">
              <a:buNone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02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No começo os computadores ocupavam uma sala inteira, e se entendeu que foi preciso criar uma linguagem para que os computadores se comunicassem entre si. ARPANET foi a primeira rede criada. </a:t>
            </a:r>
          </a:p>
        </p:txBody>
      </p:sp>
    </p:spTree>
    <p:extLst>
      <p:ext uri="{BB962C8B-B14F-4D97-AF65-F5344CB8AC3E}">
        <p14:creationId xmlns:p14="http://schemas.microsoft.com/office/powerpoint/2010/main" val="315217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 na transmissão:</a:t>
            </a:r>
          </a:p>
          <a:p>
            <a:pPr marL="0" indent="0">
              <a:buNone/>
            </a:pPr>
            <a:r>
              <a:rPr lang="pt-BR" sz="2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Quando os sinais que andam na transmissão e ocorre imperfeições.</a:t>
            </a: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Distorção: </a:t>
            </a: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Sinal muda de forma, ocorre geralmente em sinal composto.</a:t>
            </a: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Ruído</a:t>
            </a: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pt-BR" sz="19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9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Térmico: um fio criando um sinal extra;</a:t>
            </a:r>
          </a:p>
          <a:p>
            <a:r>
              <a:rPr lang="pt-BR" sz="19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Induzido: Se forma em fontes como aparelhos domésticos;</a:t>
            </a:r>
          </a:p>
          <a:p>
            <a:r>
              <a:rPr lang="pt-BR" sz="19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cruzada: Um fio sobre o outro.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Atenuação</a:t>
            </a: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a diminuição da intensidade do sinal de transmissão de dados conforme ele viaja através de um meio de comunicação</a:t>
            </a:r>
            <a:endParaRPr lang="pt-BR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18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50634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Conversão digital-digital: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Codificação de linha: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Conversação de dados em sinais digitais.</a:t>
            </a: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 o sinal digital em uma representação elétrica.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linha: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Unipolar;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 Diferencial;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57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Conversão analógico-digital: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processo para transformar um sinal analógico em sinal digital que possa ser transmitido por uma rede digital. Deve haver alta taxa de amostragem e precisão para evitar a perda de informações.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72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Transmissão Paralela: Dados binários em grupos onde </a:t>
            </a:r>
            <a:r>
              <a:rPr lang="pt-BR" b="1" dirty="0" err="1">
                <a:solidFill>
                  <a:schemeClr val="bg1"/>
                </a:solidFill>
              </a:rPr>
              <a:t>podme</a:t>
            </a:r>
            <a:r>
              <a:rPr lang="pt-BR" b="1" dirty="0">
                <a:solidFill>
                  <a:schemeClr val="bg1"/>
                </a:solidFill>
              </a:rPr>
              <a:t> enviar blocos de bits por vez.</a:t>
            </a:r>
          </a:p>
          <a:p>
            <a:r>
              <a:rPr lang="pt-BR" b="1" dirty="0">
                <a:solidFill>
                  <a:schemeClr val="bg1"/>
                </a:solidFill>
              </a:rPr>
              <a:t>Transmissão Serial: Mais simples, apenas um canal de comunicação onde um bit segue o outro.</a:t>
            </a:r>
          </a:p>
          <a:p>
            <a:r>
              <a:rPr lang="pt-BR" b="1" dirty="0">
                <a:solidFill>
                  <a:schemeClr val="bg1"/>
                </a:solidFill>
              </a:rPr>
              <a:t>Transmissão Serial Síncrona: Precisa de um relógio de sincronismo para conhecer os intervalos de tempo, efetivação ocorre na enlace. 	</a:t>
            </a:r>
          </a:p>
          <a:p>
            <a:r>
              <a:rPr lang="pt-BR" b="1" dirty="0">
                <a:solidFill>
                  <a:schemeClr val="bg1"/>
                </a:solidFill>
              </a:rPr>
              <a:t>Transmissão Serial Assíncrona: Adição de bits extra causa </a:t>
            </a:r>
            <a:r>
              <a:rPr lang="pt-BR" b="1" dirty="0" err="1">
                <a:solidFill>
                  <a:schemeClr val="bg1"/>
                </a:solidFill>
              </a:rPr>
              <a:t>slow</a:t>
            </a:r>
            <a:r>
              <a:rPr lang="pt-BR" b="1" dirty="0">
                <a:solidFill>
                  <a:schemeClr val="bg1"/>
                </a:solidFill>
              </a:rPr>
              <a:t> e é mais barata.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digital-analógica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Modulação de dados: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ASK (Amplitude Shift Key)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FSK (Frequency Shift Key)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PSK (Phase Shift Key)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DPSK (</a:t>
            </a:r>
            <a:r>
              <a:rPr lang="pt-BR" b="1" dirty="0" err="1">
                <a:solidFill>
                  <a:schemeClr val="bg1"/>
                </a:solidFill>
              </a:rPr>
              <a:t>Differential</a:t>
            </a:r>
            <a:r>
              <a:rPr lang="pt-BR" b="1" dirty="0">
                <a:solidFill>
                  <a:schemeClr val="bg1"/>
                </a:solidFill>
              </a:rPr>
              <a:t> Phase Shift Key)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QAM (Amplitude Phase </a:t>
            </a:r>
            <a:r>
              <a:rPr lang="pt-BR" b="1" dirty="0" err="1">
                <a:solidFill>
                  <a:schemeClr val="bg1"/>
                </a:solidFill>
              </a:rPr>
              <a:t>Modulation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93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analógico-analógico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Tem 3 Processos principais: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AM (Amplitude </a:t>
            </a:r>
            <a:r>
              <a:rPr lang="pt-BR" b="1" dirty="0" err="1">
                <a:solidFill>
                  <a:schemeClr val="bg1"/>
                </a:solidFill>
              </a:rPr>
              <a:t>Modulation</a:t>
            </a:r>
            <a:r>
              <a:rPr lang="pt-BR" b="1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FM (Frequency </a:t>
            </a:r>
            <a:r>
              <a:rPr lang="pt-BR" b="1" dirty="0" err="1">
                <a:solidFill>
                  <a:schemeClr val="bg1"/>
                </a:solidFill>
              </a:rPr>
              <a:t>Modulation</a:t>
            </a:r>
            <a:r>
              <a:rPr lang="pt-BR" b="1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PM (Phase </a:t>
            </a:r>
            <a:r>
              <a:rPr lang="pt-BR" b="1" dirty="0" err="1">
                <a:solidFill>
                  <a:schemeClr val="bg1"/>
                </a:solidFill>
              </a:rPr>
              <a:t>Modulation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811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A transmissão de mais de um sinal no mesmo meio físico. A capacidade de transmissão do meio físico é dividida em "fatias" (canais) para transportar informações de diferentes dispositivos.</a:t>
            </a:r>
          </a:p>
          <a:p>
            <a:r>
              <a:rPr lang="pt-BR" b="1" dirty="0">
                <a:solidFill>
                  <a:schemeClr val="bg1"/>
                </a:solidFill>
              </a:rPr>
              <a:t>Técnicas: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TDM ( Time Division </a:t>
            </a:r>
            <a:r>
              <a:rPr lang="pt-BR" b="1" dirty="0" err="1">
                <a:solidFill>
                  <a:schemeClr val="bg1"/>
                </a:solidFill>
              </a:rPr>
              <a:t>Multiplexing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FDM ( Frequency Division </a:t>
            </a:r>
            <a:r>
              <a:rPr lang="pt-BR" b="1" dirty="0" err="1">
                <a:solidFill>
                  <a:schemeClr val="bg1"/>
                </a:solidFill>
              </a:rPr>
              <a:t>Multiplexing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WDM ( </a:t>
            </a:r>
            <a:r>
              <a:rPr lang="pt-BR" b="1" dirty="0" err="1">
                <a:solidFill>
                  <a:schemeClr val="bg1"/>
                </a:solidFill>
              </a:rPr>
              <a:t>Wavelength</a:t>
            </a:r>
            <a:r>
              <a:rPr lang="pt-BR" b="1" dirty="0">
                <a:solidFill>
                  <a:schemeClr val="bg1"/>
                </a:solidFill>
              </a:rPr>
              <a:t> Division </a:t>
            </a:r>
            <a:r>
              <a:rPr lang="pt-BR" b="1" dirty="0" err="1">
                <a:solidFill>
                  <a:schemeClr val="bg1"/>
                </a:solidFill>
              </a:rPr>
              <a:t>Multiplexing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263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Guiados: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ondas são guiadas ao longo de um meio sólido, como uma linha de transmissão. Usa-se condutores metálicos (cabos de cobre) que aceitam e transportam sinais na forma de eletricidade atual. </a:t>
            </a:r>
          </a:p>
          <a:p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93917F-9851-4F6C-8EC6-FD0E059B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95" y="3866990"/>
            <a:ext cx="6625713" cy="11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guiados: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VLF (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Rádio de navegação de longa distancia;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HF (High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Aeronaves, navios;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VHF (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VHFTV, FM rádio;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UHF (Ultra High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UHFTV, Celular;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SHF (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Superhigh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):Comunicação de satélite;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EHF (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Extremely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 </a:t>
            </a:r>
            <a:r>
              <a:rPr lang="pt-B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pt-B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Radar, satélite.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6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928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Sistemas de comunicação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80A23F-DBD0-4D72-B0E4-9589A8DCFF02}"/>
              </a:ext>
            </a:extLst>
          </p:cNvPr>
          <p:cNvSpPr/>
          <p:nvPr/>
        </p:nvSpPr>
        <p:spPr>
          <a:xfrm>
            <a:off x="1651247" y="2530136"/>
            <a:ext cx="227268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C1E24B9-151B-427F-BF56-BBBCB6758FBC}"/>
              </a:ext>
            </a:extLst>
          </p:cNvPr>
          <p:cNvSpPr/>
          <p:nvPr/>
        </p:nvSpPr>
        <p:spPr>
          <a:xfrm>
            <a:off x="6464423" y="2530135"/>
            <a:ext cx="227268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Destino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F351536-442D-4507-8E60-84493CAB5D7E}"/>
              </a:ext>
            </a:extLst>
          </p:cNvPr>
          <p:cNvSpPr/>
          <p:nvPr/>
        </p:nvSpPr>
        <p:spPr>
          <a:xfrm>
            <a:off x="1766656" y="4813576"/>
            <a:ext cx="2157274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Emissor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A45BA6-5912-400D-8C13-0ACB94BD3621}"/>
              </a:ext>
            </a:extLst>
          </p:cNvPr>
          <p:cNvSpPr/>
          <p:nvPr/>
        </p:nvSpPr>
        <p:spPr>
          <a:xfrm>
            <a:off x="6464423" y="4850367"/>
            <a:ext cx="2157274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Receptor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50B7A2B-B53C-4F74-9991-2DCAB04953CA}"/>
              </a:ext>
            </a:extLst>
          </p:cNvPr>
          <p:cNvSpPr/>
          <p:nvPr/>
        </p:nvSpPr>
        <p:spPr>
          <a:xfrm>
            <a:off x="2574524" y="3901116"/>
            <a:ext cx="426128" cy="61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EABA165E-9FD9-42FA-AE4F-6C3FC5C07B58}"/>
              </a:ext>
            </a:extLst>
          </p:cNvPr>
          <p:cNvSpPr/>
          <p:nvPr/>
        </p:nvSpPr>
        <p:spPr>
          <a:xfrm>
            <a:off x="4346359" y="4607511"/>
            <a:ext cx="1748901" cy="93471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AC7400A-AE7A-4FCB-BE0E-E79DEF04C881}"/>
              </a:ext>
            </a:extLst>
          </p:cNvPr>
          <p:cNvCxnSpPr>
            <a:stCxn id="8" idx="3"/>
          </p:cNvCxnSpPr>
          <p:nvPr/>
        </p:nvCxnSpPr>
        <p:spPr>
          <a:xfrm flipV="1">
            <a:off x="3923930" y="4977812"/>
            <a:ext cx="452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CAB9755-FAB5-4BC6-973C-FEDB345F054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08192" y="5014604"/>
            <a:ext cx="35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F65D3157-6322-49BE-983A-4EC65B6580CD}"/>
              </a:ext>
            </a:extLst>
          </p:cNvPr>
          <p:cNvSpPr/>
          <p:nvPr/>
        </p:nvSpPr>
        <p:spPr>
          <a:xfrm rot="10800000">
            <a:off x="7543060" y="3965459"/>
            <a:ext cx="426128" cy="61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83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9922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</a:rPr>
              <a:t>Tipos de mensagem:</a:t>
            </a:r>
          </a:p>
          <a:p>
            <a:endParaRPr lang="pt-BR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Áudio;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Texto;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Vídeo;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Números 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7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4B3C-6384-42B9-8F3C-1735A259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A6435-1AC2-4042-9740-E4FDCC87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074"/>
            <a:ext cx="8595360" cy="43513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 de dados 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Simplex: um dispositivo emissor, e outro receptor. Sentido unidirecional.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2"/>
                </a:solidFill>
              </a:rPr>
              <a:t>Half</a:t>
            </a:r>
            <a:r>
              <a:rPr lang="pt-BR" dirty="0">
                <a:solidFill>
                  <a:schemeClr val="accent2"/>
                </a:solidFill>
              </a:rPr>
              <a:t>-Duplex: os canais mandam e recebem um de cada vez.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2"/>
                </a:solidFill>
              </a:rPr>
              <a:t>Fullduplex</a:t>
            </a:r>
            <a:r>
              <a:rPr lang="pt-BR" dirty="0">
                <a:solidFill>
                  <a:schemeClr val="accent2"/>
                </a:solidFill>
              </a:rPr>
              <a:t>: os canais mandam e recebe,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40631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nas organizações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Compartilhar dados ou recursos para todos os computadores </a:t>
            </a:r>
            <a:r>
              <a:rPr lang="pt-BR" dirty="0" err="1">
                <a:solidFill>
                  <a:schemeClr val="bg1"/>
                </a:solidFill>
              </a:rPr>
              <a:t>logados</a:t>
            </a:r>
            <a:r>
              <a:rPr lang="pt-BR" dirty="0">
                <a:solidFill>
                  <a:schemeClr val="bg1"/>
                </a:solidFill>
              </a:rPr>
              <a:t> na rede.</a:t>
            </a:r>
          </a:p>
        </p:txBody>
      </p:sp>
    </p:spTree>
    <p:extLst>
      <p:ext uri="{BB962C8B-B14F-4D97-AF65-F5344CB8AC3E}">
        <p14:creationId xmlns:p14="http://schemas.microsoft.com/office/powerpoint/2010/main" val="402182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pessoas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Utiliza roteador para um uso pessoal, </a:t>
            </a:r>
            <a:r>
              <a:rPr lang="pt-BR" dirty="0" err="1">
                <a:solidFill>
                  <a:schemeClr val="bg1"/>
                </a:solidFill>
              </a:rPr>
              <a:t>entreterimento</a:t>
            </a:r>
            <a:r>
              <a:rPr lang="pt-BR" dirty="0">
                <a:solidFill>
                  <a:schemeClr val="bg1"/>
                </a:solidFill>
              </a:rPr>
              <a:t> interativo sendo mais barato. </a:t>
            </a:r>
          </a:p>
        </p:txBody>
      </p:sp>
    </p:spTree>
    <p:extLst>
      <p:ext uri="{BB962C8B-B14F-4D97-AF65-F5344CB8AC3E}">
        <p14:creationId xmlns:p14="http://schemas.microsoft.com/office/powerpoint/2010/main" val="416337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difusão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71" y="1837678"/>
            <a:ext cx="8595360" cy="4351337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Uma emissora de comunicação, compartilhadas por todas os computadores da rede. Onde você manda uma mensagem e todos os computadores recebem.</a:t>
            </a:r>
          </a:p>
          <a:p>
            <a:r>
              <a:rPr lang="pt-BR" dirty="0" err="1">
                <a:solidFill>
                  <a:schemeClr val="bg1"/>
                </a:solidFill>
              </a:rPr>
              <a:t>Unicast</a:t>
            </a:r>
            <a:r>
              <a:rPr lang="pt-BR" dirty="0">
                <a:solidFill>
                  <a:schemeClr val="bg1"/>
                </a:solidFill>
              </a:rPr>
              <a:t>; </a:t>
            </a:r>
            <a:r>
              <a:rPr lang="pt-BR" dirty="0" err="1">
                <a:solidFill>
                  <a:schemeClr val="bg1"/>
                </a:solidFill>
              </a:rPr>
              <a:t>Multicast</a:t>
            </a:r>
            <a:r>
              <a:rPr lang="pt-BR" dirty="0">
                <a:solidFill>
                  <a:schemeClr val="bg1"/>
                </a:solidFill>
              </a:rPr>
              <a:t>; Broadcast.</a:t>
            </a:r>
          </a:p>
        </p:txBody>
      </p:sp>
    </p:spTree>
    <p:extLst>
      <p:ext uri="{BB962C8B-B14F-4D97-AF65-F5344CB8AC3E}">
        <p14:creationId xmlns:p14="http://schemas.microsoft.com/office/powerpoint/2010/main" val="14546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9C10-5585-4D1A-98B4-35E9A6B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53AD8-6ED6-49C1-997B-9905A04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559"/>
            <a:ext cx="8595360" cy="435133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Anel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1324CF-8557-47B0-B0F7-335A2C977B14}"/>
              </a:ext>
            </a:extLst>
          </p:cNvPr>
          <p:cNvSpPr/>
          <p:nvPr/>
        </p:nvSpPr>
        <p:spPr>
          <a:xfrm>
            <a:off x="1892425" y="3561694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estação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E919CB-4414-4921-9863-9C5FA5CAA355}"/>
              </a:ext>
            </a:extLst>
          </p:cNvPr>
          <p:cNvSpPr/>
          <p:nvPr/>
        </p:nvSpPr>
        <p:spPr>
          <a:xfrm>
            <a:off x="3588060" y="2178727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CE2974-AD07-42DD-935D-226ED57159F9}"/>
              </a:ext>
            </a:extLst>
          </p:cNvPr>
          <p:cNvSpPr/>
          <p:nvPr/>
        </p:nvSpPr>
        <p:spPr>
          <a:xfrm>
            <a:off x="5456808" y="2178728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8CBDE6-B114-49BE-A107-55FF04B4F7D1}"/>
              </a:ext>
            </a:extLst>
          </p:cNvPr>
          <p:cNvSpPr/>
          <p:nvPr/>
        </p:nvSpPr>
        <p:spPr>
          <a:xfrm>
            <a:off x="7023718" y="3544577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4155ED-1C36-43DB-BC5C-BA290D16FA8E}"/>
              </a:ext>
            </a:extLst>
          </p:cNvPr>
          <p:cNvSpPr/>
          <p:nvPr/>
        </p:nvSpPr>
        <p:spPr>
          <a:xfrm>
            <a:off x="3625052" y="4850433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98D1BC-D732-4C13-9AA0-807EBD5A94D4}"/>
              </a:ext>
            </a:extLst>
          </p:cNvPr>
          <p:cNvSpPr/>
          <p:nvPr/>
        </p:nvSpPr>
        <p:spPr>
          <a:xfrm>
            <a:off x="5469000" y="4850432"/>
            <a:ext cx="1278384" cy="9033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Estação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528241-CC7D-4D73-99C6-AEFD0852589C}"/>
              </a:ext>
            </a:extLst>
          </p:cNvPr>
          <p:cNvCxnSpPr/>
          <p:nvPr/>
        </p:nvCxnSpPr>
        <p:spPr>
          <a:xfrm>
            <a:off x="3444536" y="3544577"/>
            <a:ext cx="3290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46C4C62-38F8-4041-B7F9-095045B4A001}"/>
              </a:ext>
            </a:extLst>
          </p:cNvPr>
          <p:cNvCxnSpPr>
            <a:cxnSpLocks/>
          </p:cNvCxnSpPr>
          <p:nvPr/>
        </p:nvCxnSpPr>
        <p:spPr>
          <a:xfrm flipV="1">
            <a:off x="3444536" y="4486786"/>
            <a:ext cx="3341318" cy="8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09DA13C-9D27-4CB1-935F-E3EDB2348D4C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3079385" y="3635998"/>
            <a:ext cx="468772" cy="28592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7462C75-B501-4CA5-AF9C-C673FEF7C1EB}"/>
              </a:ext>
            </a:extLst>
          </p:cNvPr>
          <p:cNvCxnSpPr>
            <a:cxnSpLocks/>
          </p:cNvCxnSpPr>
          <p:nvPr/>
        </p:nvCxnSpPr>
        <p:spPr>
          <a:xfrm>
            <a:off x="3457443" y="4026202"/>
            <a:ext cx="0" cy="468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FC3BAFCC-94C5-487B-B93D-77A35A27E2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24049" y="3887121"/>
            <a:ext cx="921166" cy="27816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CCC2AD8-1102-48D0-9726-5C02ACBB9943}"/>
              </a:ext>
            </a:extLst>
          </p:cNvPr>
          <p:cNvCxnSpPr>
            <a:cxnSpLocks/>
          </p:cNvCxnSpPr>
          <p:nvPr/>
        </p:nvCxnSpPr>
        <p:spPr>
          <a:xfrm>
            <a:off x="6758456" y="4035864"/>
            <a:ext cx="0" cy="468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458313E-713D-433C-AB31-0AD25F80D9AD}"/>
              </a:ext>
            </a:extLst>
          </p:cNvPr>
          <p:cNvCxnSpPr>
            <a:cxnSpLocks/>
          </p:cNvCxnSpPr>
          <p:nvPr/>
        </p:nvCxnSpPr>
        <p:spPr>
          <a:xfrm>
            <a:off x="6096000" y="4494971"/>
            <a:ext cx="0" cy="355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F543716-17BA-466A-B1EC-A3A9DEA6B419}"/>
              </a:ext>
            </a:extLst>
          </p:cNvPr>
          <p:cNvCxnSpPr>
            <a:cxnSpLocks/>
          </p:cNvCxnSpPr>
          <p:nvPr/>
        </p:nvCxnSpPr>
        <p:spPr>
          <a:xfrm>
            <a:off x="4259802" y="4504633"/>
            <a:ext cx="0" cy="355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EEC1B5A-4F61-443C-B413-CB795CBE3BAF}"/>
              </a:ext>
            </a:extLst>
          </p:cNvPr>
          <p:cNvCxnSpPr>
            <a:cxnSpLocks/>
          </p:cNvCxnSpPr>
          <p:nvPr/>
        </p:nvCxnSpPr>
        <p:spPr>
          <a:xfrm>
            <a:off x="4231689" y="3082030"/>
            <a:ext cx="0" cy="479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5B05B92-3ED0-4B3F-AE2D-3E59003587A2}"/>
              </a:ext>
            </a:extLst>
          </p:cNvPr>
          <p:cNvCxnSpPr>
            <a:cxnSpLocks/>
          </p:cNvCxnSpPr>
          <p:nvPr/>
        </p:nvCxnSpPr>
        <p:spPr>
          <a:xfrm>
            <a:off x="6050132" y="3073539"/>
            <a:ext cx="0" cy="4881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F8299C00-F331-4A38-8961-E745BF2B4453}"/>
              </a:ext>
            </a:extLst>
          </p:cNvPr>
          <p:cNvSpPr/>
          <p:nvPr/>
        </p:nvSpPr>
        <p:spPr>
          <a:xfrm>
            <a:off x="4021584" y="4385569"/>
            <a:ext cx="519277" cy="24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D22C3C-82A5-4FB5-BBBA-D09BA84B9275}"/>
              </a:ext>
            </a:extLst>
          </p:cNvPr>
          <p:cNvSpPr/>
          <p:nvPr/>
        </p:nvSpPr>
        <p:spPr>
          <a:xfrm>
            <a:off x="5816911" y="4386979"/>
            <a:ext cx="519277" cy="24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FDA72EB-F066-4085-9337-2FD052FA826A}"/>
              </a:ext>
            </a:extLst>
          </p:cNvPr>
          <p:cNvSpPr/>
          <p:nvPr/>
        </p:nvSpPr>
        <p:spPr>
          <a:xfrm>
            <a:off x="3974659" y="3437492"/>
            <a:ext cx="519277" cy="24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13917CB-2C5B-49CD-9C36-84B83AEED620}"/>
              </a:ext>
            </a:extLst>
          </p:cNvPr>
          <p:cNvSpPr/>
          <p:nvPr/>
        </p:nvSpPr>
        <p:spPr>
          <a:xfrm>
            <a:off x="5790493" y="3446364"/>
            <a:ext cx="519277" cy="24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02D4D6F-6C7B-495F-BC76-A2730D22ADDD}"/>
              </a:ext>
            </a:extLst>
          </p:cNvPr>
          <p:cNvSpPr/>
          <p:nvPr/>
        </p:nvSpPr>
        <p:spPr>
          <a:xfrm>
            <a:off x="3313771" y="3898017"/>
            <a:ext cx="274289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15D4A7D-1837-4108-8F72-9FB671D21A4F}"/>
              </a:ext>
            </a:extLst>
          </p:cNvPr>
          <p:cNvSpPr/>
          <p:nvPr/>
        </p:nvSpPr>
        <p:spPr>
          <a:xfrm>
            <a:off x="6595962" y="3913584"/>
            <a:ext cx="274289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1777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599</TotalTime>
  <Words>996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Wingdings</vt:lpstr>
      <vt:lpstr>Wingdings 2</vt:lpstr>
      <vt:lpstr>Exibir</vt:lpstr>
      <vt:lpstr>Conceitos básicos de Redes de Computadores</vt:lpstr>
      <vt:lpstr>História das Redes </vt:lpstr>
      <vt:lpstr>Comunicação de dados </vt:lpstr>
      <vt:lpstr>Comunicação de dados </vt:lpstr>
      <vt:lpstr>Comunicação de dados </vt:lpstr>
      <vt:lpstr>Redes nas organizações </vt:lpstr>
      <vt:lpstr>Redes de pessoas  </vt:lpstr>
      <vt:lpstr>Redes de difusão  </vt:lpstr>
      <vt:lpstr>Topologia de Redes</vt:lpstr>
      <vt:lpstr>Topologia de Redes</vt:lpstr>
      <vt:lpstr>Topologia de Redes</vt:lpstr>
      <vt:lpstr>Categorias de redes</vt:lpstr>
      <vt:lpstr>Comutação de circuitos  </vt:lpstr>
      <vt:lpstr>Comutação de pacotes  </vt:lpstr>
      <vt:lpstr>Conceito de protocolo  </vt:lpstr>
      <vt:lpstr>Conceito de camadas   </vt:lpstr>
      <vt:lpstr>Modelo OSI e TCP/IP</vt:lpstr>
      <vt:lpstr>Camada física</vt:lpstr>
      <vt:lpstr>Camada física</vt:lpstr>
      <vt:lpstr>Camada física</vt:lpstr>
      <vt:lpstr>Camada física</vt:lpstr>
      <vt:lpstr>Camada física</vt:lpstr>
      <vt:lpstr>Modos de transmissão</vt:lpstr>
      <vt:lpstr>Conversão digital-analógica </vt:lpstr>
      <vt:lpstr>Conversão analógico-analógico </vt:lpstr>
      <vt:lpstr>Multiplexação</vt:lpstr>
      <vt:lpstr>Meios de transmissão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GABRIELA MIRANDA DOS SANTOS</dc:creator>
  <cp:lastModifiedBy>GABRIELA MIRANDA DOS SANTOS</cp:lastModifiedBy>
  <cp:revision>39</cp:revision>
  <dcterms:created xsi:type="dcterms:W3CDTF">2023-04-12T14:34:59Z</dcterms:created>
  <dcterms:modified xsi:type="dcterms:W3CDTF">2023-04-19T18:12:37Z</dcterms:modified>
</cp:coreProperties>
</file>