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2" r:id="rId6"/>
    <p:sldId id="263" r:id="rId7"/>
    <p:sldId id="258" r:id="rId8"/>
    <p:sldId id="264" r:id="rId9"/>
    <p:sldId id="265" r:id="rId10"/>
    <p:sldId id="266" r:id="rId11"/>
    <p:sldId id="270" r:id="rId12"/>
    <p:sldId id="271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CF92F9-D5A4-4F1F-AADE-4D36943D0700}" v="1596" dt="2021-01-10T00:17:41.557"/>
    <p1510:client id="{383126FA-CCD4-48C4-BA5F-CB381F3F8E21}" v="876" dt="2021-01-09T22:34:10.214"/>
    <p1510:client id="{4FFB1A9A-EB7C-4A54-A5B8-9E23866A569B}" v="1533" dt="2021-01-09T21:58:01.110"/>
    <p1510:client id="{84ACA1E0-EF60-4836-ADA5-33D7DF902605}" v="14" dt="2021-01-10T16:31:00.012"/>
    <p1510:client id="{853ECD83-B004-4DE4-AFA6-D2F0A582F598}" v="134" dt="2021-01-10T18:40:58.794"/>
    <p1510:client id="{CC62B7D5-69EF-4D72-8469-44A9C6BA9C3D}" v="1336" dt="2021-01-10T22:57:06.0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25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435101"/>
            <a:ext cx="9905999" cy="435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rchive.ics.uci.edu/ml/datasets/online+news+popular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/>
              <a:t>Online News </a:t>
            </a:r>
            <a:r>
              <a:rPr lang="fr-FR" b="1" dirty="0" err="1"/>
              <a:t>Popularity</a:t>
            </a:r>
            <a:br>
              <a:rPr lang="fr-FR" b="1" dirty="0"/>
            </a:br>
            <a:r>
              <a:rPr lang="fr-FR" sz="2000" b="1" dirty="0"/>
              <a:t>projet - Python for data </a:t>
            </a:r>
            <a:r>
              <a:rPr lang="fr-FR" sz="2000" b="1" dirty="0" err="1"/>
              <a:t>analysis</a:t>
            </a:r>
            <a:endParaRPr lang="en-US" sz="2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4184" y="5943598"/>
            <a:ext cx="8791575" cy="7938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400" dirty="0">
                <a:latin typeface="Tahoma"/>
                <a:ea typeface="Tahoma"/>
                <a:cs typeface="Tahoma"/>
              </a:rPr>
              <a:t>Gabriel </a:t>
            </a:r>
            <a:r>
              <a:rPr lang="en-US" sz="1400" dirty="0" err="1">
                <a:latin typeface="Tahoma"/>
                <a:ea typeface="Tahoma"/>
                <a:cs typeface="Tahoma"/>
              </a:rPr>
              <a:t>FeRNANDEZ</a:t>
            </a:r>
            <a:r>
              <a:rPr lang="en-US" sz="1400" dirty="0">
                <a:latin typeface="Tahoma"/>
                <a:ea typeface="Tahoma"/>
                <a:cs typeface="Tahoma"/>
              </a:rPr>
              <a:t> CASA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ALEXIS JAMBUT</a:t>
            </a:r>
          </a:p>
        </p:txBody>
      </p:sp>
      <p:pic>
        <p:nvPicPr>
          <p:cNvPr id="6" name="Picture 2" descr="Résultat de recherche d'images pour &quot;esilv logo png&quot;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47"/>
          <a:stretch/>
        </p:blipFill>
        <p:spPr bwMode="auto">
          <a:xfrm>
            <a:off x="11137686" y="366423"/>
            <a:ext cx="658073" cy="62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Modèles </a:t>
            </a:r>
            <a:r>
              <a:rPr lang="en-US" dirty="0" err="1"/>
              <a:t>utilisés</a:t>
            </a:r>
            <a:endParaRPr lang="fr-FR" dirty="0">
              <a:latin typeface="Rockwel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fr-FR" sz="1600">
                <a:ea typeface="+mn-lt"/>
                <a:cs typeface="+mn-lt"/>
              </a:rPr>
              <a:t>Random Forest Classifier</a:t>
            </a:r>
            <a:endParaRPr lang="fr-FR"/>
          </a:p>
          <a:p>
            <a:pPr>
              <a:buFont typeface="Arial"/>
              <a:buChar char="•"/>
            </a:pPr>
            <a:r>
              <a:rPr lang="fr-FR" sz="1600">
                <a:ea typeface="+mn-lt"/>
                <a:cs typeface="+mn-lt"/>
              </a:rPr>
              <a:t>K Nearest Neighbors (KNN)</a:t>
            </a:r>
            <a:endParaRPr lang="fr-FR"/>
          </a:p>
          <a:p>
            <a:pPr>
              <a:buFont typeface="Arial"/>
              <a:buChar char="•"/>
            </a:pPr>
            <a:r>
              <a:rPr lang="fr-FR" sz="1600">
                <a:ea typeface="+mn-lt"/>
                <a:cs typeface="+mn-lt"/>
              </a:rPr>
              <a:t>Gradient Boost Classifier</a:t>
            </a:r>
            <a:endParaRPr lang="fr-FR"/>
          </a:p>
          <a:p>
            <a:pPr>
              <a:buFont typeface="Arial"/>
              <a:buChar char="•"/>
            </a:pPr>
            <a:r>
              <a:rPr lang="fr-FR" sz="1600">
                <a:ea typeface="+mn-lt"/>
                <a:cs typeface="+mn-lt"/>
              </a:rPr>
              <a:t>Adaboost</a:t>
            </a:r>
            <a:endParaRPr lang="fr-FR"/>
          </a:p>
          <a:p>
            <a:pPr>
              <a:buFont typeface="Arial"/>
              <a:buChar char="•"/>
            </a:pPr>
            <a:endParaRPr lang="fr-FR" sz="1600" dirty="0"/>
          </a:p>
        </p:txBody>
      </p:sp>
      <p:pic>
        <p:nvPicPr>
          <p:cNvPr id="5" name="Picture 2" descr="Résultat de recherche d'images pour &quot;esilv logo png&quot;">
            <a:extLst>
              <a:ext uri="{FF2B5EF4-FFF2-40B4-BE49-F238E27FC236}">
                <a16:creationId xmlns:a16="http://schemas.microsoft.com/office/drawing/2014/main" id="{331AD5C9-9219-47E9-9E4F-B19C21CB3E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47"/>
          <a:stretch/>
        </p:blipFill>
        <p:spPr bwMode="auto">
          <a:xfrm>
            <a:off x="11137686" y="366423"/>
            <a:ext cx="658073" cy="62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112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Résultats </a:t>
            </a:r>
            <a:r>
              <a:rPr lang="en-US" dirty="0" err="1"/>
              <a:t>obtenus</a:t>
            </a:r>
            <a:endParaRPr lang="en-US" dirty="0"/>
          </a:p>
        </p:txBody>
      </p:sp>
      <p:graphicFrame>
        <p:nvGraphicFramePr>
          <p:cNvPr id="4" name="Tableau 5">
            <a:extLst>
              <a:ext uri="{FF2B5EF4-FFF2-40B4-BE49-F238E27FC236}">
                <a16:creationId xmlns:a16="http://schemas.microsoft.com/office/drawing/2014/main" id="{B06AA4F6-991A-465D-811F-50AF16F1D1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0705626"/>
              </p:ext>
            </p:extLst>
          </p:nvPr>
        </p:nvGraphicFramePr>
        <p:xfrm>
          <a:off x="1141413" y="1435100"/>
          <a:ext cx="9906000" cy="1211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20207915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6616346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63759757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908568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486364142"/>
                    </a:ext>
                  </a:extLst>
                </a:gridCol>
              </a:tblGrid>
              <a:tr h="32640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Gradient BOOST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816939"/>
                  </a:ext>
                </a:extLst>
              </a:tr>
              <a:tr h="326402">
                <a:tc>
                  <a:txBody>
                    <a:bodyPr/>
                    <a:lstStyle/>
                    <a:p>
                      <a:r>
                        <a:rPr lang="fr-FR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1" i="0" u="none" strike="noStrike" noProof="0">
                          <a:latin typeface="Tw Cen MT"/>
                        </a:rPr>
                        <a:t>0.60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1" i="0" u="none" strike="noStrike" noProof="0">
                          <a:latin typeface="Tw Cen MT"/>
                        </a:rPr>
                        <a:t>0.66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1" i="0" u="none" strike="noStrike" noProof="0">
                          <a:latin typeface="Tw Cen MT"/>
                        </a:rPr>
                        <a:t>0.65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fr-FR" sz="1800" b="1" i="0" u="none" strike="noStrike" noProof="0">
                          <a:latin typeface="TW Cen MT"/>
                        </a:rPr>
                        <a:t>0.66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533731"/>
                  </a:ext>
                </a:extLst>
              </a:tr>
              <a:tr h="480003">
                <a:tc>
                  <a:txBody>
                    <a:bodyPr/>
                    <a:lstStyle/>
                    <a:p>
                      <a:r>
                        <a:rPr lang="fr-FR"/>
                        <a:t>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>
                          <a:latin typeface="Tw Cen MT"/>
                        </a:rPr>
                        <a:t>0.61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>
                          <a:latin typeface="Tw Cen MT"/>
                        </a:rPr>
                        <a:t>0.72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>
                          <a:latin typeface="Tw Cen MT"/>
                        </a:rPr>
                        <a:t>0.71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 i="0" u="none" strike="noStrike" noProof="0">
                          <a:latin typeface="Tw Cen MT"/>
                        </a:rPr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965506"/>
                  </a:ext>
                </a:extLst>
              </a:tr>
            </a:tbl>
          </a:graphicData>
        </a:graphic>
      </p:graphicFrame>
      <p:pic>
        <p:nvPicPr>
          <p:cNvPr id="5" name="Picture 2" descr="Résultat de recherche d'images pour &quot;esilv logo png&quot;">
            <a:extLst>
              <a:ext uri="{FF2B5EF4-FFF2-40B4-BE49-F238E27FC236}">
                <a16:creationId xmlns:a16="http://schemas.microsoft.com/office/drawing/2014/main" id="{331AD5C9-9219-47E9-9E4F-B19C21CB3E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47"/>
          <a:stretch/>
        </p:blipFill>
        <p:spPr bwMode="auto">
          <a:xfrm>
            <a:off x="11137686" y="366423"/>
            <a:ext cx="658073" cy="62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9">
            <a:extLst>
              <a:ext uri="{FF2B5EF4-FFF2-40B4-BE49-F238E27FC236}">
                <a16:creationId xmlns:a16="http://schemas.microsoft.com/office/drawing/2014/main" id="{057377F0-6AC0-4ACB-A705-3F488A773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33" y="2837912"/>
            <a:ext cx="2743200" cy="3349641"/>
          </a:xfrm>
          <a:prstGeom prst="rect">
            <a:avLst/>
          </a:prstGeom>
        </p:spPr>
      </p:pic>
      <p:pic>
        <p:nvPicPr>
          <p:cNvPr id="10" name="Image 10">
            <a:extLst>
              <a:ext uri="{FF2B5EF4-FFF2-40B4-BE49-F238E27FC236}">
                <a16:creationId xmlns:a16="http://schemas.microsoft.com/office/drawing/2014/main" id="{B3C1780C-A354-4448-B04E-EF2C0A562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2533" y="2840135"/>
            <a:ext cx="2743200" cy="3438330"/>
          </a:xfrm>
          <a:prstGeom prst="rect">
            <a:avLst/>
          </a:prstGeom>
        </p:spPr>
      </p:pic>
      <p:pic>
        <p:nvPicPr>
          <p:cNvPr id="11" name="Image 11">
            <a:extLst>
              <a:ext uri="{FF2B5EF4-FFF2-40B4-BE49-F238E27FC236}">
                <a16:creationId xmlns:a16="http://schemas.microsoft.com/office/drawing/2014/main" id="{FF6583E0-A14E-4BBE-AB6E-4599D42FA1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2837318"/>
            <a:ext cx="2743200" cy="3443965"/>
          </a:xfrm>
          <a:prstGeom prst="rect">
            <a:avLst/>
          </a:prstGeom>
        </p:spPr>
      </p:pic>
      <p:pic>
        <p:nvPicPr>
          <p:cNvPr id="12" name="Image 12">
            <a:extLst>
              <a:ext uri="{FF2B5EF4-FFF2-40B4-BE49-F238E27FC236}">
                <a16:creationId xmlns:a16="http://schemas.microsoft.com/office/drawing/2014/main" id="{80001D02-21A0-4602-BEAD-C323137A31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4268" y="2838180"/>
            <a:ext cx="2743200" cy="339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6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2000"/>
              <a:t>Dans ce projet nous avons pu analyser, comprendre le dataset et le transformer pour pouvoir appliqué différents modèles de machine learning dessus.</a:t>
            </a:r>
            <a:endParaRPr lang="fr-FR" sz="2000" dirty="0"/>
          </a:p>
          <a:p>
            <a:pPr marL="0" indent="0">
              <a:buNone/>
            </a:pPr>
            <a:r>
              <a:rPr lang="fr-FR" sz="2000" dirty="0"/>
              <a:t>Nous avons eu des résultats mitigés, un peu en dessous de ce qui se fait de mieux sur ce dataset. Neanmoins nous avons </a:t>
            </a:r>
            <a:r>
              <a:rPr lang="fr-FR" sz="2000"/>
              <a:t>eu 66% d'accuracy sur nos meillleurs modèles avec une ROC de 0.73.</a:t>
            </a:r>
            <a:endParaRPr lang="fr-FR" sz="2000" dirty="0"/>
          </a:p>
        </p:txBody>
      </p:sp>
      <p:pic>
        <p:nvPicPr>
          <p:cNvPr id="5" name="Picture 2" descr="Résultat de recherche d'images pour &quot;esilv logo png&quot;">
            <a:extLst>
              <a:ext uri="{FF2B5EF4-FFF2-40B4-BE49-F238E27FC236}">
                <a16:creationId xmlns:a16="http://schemas.microsoft.com/office/drawing/2014/main" id="{331AD5C9-9219-47E9-9E4F-B19C21CB3E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47"/>
          <a:stretch/>
        </p:blipFill>
        <p:spPr bwMode="auto">
          <a:xfrm>
            <a:off x="11137686" y="366423"/>
            <a:ext cx="658073" cy="62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3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4199A-93BE-4743-B974-5030368E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1DBDA-4564-45B7-B7B1-5C8A56B30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Dans le cadre de la majeure IBO à </a:t>
            </a:r>
            <a:r>
              <a:rPr lang="en-US" sz="2000" dirty="0" err="1"/>
              <a:t>l'ESILV</a:t>
            </a:r>
            <a:r>
              <a:rPr lang="en-US" sz="2000" dirty="0"/>
              <a:t>, nous </a:t>
            </a:r>
            <a:r>
              <a:rPr lang="en-US" sz="2000" dirty="0" err="1"/>
              <a:t>devons</a:t>
            </a:r>
            <a:r>
              <a:rPr lang="en-US" sz="2000" dirty="0"/>
              <a:t> </a:t>
            </a:r>
            <a:r>
              <a:rPr lang="en-US" sz="2000" dirty="0" err="1"/>
              <a:t>résoudre</a:t>
            </a:r>
            <a:r>
              <a:rPr lang="en-US" sz="2000" dirty="0"/>
              <a:t> un </a:t>
            </a:r>
            <a:r>
              <a:rPr lang="en-US" sz="2000" dirty="0" err="1"/>
              <a:t>problème</a:t>
            </a:r>
            <a:r>
              <a:rPr lang="en-US" sz="2000" dirty="0"/>
              <a:t> de machine learning grâce aux techniques et </a:t>
            </a:r>
            <a:r>
              <a:rPr lang="en-US" sz="2000" dirty="0" err="1"/>
              <a:t>connaissances</a:t>
            </a:r>
            <a:r>
              <a:rPr lang="en-US" sz="2000" dirty="0"/>
              <a:t> </a:t>
            </a:r>
            <a:r>
              <a:rPr lang="en-US" sz="2000" dirty="0" err="1"/>
              <a:t>acquises</a:t>
            </a:r>
            <a:r>
              <a:rPr lang="en-US" sz="2000" dirty="0"/>
              <a:t> </a:t>
            </a:r>
            <a:r>
              <a:rPr lang="en-US" sz="2000" dirty="0" err="1"/>
              <a:t>lors</a:t>
            </a:r>
            <a:r>
              <a:rPr lang="en-US" sz="2000" dirty="0"/>
              <a:t> des </a:t>
            </a:r>
            <a:r>
              <a:rPr lang="en-US" sz="2000" dirty="0" err="1"/>
              <a:t>cours</a:t>
            </a:r>
            <a:r>
              <a:rPr lang="en-US" sz="2000" dirty="0"/>
              <a:t> de "Python for Data Analysis". 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L'objectif</a:t>
            </a:r>
            <a:r>
              <a:rPr lang="en-US" sz="2000" dirty="0"/>
              <a:t> </a:t>
            </a:r>
            <a:r>
              <a:rPr lang="en-US" sz="2000" dirty="0" err="1"/>
              <a:t>est</a:t>
            </a:r>
            <a:r>
              <a:rPr lang="en-US" sz="2000" dirty="0"/>
              <a:t> à la </a:t>
            </a:r>
            <a:r>
              <a:rPr lang="en-US" sz="2000" dirty="0" err="1"/>
              <a:t>fois</a:t>
            </a:r>
            <a:r>
              <a:rPr lang="en-US" sz="2000" dirty="0"/>
              <a:t> de </a:t>
            </a:r>
            <a:r>
              <a:rPr lang="en-US" sz="2000" dirty="0" err="1"/>
              <a:t>comprendre</a:t>
            </a:r>
            <a:r>
              <a:rPr lang="en-US" sz="2000" dirty="0"/>
              <a:t> le </a:t>
            </a:r>
            <a:r>
              <a:rPr lang="en-US" sz="2000" dirty="0" err="1"/>
              <a:t>contexte</a:t>
            </a:r>
            <a:r>
              <a:rPr lang="en-US" sz="2000" dirty="0"/>
              <a:t> et </a:t>
            </a:r>
            <a:r>
              <a:rPr lang="en-US" sz="2000" dirty="0" err="1"/>
              <a:t>d'aboutir</a:t>
            </a:r>
            <a:r>
              <a:rPr lang="en-US" sz="2000" dirty="0"/>
              <a:t> à des </a:t>
            </a:r>
            <a:r>
              <a:rPr lang="en-US" sz="2000" dirty="0" err="1"/>
              <a:t>réflexions</a:t>
            </a:r>
            <a:r>
              <a:rPr lang="en-US" sz="2000" dirty="0"/>
              <a:t> nous </a:t>
            </a:r>
            <a:r>
              <a:rPr lang="en-US" sz="2000" dirty="0" err="1"/>
              <a:t>permettant</a:t>
            </a:r>
            <a:r>
              <a:rPr lang="en-US" sz="2000" dirty="0"/>
              <a:t> de </a:t>
            </a:r>
            <a:r>
              <a:rPr lang="en-US" sz="2000" dirty="0" err="1"/>
              <a:t>répondre</a:t>
            </a:r>
            <a:r>
              <a:rPr lang="en-US" sz="2000" dirty="0"/>
              <a:t> au </a:t>
            </a:r>
            <a:r>
              <a:rPr lang="en-US" sz="2000" dirty="0" err="1"/>
              <a:t>problème</a:t>
            </a:r>
            <a:r>
              <a:rPr lang="en-US" sz="2000" dirty="0"/>
              <a:t> </a:t>
            </a:r>
            <a:r>
              <a:rPr lang="en-US" sz="2000" dirty="0" err="1"/>
              <a:t>posé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Techniquement</a:t>
            </a:r>
            <a:r>
              <a:rPr lang="en-US" sz="2000" dirty="0"/>
              <a:t>, nous </a:t>
            </a:r>
            <a:r>
              <a:rPr lang="en-US" sz="2000" dirty="0" err="1"/>
              <a:t>pourrons</a:t>
            </a:r>
            <a:r>
              <a:rPr lang="en-US" sz="2000" dirty="0"/>
              <a:t> </a:t>
            </a:r>
            <a:r>
              <a:rPr lang="en-US" sz="2000" dirty="0" err="1"/>
              <a:t>analyser</a:t>
            </a:r>
            <a:r>
              <a:rPr lang="en-US" sz="2000" dirty="0"/>
              <a:t> les </a:t>
            </a:r>
            <a:r>
              <a:rPr lang="en-US" sz="2000" dirty="0" err="1"/>
              <a:t>données</a:t>
            </a:r>
            <a:r>
              <a:rPr lang="en-US" sz="2000" dirty="0"/>
              <a:t>, </a:t>
            </a:r>
            <a:r>
              <a:rPr lang="en-US" sz="2000" dirty="0" err="1"/>
              <a:t>trouver</a:t>
            </a:r>
            <a:r>
              <a:rPr lang="en-US" sz="2000" dirty="0"/>
              <a:t> des </a:t>
            </a:r>
            <a:r>
              <a:rPr lang="en-US" sz="2000" dirty="0" err="1"/>
              <a:t>modèles</a:t>
            </a:r>
            <a:r>
              <a:rPr lang="en-US" sz="2000" dirty="0"/>
              <a:t> de machine learning et les </a:t>
            </a:r>
            <a:r>
              <a:rPr lang="en-US" sz="2000" dirty="0" err="1"/>
              <a:t>utiliser</a:t>
            </a:r>
            <a:r>
              <a:rPr lang="en-US" sz="2000" dirty="0"/>
              <a:t> pour </a:t>
            </a:r>
            <a:r>
              <a:rPr lang="en-US" sz="2000" dirty="0" err="1"/>
              <a:t>effectuer</a:t>
            </a:r>
            <a:r>
              <a:rPr lang="en-US" sz="2000" dirty="0"/>
              <a:t> des </a:t>
            </a:r>
            <a:r>
              <a:rPr lang="en-US" sz="2000" dirty="0" err="1"/>
              <a:t>prédictions</a:t>
            </a:r>
            <a:r>
              <a:rPr lang="en-US" sz="2000" dirty="0"/>
              <a:t>. Nous </a:t>
            </a:r>
            <a:r>
              <a:rPr lang="en-US" sz="2000" dirty="0" err="1"/>
              <a:t>verrons</a:t>
            </a:r>
            <a:r>
              <a:rPr lang="en-US" sz="2000" dirty="0"/>
              <a:t> </a:t>
            </a:r>
            <a:r>
              <a:rPr lang="en-US" sz="2000" dirty="0" err="1"/>
              <a:t>également</a:t>
            </a:r>
            <a:r>
              <a:rPr lang="en-US" sz="2000" dirty="0"/>
              <a:t> comment exposer </a:t>
            </a:r>
            <a:r>
              <a:rPr lang="en-US" sz="2000" dirty="0" err="1"/>
              <a:t>ces</a:t>
            </a:r>
            <a:r>
              <a:rPr lang="en-US" sz="2000" dirty="0"/>
              <a:t> </a:t>
            </a:r>
            <a:r>
              <a:rPr lang="en-US" sz="2000" dirty="0" err="1"/>
              <a:t>modèles</a:t>
            </a:r>
            <a:r>
              <a:rPr lang="en-US" sz="2000" dirty="0"/>
              <a:t> par </a:t>
            </a:r>
            <a:r>
              <a:rPr lang="en-US" sz="2000" dirty="0" err="1"/>
              <a:t>l'intermédiaire</a:t>
            </a:r>
            <a:r>
              <a:rPr lang="en-US" sz="2000" dirty="0"/>
              <a:t> </a:t>
            </a:r>
            <a:r>
              <a:rPr lang="en-US" sz="2000" dirty="0" err="1"/>
              <a:t>d'une</a:t>
            </a:r>
            <a:r>
              <a:rPr lang="en-US" sz="2000" dirty="0"/>
              <a:t> API.</a:t>
            </a:r>
          </a:p>
        </p:txBody>
      </p:sp>
      <p:pic>
        <p:nvPicPr>
          <p:cNvPr id="6" name="Picture 2" descr="Résultat de recherche d'images pour &quot;esilv logo png&quot;">
            <a:extLst>
              <a:ext uri="{FF2B5EF4-FFF2-40B4-BE49-F238E27FC236}">
                <a16:creationId xmlns:a16="http://schemas.microsoft.com/office/drawing/2014/main" id="{331AD5C9-9219-47E9-9E4F-B19C21CB3E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47"/>
          <a:stretch/>
        </p:blipFill>
        <p:spPr bwMode="auto">
          <a:xfrm>
            <a:off x="11137686" y="366423"/>
            <a:ext cx="658073" cy="62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34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4199A-93BE-4743-B974-5030368E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1DBDA-4564-45B7-B7B1-5C8A56B30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Introduction</a:t>
            </a:r>
          </a:p>
          <a:p>
            <a:pPr marL="457200" indent="-457200">
              <a:buAutoNum type="arabicPeriod"/>
            </a:pPr>
            <a:r>
              <a:rPr lang="en-US" dirty="0"/>
              <a:t>Description du dataset</a:t>
            </a:r>
          </a:p>
          <a:p>
            <a:pPr marL="457200" indent="-457200">
              <a:buAutoNum type="arabicPeriod"/>
            </a:pPr>
            <a:r>
              <a:rPr lang="en-US" dirty="0"/>
              <a:t>Question </a:t>
            </a:r>
            <a:r>
              <a:rPr lang="en-US" dirty="0" err="1"/>
              <a:t>posée</a:t>
            </a:r>
            <a:r>
              <a:rPr lang="en-US" dirty="0"/>
              <a:t> et </a:t>
            </a:r>
            <a:r>
              <a:rPr lang="en-US" dirty="0" err="1"/>
              <a:t>réflexions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Analyse et transformation des </a:t>
            </a:r>
            <a:r>
              <a:rPr lang="en-US" dirty="0" err="1"/>
              <a:t>données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Modèles </a:t>
            </a:r>
            <a:r>
              <a:rPr lang="en-US" dirty="0" err="1"/>
              <a:t>utilisés</a:t>
            </a:r>
            <a:r>
              <a:rPr lang="en-US" dirty="0"/>
              <a:t> </a:t>
            </a:r>
          </a:p>
          <a:p>
            <a:pPr marL="457200" indent="-457200">
              <a:buAutoNum type="arabicPeriod"/>
            </a:pPr>
            <a:r>
              <a:rPr lang="en-US" dirty="0"/>
              <a:t>Résultats </a:t>
            </a:r>
            <a:r>
              <a:rPr lang="en-US" dirty="0" err="1"/>
              <a:t>obtenus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Conclusion</a:t>
            </a:r>
          </a:p>
        </p:txBody>
      </p:sp>
      <p:pic>
        <p:nvPicPr>
          <p:cNvPr id="4" name="Picture 2" descr="Résultat de recherche d'images pour &quot;esilv logo png&quot;">
            <a:extLst>
              <a:ext uri="{FF2B5EF4-FFF2-40B4-BE49-F238E27FC236}">
                <a16:creationId xmlns:a16="http://schemas.microsoft.com/office/drawing/2014/main" id="{331AD5C9-9219-47E9-9E4F-B19C21CB3E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47"/>
          <a:stretch/>
        </p:blipFill>
        <p:spPr bwMode="auto">
          <a:xfrm>
            <a:off x="11137686" y="366423"/>
            <a:ext cx="658073" cy="62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87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Rockwell"/>
              </a:rPr>
              <a:t>Description du dataset (1/2)</a:t>
            </a:r>
            <a:endParaRPr lang="fr-FR" dirty="0">
              <a:latin typeface="Rockwel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1800" dirty="0">
                <a:ea typeface="+mn-lt"/>
                <a:cs typeface="+mn-lt"/>
              </a:rPr>
              <a:t>Le projet est basé sur le </a:t>
            </a:r>
            <a:r>
              <a:rPr lang="fr-FR" sz="1800" dirty="0" err="1">
                <a:ea typeface="+mn-lt"/>
                <a:cs typeface="+mn-lt"/>
              </a:rPr>
              <a:t>dataset</a:t>
            </a:r>
            <a:r>
              <a:rPr lang="fr-FR" sz="1800" dirty="0">
                <a:ea typeface="+mn-lt"/>
                <a:cs typeface="+mn-lt"/>
              </a:rPr>
              <a:t> </a:t>
            </a:r>
            <a:r>
              <a:rPr lang="fr-FR" sz="1800" b="1" u="sng" dirty="0">
                <a:ea typeface="+mn-lt"/>
                <a:cs typeface="+mn-lt"/>
              </a:rPr>
              <a:t>Online News </a:t>
            </a:r>
            <a:r>
              <a:rPr lang="fr-FR" sz="1800" b="1" u="sng" dirty="0" err="1">
                <a:ea typeface="+mn-lt"/>
                <a:cs typeface="+mn-lt"/>
              </a:rPr>
              <a:t>Popularity</a:t>
            </a:r>
            <a:r>
              <a:rPr lang="fr-FR" sz="1800" u="sng" dirty="0">
                <a:ea typeface="+mn-lt"/>
                <a:cs typeface="+mn-lt"/>
                <a:hlinkClick r:id="rId2"/>
              </a:rPr>
              <a:t>.</a:t>
            </a:r>
            <a:r>
              <a:rPr lang="fr-FR" sz="1800" u="sng" dirty="0">
                <a:ea typeface="+mn-lt"/>
                <a:cs typeface="+mn-lt"/>
              </a:rPr>
              <a:t> </a:t>
            </a:r>
            <a:r>
              <a:rPr lang="fr-FR" sz="1800" dirty="0">
                <a:latin typeface="Tw Cen MT"/>
                <a:ea typeface="+mn-lt"/>
                <a:cs typeface="+mn-lt"/>
              </a:rPr>
              <a:t>Ce </a:t>
            </a:r>
            <a:r>
              <a:rPr lang="fr-FR" sz="1800" dirty="0" err="1">
                <a:latin typeface="Tw Cen MT"/>
                <a:ea typeface="+mn-lt"/>
                <a:cs typeface="+mn-lt"/>
              </a:rPr>
              <a:t>dataset</a:t>
            </a:r>
            <a:r>
              <a:rPr lang="fr-FR" sz="1800" dirty="0">
                <a:latin typeface="Tw Cen MT"/>
                <a:ea typeface="+mn-lt"/>
                <a:cs typeface="+mn-lt"/>
              </a:rPr>
              <a:t> est un</a:t>
            </a:r>
            <a:r>
              <a:rPr lang="fr" sz="1800" dirty="0">
                <a:latin typeface="TW Cen MT"/>
                <a:ea typeface="+mn-lt"/>
                <a:cs typeface="+mn-lt"/>
              </a:rPr>
              <a:t> ensemble hétérogène de features sur les articles publiés par Mashable sur une période de deux ans. Le </a:t>
            </a:r>
            <a:r>
              <a:rPr lang="fr" sz="1800" dirty="0" err="1">
                <a:latin typeface="TW Cen MT"/>
                <a:ea typeface="+mn-lt"/>
                <a:cs typeface="+mn-lt"/>
              </a:rPr>
              <a:t>dataset</a:t>
            </a:r>
            <a:r>
              <a:rPr lang="fr" sz="1800" dirty="0">
                <a:latin typeface="TW Cen MT"/>
                <a:ea typeface="+mn-lt"/>
                <a:cs typeface="+mn-lt"/>
              </a:rPr>
              <a:t> possède 59 attributs qui décrivent les 39,644 articles présents.</a:t>
            </a:r>
            <a:endParaRPr lang="fr-FR" dirty="0"/>
          </a:p>
          <a:p>
            <a:pPr marL="0" indent="0">
              <a:buNone/>
            </a:pPr>
            <a:r>
              <a:rPr lang="fr" sz="1800" dirty="0">
                <a:latin typeface="TW Cen MT"/>
                <a:ea typeface="+mn-lt"/>
                <a:cs typeface="+mn-lt"/>
              </a:rPr>
              <a:t>Voici l'ensemble des </a:t>
            </a:r>
            <a:r>
              <a:rPr lang="fr" sz="1800" dirty="0" err="1">
                <a:latin typeface="TW Cen MT"/>
                <a:ea typeface="+mn-lt"/>
                <a:cs typeface="+mn-lt"/>
              </a:rPr>
              <a:t>features</a:t>
            </a:r>
            <a:r>
              <a:rPr lang="fr" sz="1800" dirty="0">
                <a:latin typeface="TW Cen MT"/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endParaRPr lang="fr" sz="1800" dirty="0">
              <a:latin typeface="TW Cen MT"/>
            </a:endParaRPr>
          </a:p>
        </p:txBody>
      </p:sp>
      <p:pic>
        <p:nvPicPr>
          <p:cNvPr id="5" name="Picture 2" descr="Résultat de recherche d'images pour &quot;esilv logo png&quot;">
            <a:extLst>
              <a:ext uri="{FF2B5EF4-FFF2-40B4-BE49-F238E27FC236}">
                <a16:creationId xmlns:a16="http://schemas.microsoft.com/office/drawing/2014/main" id="{331AD5C9-9219-47E9-9E4F-B19C21CB3E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47"/>
          <a:stretch/>
        </p:blipFill>
        <p:spPr bwMode="auto">
          <a:xfrm>
            <a:off x="11137686" y="366423"/>
            <a:ext cx="658073" cy="62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5" descr="Une image contenant table&#10;&#10;Description générée automatiquement">
            <a:extLst>
              <a:ext uri="{FF2B5EF4-FFF2-40B4-BE49-F238E27FC236}">
                <a16:creationId xmlns:a16="http://schemas.microsoft.com/office/drawing/2014/main" id="{6FFD67E8-E68F-4CAF-82A6-20436D5EA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279" y="2899585"/>
            <a:ext cx="5913888" cy="321488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308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Rockwell"/>
              </a:rPr>
              <a:t>Description du dataset (2/2)</a:t>
            </a:r>
            <a:endParaRPr lang="fr-FR" dirty="0">
              <a:latin typeface="Rockwel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Le dataset </a:t>
            </a:r>
            <a:r>
              <a:rPr lang="en-US" sz="1800" dirty="0" err="1">
                <a:ea typeface="+mn-lt"/>
                <a:cs typeface="+mn-lt"/>
              </a:rPr>
              <a:t>contient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majoritairement</a:t>
            </a:r>
            <a:r>
              <a:rPr lang="en-US" sz="1800" dirty="0">
                <a:ea typeface="+mn-lt"/>
                <a:cs typeface="+mn-lt"/>
              </a:rPr>
              <a:t> des variables </a:t>
            </a:r>
            <a:r>
              <a:rPr lang="en-US" sz="1800" dirty="0" err="1">
                <a:ea typeface="+mn-lt"/>
                <a:cs typeface="+mn-lt"/>
              </a:rPr>
              <a:t>provenant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d’algorithmes</a:t>
            </a:r>
            <a:r>
              <a:rPr lang="en-US" sz="1800" dirty="0">
                <a:ea typeface="+mn-lt"/>
                <a:cs typeface="+mn-lt"/>
              </a:rPr>
              <a:t> de NLP (Natural Language Processing). On </a:t>
            </a:r>
            <a:r>
              <a:rPr lang="en-US" sz="1800" dirty="0" err="1">
                <a:ea typeface="+mn-lt"/>
                <a:cs typeface="+mn-lt"/>
              </a:rPr>
              <a:t>retrouve</a:t>
            </a:r>
            <a:r>
              <a:rPr lang="en-US" sz="1800" dirty="0">
                <a:ea typeface="+mn-lt"/>
                <a:cs typeface="+mn-lt"/>
              </a:rPr>
              <a:t> par </a:t>
            </a:r>
            <a:r>
              <a:rPr lang="en-US" sz="1800" dirty="0" err="1">
                <a:ea typeface="+mn-lt"/>
                <a:cs typeface="+mn-lt"/>
              </a:rPr>
              <a:t>exemple</a:t>
            </a:r>
            <a:r>
              <a:rPr lang="en-US" sz="1800" dirty="0">
                <a:ea typeface="+mn-lt"/>
                <a:cs typeface="+mn-lt"/>
              </a:rPr>
              <a:t> des variables </a:t>
            </a:r>
            <a:r>
              <a:rPr lang="en-US" sz="1800" dirty="0" err="1">
                <a:ea typeface="+mn-lt"/>
                <a:cs typeface="+mn-lt"/>
              </a:rPr>
              <a:t>liées</a:t>
            </a:r>
            <a:r>
              <a:rPr lang="en-US" sz="1800" dirty="0">
                <a:ea typeface="+mn-lt"/>
                <a:cs typeface="+mn-lt"/>
              </a:rPr>
              <a:t> au LDA (Latent Dirichlet allocation), à la </a:t>
            </a:r>
            <a:r>
              <a:rPr lang="en-US" sz="1800" dirty="0" err="1">
                <a:ea typeface="+mn-lt"/>
                <a:cs typeface="+mn-lt"/>
              </a:rPr>
              <a:t>polarité</a:t>
            </a:r>
            <a:r>
              <a:rPr lang="en-US" sz="1800" dirty="0">
                <a:ea typeface="+mn-lt"/>
                <a:cs typeface="+mn-lt"/>
              </a:rPr>
              <a:t> des mots </a:t>
            </a:r>
            <a:r>
              <a:rPr lang="en-US" sz="1800" dirty="0" err="1">
                <a:ea typeface="+mn-lt"/>
                <a:cs typeface="+mn-lt"/>
              </a:rPr>
              <a:t>ou</a:t>
            </a:r>
            <a:r>
              <a:rPr lang="en-US" sz="1800" dirty="0">
                <a:ea typeface="+mn-lt"/>
                <a:cs typeface="+mn-lt"/>
              </a:rPr>
              <a:t> encore à la </a:t>
            </a:r>
            <a:r>
              <a:rPr lang="en-US" sz="1800" dirty="0" err="1">
                <a:ea typeface="+mn-lt"/>
                <a:cs typeface="+mn-lt"/>
              </a:rPr>
              <a:t>subjectivité</a:t>
            </a:r>
            <a:r>
              <a:rPr lang="en-US" sz="1800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latin typeface="TW Cen MT"/>
                <a:ea typeface="+mn-lt"/>
                <a:cs typeface="+mn-lt"/>
              </a:rPr>
              <a:t>Le jeu de </a:t>
            </a:r>
            <a:r>
              <a:rPr lang="en-US" sz="1800" dirty="0" err="1">
                <a:latin typeface="TW Cen MT"/>
                <a:ea typeface="+mn-lt"/>
                <a:cs typeface="+mn-lt"/>
              </a:rPr>
              <a:t>données</a:t>
            </a:r>
            <a:r>
              <a:rPr lang="en-US" sz="1800" dirty="0">
                <a:latin typeface="TW Cen MT"/>
                <a:ea typeface="+mn-lt"/>
                <a:cs typeface="+mn-lt"/>
              </a:rPr>
              <a:t> affiche </a:t>
            </a:r>
            <a:r>
              <a:rPr lang="en-US" sz="1800" dirty="0" err="1">
                <a:latin typeface="TW Cen MT"/>
                <a:ea typeface="+mn-lt"/>
                <a:cs typeface="+mn-lt"/>
              </a:rPr>
              <a:t>également</a:t>
            </a:r>
            <a:r>
              <a:rPr lang="en-US" sz="1800" dirty="0">
                <a:latin typeface="TW Cen MT"/>
                <a:ea typeface="+mn-lt"/>
                <a:cs typeface="+mn-lt"/>
              </a:rPr>
              <a:t> des variables </a:t>
            </a:r>
            <a:r>
              <a:rPr lang="en-US" sz="1800" dirty="0" err="1">
                <a:latin typeface="TW Cen MT"/>
                <a:ea typeface="+mn-lt"/>
                <a:cs typeface="+mn-lt"/>
              </a:rPr>
              <a:t>liées</a:t>
            </a:r>
            <a:r>
              <a:rPr lang="en-US" sz="1800" dirty="0">
                <a:latin typeface="TW Cen MT"/>
                <a:ea typeface="+mn-lt"/>
                <a:cs typeface="+mn-lt"/>
              </a:rPr>
              <a:t> aux mots et aux mots </a:t>
            </a:r>
            <a:r>
              <a:rPr lang="en-US" sz="1800" dirty="0" err="1">
                <a:latin typeface="TW Cen MT"/>
                <a:ea typeface="+mn-lt"/>
                <a:cs typeface="+mn-lt"/>
              </a:rPr>
              <a:t>clés</a:t>
            </a:r>
            <a:r>
              <a:rPr lang="en-US" sz="1800" dirty="0">
                <a:latin typeface="TW Cen MT"/>
                <a:ea typeface="+mn-lt"/>
                <a:cs typeface="+mn-lt"/>
              </a:rPr>
              <a:t>. On a par </a:t>
            </a:r>
            <a:r>
              <a:rPr lang="en-US" sz="1800" dirty="0" err="1">
                <a:latin typeface="TW Cen MT"/>
                <a:ea typeface="+mn-lt"/>
                <a:cs typeface="+mn-lt"/>
              </a:rPr>
              <a:t>exemple</a:t>
            </a:r>
            <a:r>
              <a:rPr lang="en-US" sz="1800" dirty="0">
                <a:latin typeface="TW Cen MT"/>
                <a:ea typeface="+mn-lt"/>
                <a:cs typeface="+mn-lt"/>
              </a:rPr>
              <a:t> “Rate of unique non-stop words” qui </a:t>
            </a:r>
            <a:r>
              <a:rPr lang="en-US" sz="1800" dirty="0" err="1">
                <a:latin typeface="TW Cen MT"/>
                <a:ea typeface="+mn-lt"/>
                <a:cs typeface="+mn-lt"/>
              </a:rPr>
              <a:t>est</a:t>
            </a:r>
            <a:r>
              <a:rPr lang="en-US" sz="1800" dirty="0">
                <a:latin typeface="TW Cen MT"/>
                <a:ea typeface="+mn-lt"/>
                <a:cs typeface="+mn-lt"/>
              </a:rPr>
              <a:t> en </a:t>
            </a:r>
            <a:r>
              <a:rPr lang="en-US" sz="1800" dirty="0" err="1">
                <a:latin typeface="TW Cen MT"/>
                <a:ea typeface="+mn-lt"/>
                <a:cs typeface="+mn-lt"/>
              </a:rPr>
              <a:t>réalité</a:t>
            </a:r>
            <a:r>
              <a:rPr lang="en-US" sz="1800" dirty="0">
                <a:latin typeface="TW Cen MT"/>
                <a:ea typeface="+mn-lt"/>
                <a:cs typeface="+mn-lt"/>
              </a:rPr>
              <a:t> le ratio de mots </a:t>
            </a:r>
            <a:r>
              <a:rPr lang="en-US" sz="1800" dirty="0" err="1">
                <a:latin typeface="TW Cen MT"/>
                <a:ea typeface="+mn-lt"/>
                <a:cs typeface="+mn-lt"/>
              </a:rPr>
              <a:t>uniques</a:t>
            </a:r>
            <a:r>
              <a:rPr lang="en-US" sz="1800" dirty="0">
                <a:latin typeface="TW Cen MT"/>
                <a:ea typeface="+mn-lt"/>
                <a:cs typeface="+mn-lt"/>
              </a:rPr>
              <a:t> </a:t>
            </a:r>
            <a:r>
              <a:rPr lang="en-US" sz="1800" dirty="0" err="1">
                <a:latin typeface="TW Cen MT"/>
                <a:ea typeface="+mn-lt"/>
                <a:cs typeface="+mn-lt"/>
              </a:rPr>
              <a:t>n’appartenant</a:t>
            </a:r>
            <a:r>
              <a:rPr lang="en-US" sz="1800" dirty="0">
                <a:latin typeface="TW Cen MT"/>
                <a:ea typeface="+mn-lt"/>
                <a:cs typeface="+mn-lt"/>
              </a:rPr>
              <a:t> pas aux mots </a:t>
            </a:r>
            <a:r>
              <a:rPr lang="en-US" sz="1800" dirty="0" err="1">
                <a:latin typeface="TW Cen MT"/>
                <a:ea typeface="+mn-lt"/>
                <a:cs typeface="+mn-lt"/>
              </a:rPr>
              <a:t>communs</a:t>
            </a:r>
            <a:r>
              <a:rPr lang="en-US" sz="1800" dirty="0">
                <a:latin typeface="TW Cen MT"/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fr" sz="1800" dirty="0">
              <a:latin typeface="TW Cen MT"/>
            </a:endParaRPr>
          </a:p>
          <a:p>
            <a:pPr marL="0" indent="0">
              <a:buNone/>
            </a:pPr>
            <a:r>
              <a:rPr lang="fr" sz="1800" dirty="0">
                <a:latin typeface="TW Cen MT"/>
              </a:rPr>
              <a:t>#TODO voir pour </a:t>
            </a:r>
          </a:p>
        </p:txBody>
      </p:sp>
      <p:pic>
        <p:nvPicPr>
          <p:cNvPr id="5" name="Picture 2" descr="Résultat de recherche d'images pour &quot;esilv logo png&quot;">
            <a:extLst>
              <a:ext uri="{FF2B5EF4-FFF2-40B4-BE49-F238E27FC236}">
                <a16:creationId xmlns:a16="http://schemas.microsoft.com/office/drawing/2014/main" id="{331AD5C9-9219-47E9-9E4F-B19C21CB3E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47"/>
          <a:stretch/>
        </p:blipFill>
        <p:spPr bwMode="auto">
          <a:xfrm>
            <a:off x="11137686" y="366423"/>
            <a:ext cx="658073" cy="62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5" descr="Une image contenant table&#10;&#10;Description générée automatiquement">
            <a:extLst>
              <a:ext uri="{FF2B5EF4-FFF2-40B4-BE49-F238E27FC236}">
                <a16:creationId xmlns:a16="http://schemas.microsoft.com/office/drawing/2014/main" id="{6FFD67E8-E68F-4CAF-82A6-20436D5EA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299" y="3759200"/>
            <a:ext cx="5097177" cy="27709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5202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>
                <a:ea typeface="+mj-lt"/>
                <a:cs typeface="+mj-lt"/>
              </a:rPr>
              <a:t>Question </a:t>
            </a:r>
            <a:r>
              <a:rPr lang="en-US" dirty="0" err="1">
                <a:ea typeface="+mj-lt"/>
                <a:cs typeface="+mj-lt"/>
              </a:rPr>
              <a:t>posée</a:t>
            </a:r>
            <a:r>
              <a:rPr lang="en-US" dirty="0">
                <a:ea typeface="+mj-lt"/>
                <a:cs typeface="+mj-lt"/>
              </a:rPr>
              <a:t> et </a:t>
            </a:r>
            <a:r>
              <a:rPr lang="en-US" dirty="0" err="1">
                <a:ea typeface="+mj-lt"/>
                <a:cs typeface="+mj-lt"/>
              </a:rPr>
              <a:t>réflexions</a:t>
            </a:r>
            <a:endParaRPr lang="fr-FR" dirty="0">
              <a:latin typeface="Rockwel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fr-FR" sz="1800" dirty="0">
                <a:ea typeface="+mn-lt"/>
                <a:cs typeface="+mn-lt"/>
              </a:rPr>
              <a:t>L'objectif principal de ce projet est de </a:t>
            </a:r>
            <a:r>
              <a:rPr lang="fr-FR" sz="1800" b="1" dirty="0">
                <a:ea typeface="+mn-lt"/>
                <a:cs typeface="+mn-lt"/>
              </a:rPr>
              <a:t>prédire la popularité d'un article</a:t>
            </a:r>
            <a:r>
              <a:rPr lang="fr-FR" sz="1800" dirty="0">
                <a:ea typeface="+mn-lt"/>
                <a:cs typeface="+mn-lt"/>
              </a:rPr>
              <a:t> en fonction des différentes </a:t>
            </a:r>
            <a:r>
              <a:rPr lang="fr-FR" sz="1800" dirty="0" err="1">
                <a:ea typeface="+mn-lt"/>
                <a:cs typeface="+mn-lt"/>
              </a:rPr>
              <a:t>features</a:t>
            </a:r>
            <a:r>
              <a:rPr lang="fr-FR" sz="1800" dirty="0">
                <a:ea typeface="+mn-lt"/>
                <a:cs typeface="+mn-lt"/>
              </a:rPr>
              <a:t> du </a:t>
            </a:r>
            <a:r>
              <a:rPr lang="fr-FR" sz="1800" dirty="0" err="1">
                <a:ea typeface="+mn-lt"/>
                <a:cs typeface="+mn-lt"/>
              </a:rPr>
              <a:t>dataset</a:t>
            </a:r>
            <a:r>
              <a:rPr lang="fr-FR" sz="1800" dirty="0">
                <a:ea typeface="+mn-lt"/>
                <a:cs typeface="+mn-lt"/>
              </a:rPr>
              <a:t>. La popularité d'un article est désignée par son </a:t>
            </a:r>
            <a:r>
              <a:rPr lang="fr-FR" sz="1800" b="1" dirty="0">
                <a:ea typeface="+mn-lt"/>
                <a:cs typeface="+mn-lt"/>
              </a:rPr>
              <a:t>nombre de partages</a:t>
            </a:r>
            <a:r>
              <a:rPr lang="fr-FR" sz="1800" dirty="0">
                <a:ea typeface="+mn-lt"/>
                <a:cs typeface="+mn-lt"/>
              </a:rPr>
              <a:t> ("</a:t>
            </a:r>
            <a:r>
              <a:rPr lang="fr-FR" sz="1800" i="1" dirty="0" err="1">
                <a:ea typeface="+mn-lt"/>
                <a:cs typeface="+mn-lt"/>
              </a:rPr>
              <a:t>shares</a:t>
            </a:r>
            <a:r>
              <a:rPr lang="fr-FR" sz="1800" dirty="0">
                <a:ea typeface="+mn-lt"/>
                <a:cs typeface="+mn-lt"/>
              </a:rPr>
              <a:t>"). La description du </a:t>
            </a:r>
            <a:r>
              <a:rPr lang="fr-FR" sz="1800" dirty="0" err="1">
                <a:ea typeface="+mn-lt"/>
                <a:cs typeface="+mn-lt"/>
              </a:rPr>
              <a:t>dataset</a:t>
            </a:r>
            <a:r>
              <a:rPr lang="fr-FR" sz="1800" dirty="0">
                <a:ea typeface="+mn-lt"/>
                <a:cs typeface="+mn-lt"/>
              </a:rPr>
              <a:t> fournit un </a:t>
            </a:r>
            <a:r>
              <a:rPr lang="fr-FR" sz="1800" b="1" dirty="0">
                <a:ea typeface="+mn-lt"/>
                <a:cs typeface="+mn-lt"/>
              </a:rPr>
              <a:t>seuil du nombre de partages (1400 partages)</a:t>
            </a:r>
            <a:r>
              <a:rPr lang="fr-FR" sz="1800" dirty="0">
                <a:ea typeface="+mn-lt"/>
                <a:cs typeface="+mn-lt"/>
              </a:rPr>
              <a:t> indiquant si un article est populaire ou non (populaire &gt;= 1400 partages).</a:t>
            </a:r>
            <a:endParaRPr lang="en-US" sz="1800" dirty="0"/>
          </a:p>
          <a:p>
            <a:pPr>
              <a:buNone/>
            </a:pPr>
            <a:r>
              <a:rPr lang="fr-FR" sz="1800" dirty="0">
                <a:ea typeface="+mn-lt"/>
                <a:cs typeface="+mn-lt"/>
              </a:rPr>
              <a:t>Il s'agit donc d'un problème dit </a:t>
            </a:r>
            <a:r>
              <a:rPr lang="fr-FR" sz="1800" b="1" dirty="0">
                <a:ea typeface="+mn-lt"/>
                <a:cs typeface="+mn-lt"/>
              </a:rPr>
              <a:t>supervisé</a:t>
            </a:r>
            <a:r>
              <a:rPr lang="fr-FR" sz="1800" dirty="0">
                <a:ea typeface="+mn-lt"/>
                <a:cs typeface="+mn-lt"/>
              </a:rPr>
              <a:t> puisque nous devons prédire une colonne en particulier ("</a:t>
            </a:r>
            <a:r>
              <a:rPr lang="fr-FR" sz="1800" i="1" dirty="0" err="1">
                <a:ea typeface="+mn-lt"/>
                <a:cs typeface="+mn-lt"/>
              </a:rPr>
              <a:t>shares</a:t>
            </a:r>
            <a:r>
              <a:rPr lang="fr-FR" sz="1800" dirty="0">
                <a:ea typeface="+mn-lt"/>
                <a:cs typeface="+mn-lt"/>
              </a:rPr>
              <a:t>").</a:t>
            </a:r>
            <a:endParaRPr lang="fr-FR" sz="1800" dirty="0"/>
          </a:p>
          <a:p>
            <a:pPr>
              <a:buNone/>
            </a:pPr>
            <a:r>
              <a:rPr lang="fr-FR" sz="1800" dirty="0">
                <a:ea typeface="+mn-lt"/>
                <a:cs typeface="+mn-lt"/>
              </a:rPr>
              <a:t>Il existe deux approches pour les problèmes supervisés:</a:t>
            </a:r>
            <a:endParaRPr lang="fr-FR" sz="1800" dirty="0"/>
          </a:p>
          <a:p>
            <a:pPr>
              <a:buFont typeface="Arial"/>
              <a:buChar char="•"/>
            </a:pPr>
            <a:r>
              <a:rPr lang="fr-FR" sz="1800" dirty="0">
                <a:ea typeface="+mn-lt"/>
                <a:cs typeface="+mn-lt"/>
              </a:rPr>
              <a:t>la </a:t>
            </a:r>
            <a:r>
              <a:rPr lang="fr-FR" sz="1800" b="1" dirty="0">
                <a:ea typeface="+mn-lt"/>
                <a:cs typeface="+mn-lt"/>
              </a:rPr>
              <a:t>régression</a:t>
            </a:r>
            <a:r>
              <a:rPr lang="fr-FR" sz="1800" dirty="0">
                <a:ea typeface="+mn-lt"/>
                <a:cs typeface="+mn-lt"/>
              </a:rPr>
              <a:t> (Affecter une valeur numérique à une observation)</a:t>
            </a:r>
            <a:endParaRPr lang="fr-FR" sz="1800" dirty="0"/>
          </a:p>
          <a:p>
            <a:pPr>
              <a:buFont typeface="Arial"/>
              <a:buChar char="•"/>
            </a:pPr>
            <a:r>
              <a:rPr lang="fr-FR" sz="1800" dirty="0">
                <a:ea typeface="+mn-lt"/>
                <a:cs typeface="+mn-lt"/>
              </a:rPr>
              <a:t>la </a:t>
            </a:r>
            <a:r>
              <a:rPr lang="fr-FR" sz="1800" b="1" dirty="0">
                <a:ea typeface="+mn-lt"/>
                <a:cs typeface="+mn-lt"/>
              </a:rPr>
              <a:t>classification</a:t>
            </a:r>
            <a:r>
              <a:rPr lang="fr-FR" sz="1800" dirty="0">
                <a:ea typeface="+mn-lt"/>
                <a:cs typeface="+mn-lt"/>
              </a:rPr>
              <a:t> (Affecter une étiquette à une observation)</a:t>
            </a:r>
            <a:br>
              <a:rPr lang="fr-FR" sz="1800" dirty="0">
                <a:ea typeface="+mn-lt"/>
                <a:cs typeface="+mn-lt"/>
              </a:rPr>
            </a:br>
            <a:endParaRPr lang="fr-FR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 sz="1800" dirty="0">
                <a:ea typeface="+mn-lt"/>
                <a:cs typeface="+mn-lt"/>
              </a:rPr>
              <a:t>Pour ce problème, nous avons décidé de réaliser une </a:t>
            </a:r>
            <a:r>
              <a:rPr lang="fr-FR" sz="1800" b="1" dirty="0">
                <a:ea typeface="+mn-lt"/>
                <a:cs typeface="+mn-lt"/>
              </a:rPr>
              <a:t>classification</a:t>
            </a:r>
            <a:r>
              <a:rPr lang="fr-FR" sz="1800" dirty="0">
                <a:ea typeface="+mn-lt"/>
                <a:cs typeface="+mn-lt"/>
              </a:rPr>
              <a:t> en se basant sur le seuil du nombre de partage fournit par la description du </a:t>
            </a:r>
            <a:r>
              <a:rPr lang="fr-FR" sz="1800" dirty="0" err="1">
                <a:ea typeface="+mn-lt"/>
                <a:cs typeface="+mn-lt"/>
              </a:rPr>
              <a:t>dataset</a:t>
            </a:r>
            <a:r>
              <a:rPr lang="fr-FR" sz="1800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fr-FR" sz="18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 sz="1600" b="1" dirty="0">
                <a:ea typeface="+mn-lt"/>
                <a:cs typeface="+mn-lt"/>
              </a:rPr>
              <a:t>Important</a:t>
            </a:r>
            <a:r>
              <a:rPr lang="fr-FR" sz="1600" dirty="0">
                <a:ea typeface="+mn-lt"/>
                <a:cs typeface="+mn-lt"/>
              </a:rPr>
              <a:t>: Nous aurions pu passer par la régression, en tentant de trouver le nombre de partage pour un article donné mais nous estimions que le seuil fournit par le </a:t>
            </a:r>
            <a:r>
              <a:rPr lang="fr-FR" sz="1600" dirty="0" err="1">
                <a:ea typeface="+mn-lt"/>
                <a:cs typeface="+mn-lt"/>
              </a:rPr>
              <a:t>dataset</a:t>
            </a:r>
            <a:r>
              <a:rPr lang="fr-FR" sz="1600" dirty="0">
                <a:ea typeface="+mn-lt"/>
                <a:cs typeface="+mn-lt"/>
              </a:rPr>
              <a:t> est assez </a:t>
            </a:r>
            <a:r>
              <a:rPr lang="fr-FR" sz="1600" dirty="0" err="1">
                <a:ea typeface="+mn-lt"/>
                <a:cs typeface="+mn-lt"/>
              </a:rPr>
              <a:t>signigicatif</a:t>
            </a:r>
            <a:r>
              <a:rPr lang="fr-FR" sz="1600" dirty="0">
                <a:ea typeface="+mn-lt"/>
                <a:cs typeface="+mn-lt"/>
              </a:rPr>
              <a:t>.</a:t>
            </a:r>
            <a:endParaRPr lang="fr-FR" sz="1600" dirty="0"/>
          </a:p>
        </p:txBody>
      </p:sp>
      <p:pic>
        <p:nvPicPr>
          <p:cNvPr id="5" name="Picture 2" descr="Résultat de recherche d'images pour &quot;esilv logo png&quot;">
            <a:extLst>
              <a:ext uri="{FF2B5EF4-FFF2-40B4-BE49-F238E27FC236}">
                <a16:creationId xmlns:a16="http://schemas.microsoft.com/office/drawing/2014/main" id="{331AD5C9-9219-47E9-9E4F-B19C21CB3E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47"/>
          <a:stretch/>
        </p:blipFill>
        <p:spPr bwMode="auto">
          <a:xfrm>
            <a:off x="11137686" y="366423"/>
            <a:ext cx="658073" cy="62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6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Analyse et transformation des </a:t>
            </a:r>
            <a:r>
              <a:rPr lang="en-US" dirty="0" err="1"/>
              <a:t>données</a:t>
            </a:r>
            <a:r>
              <a:rPr lang="en-US" dirty="0"/>
              <a:t> (1/3)</a:t>
            </a:r>
            <a:endParaRPr lang="fr-FR" dirty="0">
              <a:latin typeface="Rockwel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1600" dirty="0"/>
              <a:t>Avant de réaliser des prédictions à l’aide de modèles de machine </a:t>
            </a:r>
            <a:r>
              <a:rPr lang="fr-FR" sz="1600" dirty="0" err="1"/>
              <a:t>learning</a:t>
            </a:r>
            <a:r>
              <a:rPr lang="fr-FR" sz="1600" dirty="0"/>
              <a:t>, nous devions nous concentrer sur la compréhension, la transformation voire la réduction des données.</a:t>
            </a:r>
          </a:p>
          <a:p>
            <a:pPr marL="0" indent="0">
              <a:buNone/>
            </a:pPr>
            <a:r>
              <a:rPr lang="fr-FR" sz="1600" dirty="0"/>
              <a:t>Pour l’analyse des données, nous avons, dans un premier temps, vérifier qu’il n’y avait pas de données manquantes dans le </a:t>
            </a:r>
            <a:r>
              <a:rPr lang="fr-FR" sz="1600" dirty="0" err="1"/>
              <a:t>dataset</a:t>
            </a:r>
            <a:r>
              <a:rPr lang="fr-FR" sz="1600" dirty="0"/>
              <a:t> (ce qui est le cas). </a:t>
            </a:r>
          </a:p>
          <a:p>
            <a:pPr marL="0" indent="0">
              <a:buNone/>
            </a:pPr>
            <a:r>
              <a:rPr lang="fr-FR" sz="1600" dirty="0"/>
              <a:t>Ensuite, nous avons cherché les </a:t>
            </a:r>
            <a:r>
              <a:rPr lang="fr-FR" sz="1600" dirty="0" err="1"/>
              <a:t>features</a:t>
            </a:r>
            <a:r>
              <a:rPr lang="fr-FR" sz="1600" dirty="0"/>
              <a:t> pertinentes pour nos futurs modèle à l’aide d’une matrice de corrélation. Ainsi, nous avons pu supprimer des </a:t>
            </a:r>
            <a:r>
              <a:rPr lang="fr-FR" sz="1600" dirty="0" err="1"/>
              <a:t>features</a:t>
            </a:r>
            <a:r>
              <a:rPr lang="fr-FR" sz="1600" dirty="0"/>
              <a:t> qui nous semblaient « redondantes ».</a:t>
            </a:r>
          </a:p>
        </p:txBody>
      </p:sp>
      <p:pic>
        <p:nvPicPr>
          <p:cNvPr id="5" name="Picture 2" descr="Résultat de recherche d'images pour &quot;esilv logo png&quot;">
            <a:extLst>
              <a:ext uri="{FF2B5EF4-FFF2-40B4-BE49-F238E27FC236}">
                <a16:creationId xmlns:a16="http://schemas.microsoft.com/office/drawing/2014/main" id="{331AD5C9-9219-47E9-9E4F-B19C21CB3E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47"/>
          <a:stretch/>
        </p:blipFill>
        <p:spPr bwMode="auto">
          <a:xfrm>
            <a:off x="11137686" y="366423"/>
            <a:ext cx="658073" cy="62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0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Analyse et transformation des </a:t>
            </a:r>
            <a:r>
              <a:rPr lang="en-US" dirty="0" err="1"/>
              <a:t>données</a:t>
            </a:r>
            <a:r>
              <a:rPr lang="en-US" dirty="0"/>
              <a:t> (2/3)</a:t>
            </a:r>
            <a:endParaRPr lang="fr-FR" dirty="0">
              <a:latin typeface="Rockwell"/>
            </a:endParaRPr>
          </a:p>
        </p:txBody>
      </p:sp>
      <p:pic>
        <p:nvPicPr>
          <p:cNvPr id="5" name="Picture 2" descr="Résultat de recherche d'images pour &quot;esilv logo png&quot;">
            <a:extLst>
              <a:ext uri="{FF2B5EF4-FFF2-40B4-BE49-F238E27FC236}">
                <a16:creationId xmlns:a16="http://schemas.microsoft.com/office/drawing/2014/main" id="{331AD5C9-9219-47E9-9E4F-B19C21CB3E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47"/>
          <a:stretch/>
        </p:blipFill>
        <p:spPr bwMode="auto">
          <a:xfrm>
            <a:off x="11137686" y="366423"/>
            <a:ext cx="658073" cy="62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13" y="1243914"/>
            <a:ext cx="6231730" cy="542595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746477" y="1259103"/>
            <a:ext cx="4484661" cy="4975911"/>
          </a:xfrm>
          <a:ln>
            <a:noFill/>
          </a:ln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/>
              <a:t>En analysant cette </a:t>
            </a:r>
            <a:r>
              <a:rPr lang="fr-FR" b="1" dirty="0"/>
              <a:t>matrice de corrélation</a:t>
            </a:r>
            <a:r>
              <a:rPr lang="fr-FR" dirty="0"/>
              <a:t>, on peut constater que certaines variables sont fortement corrélées (positivement ou négativement).</a:t>
            </a:r>
          </a:p>
          <a:p>
            <a:pPr marL="0" indent="0">
              <a:buNone/>
            </a:pPr>
            <a:r>
              <a:rPr lang="fr-FR" dirty="0"/>
              <a:t>On a:</a:t>
            </a:r>
          </a:p>
          <a:p>
            <a:pPr lvl="1"/>
            <a:r>
              <a:rPr lang="fr-FR" dirty="0"/>
              <a:t>les variables "</a:t>
            </a:r>
            <a:r>
              <a:rPr lang="fr-FR" i="1" dirty="0" err="1"/>
              <a:t>weekday_is</a:t>
            </a:r>
            <a:r>
              <a:rPr lang="fr-FR" i="1" dirty="0"/>
              <a:t>_*</a:t>
            </a:r>
            <a:r>
              <a:rPr lang="fr-FR" dirty="0"/>
              <a:t>" qui sont fortement corrélées à la </a:t>
            </a:r>
            <a:r>
              <a:rPr lang="fr-FR" dirty="0" err="1"/>
              <a:t>feature</a:t>
            </a:r>
            <a:r>
              <a:rPr lang="fr-FR" dirty="0"/>
              <a:t> </a:t>
            </a:r>
            <a:r>
              <a:rPr lang="fr-FR" b="1" dirty="0" err="1"/>
              <a:t>is_weekend</a:t>
            </a:r>
            <a:r>
              <a:rPr lang="fr-FR" dirty="0"/>
              <a:t>,</a:t>
            </a:r>
          </a:p>
          <a:p>
            <a:pPr lvl="1"/>
            <a:r>
              <a:rPr lang="fr-FR" dirty="0"/>
              <a:t>les variables "</a:t>
            </a:r>
            <a:r>
              <a:rPr lang="fr-FR" i="1" dirty="0" err="1"/>
              <a:t>self_reference_min_share</a:t>
            </a:r>
            <a:r>
              <a:rPr lang="fr-FR" dirty="0"/>
              <a:t>" ou "</a:t>
            </a:r>
            <a:r>
              <a:rPr lang="fr-FR" i="1" dirty="0" err="1"/>
              <a:t>self_reference_max_share</a:t>
            </a:r>
            <a:r>
              <a:rPr lang="fr-FR" dirty="0"/>
              <a:t>" corrélées à la </a:t>
            </a:r>
            <a:r>
              <a:rPr lang="fr-FR" dirty="0" err="1"/>
              <a:t>feature</a:t>
            </a:r>
            <a:r>
              <a:rPr lang="fr-FR" dirty="0"/>
              <a:t> </a:t>
            </a:r>
            <a:r>
              <a:rPr lang="fr-FR" b="1" dirty="0" err="1"/>
              <a:t>self_reference_avg_share</a:t>
            </a:r>
            <a:endParaRPr lang="fr-FR" dirty="0"/>
          </a:p>
          <a:p>
            <a:pPr lvl="1"/>
            <a:r>
              <a:rPr lang="fr-FR" dirty="0"/>
              <a:t>les variables "</a:t>
            </a:r>
            <a:r>
              <a:rPr lang="fr-FR" i="1" dirty="0" err="1"/>
              <a:t>kw_max_min</a:t>
            </a:r>
            <a:r>
              <a:rPr lang="fr-FR" dirty="0"/>
              <a:t>" et "</a:t>
            </a:r>
            <a:r>
              <a:rPr lang="fr-FR" i="1" dirty="0" err="1"/>
              <a:t>kw_min_min</a:t>
            </a:r>
            <a:r>
              <a:rPr lang="fr-FR" dirty="0"/>
              <a:t>" qui sont corrélées à la </a:t>
            </a:r>
            <a:r>
              <a:rPr lang="fr-FR" dirty="0" err="1"/>
              <a:t>feature</a:t>
            </a:r>
            <a:r>
              <a:rPr lang="fr-FR" dirty="0"/>
              <a:t> </a:t>
            </a:r>
            <a:r>
              <a:rPr lang="fr-FR" b="1" dirty="0" err="1"/>
              <a:t>kw_avg_min</a:t>
            </a:r>
            <a:endParaRPr lang="fr-FR" dirty="0"/>
          </a:p>
          <a:p>
            <a:pPr lvl="1"/>
            <a:r>
              <a:rPr lang="fr-FR" dirty="0"/>
              <a:t>les variables "</a:t>
            </a:r>
            <a:r>
              <a:rPr lang="fr-FR" i="1" dirty="0" err="1"/>
              <a:t>min_positive_polarity</a:t>
            </a:r>
            <a:r>
              <a:rPr lang="fr-FR" dirty="0"/>
              <a:t>" et "</a:t>
            </a:r>
            <a:r>
              <a:rPr lang="fr-FR" i="1" dirty="0" err="1"/>
              <a:t>max_positive_polarity</a:t>
            </a:r>
            <a:r>
              <a:rPr lang="fr-FR" dirty="0"/>
              <a:t>" qui sont corrélées à la </a:t>
            </a:r>
            <a:r>
              <a:rPr lang="fr-FR" dirty="0" err="1"/>
              <a:t>feature</a:t>
            </a:r>
            <a:r>
              <a:rPr lang="fr-FR" dirty="0"/>
              <a:t> "</a:t>
            </a:r>
            <a:r>
              <a:rPr lang="fr-FR" i="1" dirty="0" err="1"/>
              <a:t>avg_positive_polarity</a:t>
            </a:r>
            <a:r>
              <a:rPr lang="fr-FR" dirty="0"/>
              <a:t> "  </a:t>
            </a:r>
          </a:p>
          <a:p>
            <a:pPr lvl="1"/>
            <a:r>
              <a:rPr lang="fr-FR" dirty="0"/>
              <a:t>les variables "</a:t>
            </a:r>
            <a:r>
              <a:rPr lang="fr-FR" i="1" dirty="0" err="1"/>
              <a:t>min_negative_polarity</a:t>
            </a:r>
            <a:r>
              <a:rPr lang="fr-FR" dirty="0"/>
              <a:t>" et "</a:t>
            </a:r>
            <a:r>
              <a:rPr lang="fr-FR" i="1" dirty="0" err="1"/>
              <a:t>max_negative_polarity</a:t>
            </a:r>
            <a:r>
              <a:rPr lang="fr-FR" dirty="0"/>
              <a:t>" qui sont corrélées à la </a:t>
            </a:r>
            <a:r>
              <a:rPr lang="fr-FR" dirty="0" err="1"/>
              <a:t>feature</a:t>
            </a:r>
            <a:r>
              <a:rPr lang="fr-FR" dirty="0"/>
              <a:t> </a:t>
            </a:r>
            <a:r>
              <a:rPr lang="fr-FR" b="1" dirty="0" err="1"/>
              <a:t>avg_negative_polarity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Grâce à cette analyse de la </a:t>
            </a:r>
            <a:r>
              <a:rPr lang="fr-FR" b="1" dirty="0"/>
              <a:t>matrice de corrélation</a:t>
            </a:r>
            <a:r>
              <a:rPr lang="fr-FR" dirty="0"/>
              <a:t>, nous sommes en mesure de supprimer les </a:t>
            </a:r>
            <a:r>
              <a:rPr lang="fr-FR" dirty="0" err="1"/>
              <a:t>features</a:t>
            </a:r>
            <a:r>
              <a:rPr lang="fr-FR" dirty="0"/>
              <a:t> qui semblent redondantes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03938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Analyse et transformation des </a:t>
            </a:r>
            <a:r>
              <a:rPr lang="en-US" err="1"/>
              <a:t>données</a:t>
            </a:r>
            <a:r>
              <a:rPr lang="en-US"/>
              <a:t> (3/3)</a:t>
            </a:r>
            <a:endParaRPr lang="fr-FR">
              <a:latin typeface="Rockwel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fr-FR" sz="1600" dirty="0"/>
              <a:t>Nous avons effectué </a:t>
            </a:r>
            <a:r>
              <a:rPr lang="fr-FR" sz="1600"/>
              <a:t>quelques transformations de donnée afin d'avoir un dataset et des features plus cohérente, et donc un meilleur</a:t>
            </a:r>
            <a:r>
              <a:rPr lang="fr-FR" sz="1600" dirty="0"/>
              <a:t> modèle.</a:t>
            </a:r>
            <a:endParaRPr lang="fr-FR"/>
          </a:p>
          <a:p>
            <a:pPr marL="0" indent="0" algn="just">
              <a:buNone/>
            </a:pPr>
            <a:r>
              <a:rPr lang="fr-FR" sz="1600" dirty="0"/>
              <a:t>Nous avons tout d'abord supprimé les features des weekdays car celle-ci sont trop corrélés et nous pensons que la valeur </a:t>
            </a:r>
            <a:r>
              <a:rPr lang="fr-FR" sz="1100" i="1" dirty="0"/>
              <a:t>is_weekday</a:t>
            </a:r>
            <a:r>
              <a:rPr lang="fr-FR" sz="1600"/>
              <a:t> suffit amplement.</a:t>
            </a:r>
            <a:endParaRPr lang="fr-FR" sz="1600" dirty="0"/>
          </a:p>
          <a:p>
            <a:pPr marL="0" indent="0" algn="just">
              <a:buNone/>
            </a:pPr>
            <a:r>
              <a:rPr lang="fr-FR" sz="1600"/>
              <a:t>Nous avons également créé une feature nommé </a:t>
            </a:r>
            <a:r>
              <a:rPr lang="fr-FR" sz="1100" i="1">
                <a:ea typeface="+mn-lt"/>
                <a:cs typeface="+mn-lt"/>
              </a:rPr>
              <a:t>channel</a:t>
            </a:r>
            <a:r>
              <a:rPr lang="fr-FR" sz="1600" dirty="0"/>
              <a:t> allant de 0 à 6 regroupant les catégories de l'article. Cela nous a permis de supprimé toutes les features lié aux catégories et les regrouper en une seule.</a:t>
            </a:r>
          </a:p>
          <a:p>
            <a:pPr marL="0" indent="0" algn="just">
              <a:buNone/>
            </a:pPr>
            <a:r>
              <a:rPr lang="fr-FR" sz="1600" dirty="0"/>
              <a:t>Nous avons également procédé à une normalisation des données car certaines features ont des plages de données </a:t>
            </a:r>
            <a:r>
              <a:rPr lang="fr-FR" sz="1600"/>
              <a:t>différentes. Il faut donc les normaliser et Scikit-learn</a:t>
            </a:r>
            <a:r>
              <a:rPr lang="fr-FR" sz="1600">
                <a:ea typeface="+mn-lt"/>
                <a:cs typeface="+mn-lt"/>
              </a:rPr>
              <a:t> propose de nombreuses variantes d'une telle mise à l'échelle. La méthode la plus adaptée pour ce projet est le MinMaxScaling. Cet estimateur met à l'échelle et traduit chaque caractéristique individuellement de sorte qu'elle soit dans la plage donnée sur l'ensemble d'apprentissage, c'est-à-dire entre zéro et un.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5" name="Picture 2" descr="Résultat de recherche d'images pour &quot;esilv logo png&quot;">
            <a:extLst>
              <a:ext uri="{FF2B5EF4-FFF2-40B4-BE49-F238E27FC236}">
                <a16:creationId xmlns:a16="http://schemas.microsoft.com/office/drawing/2014/main" id="{331AD5C9-9219-47E9-9E4F-B19C21CB3E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47"/>
          <a:stretch/>
        </p:blipFill>
        <p:spPr bwMode="auto">
          <a:xfrm>
            <a:off x="11137686" y="366423"/>
            <a:ext cx="658073" cy="62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438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832</Words>
  <Application>Microsoft Office PowerPoint</Application>
  <PresentationFormat>Grand écran</PresentationFormat>
  <Paragraphs>54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Circuit</vt:lpstr>
      <vt:lpstr>Online News Popularity projet - Python for data analysis</vt:lpstr>
      <vt:lpstr>Introduction</vt:lpstr>
      <vt:lpstr>Sommaire</vt:lpstr>
      <vt:lpstr>Description du dataset (1/2)</vt:lpstr>
      <vt:lpstr>Description du dataset (2/2)</vt:lpstr>
      <vt:lpstr>Question posée et réflexions</vt:lpstr>
      <vt:lpstr>Analyse et transformation des données (1/3)</vt:lpstr>
      <vt:lpstr>Analyse et transformation des données (2/3)</vt:lpstr>
      <vt:lpstr>Analyse et transformation des données (3/3)</vt:lpstr>
      <vt:lpstr>Modèles utilisés</vt:lpstr>
      <vt:lpstr>Résultats obtenus</vt:lpstr>
      <vt:lpstr>Conclusion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News Popularity projet - Python for data analysis</dc:title>
  <dc:creator/>
  <cp:lastModifiedBy/>
  <cp:revision>425</cp:revision>
  <dcterms:created xsi:type="dcterms:W3CDTF">2021-01-09T14:17:54Z</dcterms:created>
  <dcterms:modified xsi:type="dcterms:W3CDTF">2021-01-10T22:57:10Z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