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0453"/>
    <p:restoredTop sz="92165"/>
  </p:normalViewPr>
  <p:slideViewPr>
    <p:cSldViewPr snapToGrid="0">
      <p:cViewPr varScale="1">
        <p:scale>
          <a:sx n="120" d="100"/>
          <a:sy n="120" d="100"/>
        </p:scale>
        <p:origin x="968"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notesMaster" Target="notesMasters/notesMaster1.xml"/><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93" name="Google Shape;293;p3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 name="Google Shape;378;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6" name="Google Shape;406;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20" name="Google Shape;420;p5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7" name="Google Shape;427;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48" name="Google Shape;448;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55" name="Google Shape;455;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2" name="Google Shape;462;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9" name="Google Shape;469;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6" name="Google Shape;476;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 name="Google Shape;483;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0" name="Google Shape;490;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7" name="Google Shape;497;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4" name="Google Shape;504;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11" name="Google Shape;511;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3888f181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518" name="Google Shape;518;g33888f181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33888f181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33888f18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3888f181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3888f181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33888f181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33888f181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33888f1811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33888f181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3888f18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3888f181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3888f181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0" name="Google Shape;560;g33888f1811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SAM_Alignment object has boolean attribute paired_end (so SICER_bam.py can be accomodate single/paired end reads)</a:t>
            </a: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Need to change SICER_bam.py, SICER-rb_bam.py, SICER_MS.py</a:t>
            </a: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Need to understand paired-end support (see next slide)</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marR="0" lvl="0" indent="-342900" algn="ctr"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ctr"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ctr"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ctr"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ctr"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ctr"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5" name="Google Shape;15;p3"/>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1600"/>
              </a:spcBef>
              <a:spcAft>
                <a:spcPts val="0"/>
              </a:spcAft>
              <a:buClr>
                <a:schemeClr val="dk1"/>
              </a:buClr>
              <a:buSzPts val="1400"/>
              <a:buFont typeface="Arial"/>
              <a:buAutoNum type="alphaLcPeriod"/>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1600"/>
              </a:spcBef>
              <a:spcAft>
                <a:spcPts val="0"/>
              </a:spcAft>
              <a:buClr>
                <a:schemeClr val="dk1"/>
              </a:buClr>
              <a:buSzPts val="1400"/>
              <a:buFont typeface="Arial"/>
              <a:buAutoNum type="romanLcPeriod"/>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1600"/>
              </a:spcBef>
              <a:spcAft>
                <a:spcPts val="0"/>
              </a:spcAft>
              <a:buClr>
                <a:schemeClr val="dk1"/>
              </a:buClr>
              <a:buSzPts val="1400"/>
              <a:buFont typeface="Arial"/>
              <a:buAutoNum type="arabicPeriod"/>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1600"/>
              </a:spcBef>
              <a:spcAft>
                <a:spcPts val="0"/>
              </a:spcAft>
              <a:buClr>
                <a:schemeClr val="lt2"/>
              </a:buClr>
              <a:buSzPts val="1400"/>
              <a:buFont typeface="Arial"/>
              <a:buAutoNum type="alphaLcPeriod"/>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1600"/>
              </a:spcBef>
              <a:spcAft>
                <a:spcPts val="0"/>
              </a:spcAft>
              <a:buClr>
                <a:schemeClr val="lt2"/>
              </a:buClr>
              <a:buSzPts val="1400"/>
              <a:buFont typeface="Arial"/>
              <a:buAutoNum type="romanLcPeriod"/>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1600"/>
              </a:spcBef>
              <a:spcAft>
                <a:spcPts val="0"/>
              </a:spcAft>
              <a:buClr>
                <a:schemeClr val="lt2"/>
              </a:buClr>
              <a:buSzPts val="1400"/>
              <a:buFont typeface="Arial"/>
              <a:buAutoNum type="arabicPeriod"/>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1600"/>
              </a:spcBef>
              <a:spcAft>
                <a:spcPts val="0"/>
              </a:spcAft>
              <a:buClr>
                <a:schemeClr val="lt2"/>
              </a:buClr>
              <a:buSzPts val="1400"/>
              <a:buFont typeface="Arial"/>
              <a:buAutoNum type="alphaLcPeriod"/>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1600"/>
              </a:spcBef>
              <a:spcAft>
                <a:spcPts val="1600"/>
              </a:spcAft>
              <a:buClr>
                <a:schemeClr val="lt2"/>
              </a:buClr>
              <a:buSzPts val="1400"/>
              <a:buFont typeface="Arial"/>
              <a:buAutoNum type="romanLcPeriod"/>
              <a:defRPr sz="1400" b="0" i="0" u="none" strike="noStrike" cap="none">
                <a:solidFill>
                  <a:schemeClr val="lt2"/>
                </a:solidFill>
                <a:latin typeface="Arial"/>
                <a:ea typeface="Arial"/>
                <a:cs typeface="Arial"/>
                <a:sym typeface="Arial"/>
              </a:defRPr>
            </a:lvl9pPr>
          </a:lstStyle>
          <a:p>
            <a:endParaRPr/>
          </a:p>
        </p:txBody>
      </p:sp>
      <p:sp>
        <p:nvSpPr>
          <p:cNvPr id="16" name="Google Shape;16;p3"/>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L="914400" marR="0" lvl="1"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4pPr>
            <a:lvl5pPr marL="2286000" marR="0" lvl="4" indent="-304800" algn="l" rtl="0">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5pPr>
            <a:lvl6pPr marL="2743200" marR="0" lvl="5" indent="-304800" algn="l" rtl="0">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6pPr>
            <a:lvl7pPr marL="3200400" marR="0" lvl="6" indent="-304800" algn="l" rtl="0">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7pPr>
            <a:lvl8pPr marL="3657600" marR="0" lvl="7" indent="-304800" algn="l" rtl="0">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8pPr>
            <a:lvl9pPr marL="4114800" marR="0" lvl="8" indent="-304800" algn="l" rtl="0">
              <a:lnSpc>
                <a:spcPct val="115000"/>
              </a:lnSpc>
              <a:spcBef>
                <a:spcPts val="1600"/>
              </a:spcBef>
              <a:spcAft>
                <a:spcPts val="1600"/>
              </a:spcAft>
              <a:buClr>
                <a:schemeClr val="lt2"/>
              </a:buClr>
              <a:buSzPts val="1200"/>
              <a:buFont typeface="Arial"/>
              <a:buChar char="■"/>
              <a:defRPr sz="1200" b="0" i="0" u="none" strike="noStrike" cap="none">
                <a:solidFill>
                  <a:schemeClr val="lt2"/>
                </a:solidFill>
                <a:latin typeface="Arial"/>
                <a:ea typeface="Arial"/>
                <a:cs typeface="Arial"/>
                <a:sym typeface="Arial"/>
              </a:defRPr>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L="914400" marR="0" lvl="1"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4pPr>
            <a:lvl5pPr marL="2286000" marR="0" lvl="4" indent="-304800" algn="l" rtl="0">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5pPr>
            <a:lvl6pPr marL="2743200" marR="0" lvl="5" indent="-304800" algn="l" rtl="0">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6pPr>
            <a:lvl7pPr marL="3200400" marR="0" lvl="6" indent="-304800" algn="l" rtl="0">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7pPr>
            <a:lvl8pPr marL="3657600" marR="0" lvl="7" indent="-304800" algn="l" rtl="0">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8pPr>
            <a:lvl9pPr marL="4114800" marR="0" lvl="8" indent="-304800" algn="l" rtl="0">
              <a:lnSpc>
                <a:spcPct val="115000"/>
              </a:lnSpc>
              <a:spcBef>
                <a:spcPts val="1600"/>
              </a:spcBef>
              <a:spcAft>
                <a:spcPts val="1600"/>
              </a:spcAft>
              <a:buClr>
                <a:schemeClr val="lt2"/>
              </a:buClr>
              <a:buSzPts val="1200"/>
              <a:buFont typeface="Arial"/>
              <a:buChar char="■"/>
              <a:defRPr sz="1200" b="0" i="0" u="none" strike="noStrike" cap="none">
                <a:solidFill>
                  <a:schemeClr val="lt2"/>
                </a:solidFill>
                <a:latin typeface="Arial"/>
                <a:ea typeface="Arial"/>
                <a:cs typeface="Arial"/>
                <a:sym typeface="Arial"/>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115000"/>
              </a:lnSpc>
              <a:spcBef>
                <a:spcPts val="1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4pPr>
            <a:lvl5pPr marL="2286000" marR="0" lvl="4" indent="-304800" algn="l" rtl="0">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5pPr>
            <a:lvl6pPr marL="2743200" marR="0" lvl="5" indent="-304800" algn="l" rtl="0">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6pPr>
            <a:lvl7pPr marL="3200400" marR="0" lvl="6" indent="-304800" algn="l" rtl="0">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7pPr>
            <a:lvl8pPr marL="3657600" marR="0" lvl="7" indent="-304800" algn="l" rtl="0">
              <a:lnSpc>
                <a:spcPct val="115000"/>
              </a:lnSpc>
              <a:spcBef>
                <a:spcPts val="1600"/>
              </a:spcBef>
              <a:spcAft>
                <a:spcPts val="0"/>
              </a:spcAft>
              <a:buClr>
                <a:schemeClr val="lt2"/>
              </a:buClr>
              <a:buSzPts val="1200"/>
              <a:buFont typeface="Arial"/>
              <a:buChar char="○"/>
              <a:defRPr sz="1200" b="0" i="0" u="none" strike="noStrike" cap="none">
                <a:solidFill>
                  <a:schemeClr val="lt2"/>
                </a:solidFill>
                <a:latin typeface="Arial"/>
                <a:ea typeface="Arial"/>
                <a:cs typeface="Arial"/>
                <a:sym typeface="Arial"/>
              </a:defRPr>
            </a:lvl8pPr>
            <a:lvl9pPr marL="4114800" marR="0" lvl="8" indent="-304800" algn="l" rtl="0">
              <a:lnSpc>
                <a:spcPct val="115000"/>
              </a:lnSpc>
              <a:spcBef>
                <a:spcPts val="1600"/>
              </a:spcBef>
              <a:spcAft>
                <a:spcPts val="1600"/>
              </a:spcAft>
              <a:buClr>
                <a:schemeClr val="lt2"/>
              </a:buClr>
              <a:buSzPts val="1200"/>
              <a:buFont typeface="Arial"/>
              <a:buChar char="■"/>
              <a:defRPr sz="1200" b="0" i="0" u="none" strike="noStrike" cap="none">
                <a:solidFill>
                  <a:schemeClr val="lt2"/>
                </a:solidFill>
                <a:latin typeface="Arial"/>
                <a:ea typeface="Arial"/>
                <a:cs typeface="Arial"/>
                <a:sym typeface="Arial"/>
              </a:defRPr>
            </a:lvl9pPr>
          </a:lstStyle>
          <a:p>
            <a:endParaRPr/>
          </a:p>
        </p:txBody>
      </p:sp>
      <p:sp>
        <p:nvSpPr>
          <p:cNvPr id="31" name="Google Shape;31;p7"/>
          <p:cNvSpPr txBox="1">
            <a:spLocks noGrp="1"/>
          </p:cNvSpPr>
          <p:nvPr>
            <p:ph type="sldNum" idx="12"/>
          </p:nvPr>
        </p:nvSpPr>
        <p:spPr>
          <a:xfrm>
            <a:off x="8277297" y="162000"/>
            <a:ext cx="7836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lt2"/>
              </a:buClr>
              <a:buSzPts val="2100"/>
              <a:buFont typeface="Arial"/>
              <a:buNone/>
              <a:defRPr sz="21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2100"/>
              <a:buFont typeface="Arial"/>
              <a:buNone/>
              <a:defRPr sz="21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2100"/>
              <a:buFont typeface="Arial"/>
              <a:buNone/>
              <a:defRPr sz="21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2100"/>
              <a:buFont typeface="Arial"/>
              <a:buNone/>
              <a:defRPr sz="21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2100"/>
              <a:buFont typeface="Arial"/>
              <a:buNone/>
              <a:defRPr sz="21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2100"/>
              <a:buFont typeface="Arial"/>
              <a:buNone/>
              <a:defRPr sz="2100" b="0" i="0" u="none" strike="noStrike" cap="none">
                <a:solidFill>
                  <a:schemeClr val="lt2"/>
                </a:solidFill>
                <a:latin typeface="Arial"/>
                <a:ea typeface="Arial"/>
                <a:cs typeface="Arial"/>
                <a:sym typeface="Arial"/>
              </a:defRPr>
            </a:lvl9pPr>
          </a:lstStyle>
          <a:p>
            <a:endParaRPr/>
          </a:p>
        </p:txBody>
      </p:sp>
      <p:sp>
        <p:nvSpPr>
          <p:cNvPr id="39" name="Google Shape;39;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rgbClr val="3C78D8"/>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1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1600"/>
              </a:spcBef>
              <a:spcAft>
                <a:spcPts val="160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htseq.readthedocs.io/en/master/alignments.html#format-specific-alignment-class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5200"/>
              <a:buFont typeface="Arial"/>
              <a:buNone/>
            </a:pPr>
            <a:r>
              <a:rPr lang="en" sz="5200" b="0" i="0" u="none" strike="noStrike" cap="none">
                <a:solidFill>
                  <a:schemeClr val="dk1"/>
                </a:solidFill>
                <a:latin typeface="Arial"/>
                <a:ea typeface="Arial"/>
                <a:cs typeface="Arial"/>
                <a:sym typeface="Arial"/>
              </a:rPr>
              <a:t>Research Log</a:t>
            </a:r>
            <a:endParaRPr sz="5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5200"/>
              <a:buFont typeface="Arial"/>
              <a:buNone/>
            </a:pPr>
            <a:r>
              <a:rPr lang="en" sz="5200" b="0" i="0" u="none" strike="noStrike" cap="none">
                <a:solidFill>
                  <a:schemeClr val="dk1"/>
                </a:solidFill>
                <a:latin typeface="Arial"/>
                <a:ea typeface="Arial"/>
                <a:cs typeface="Arial"/>
                <a:sym typeface="Arial"/>
              </a:rPr>
              <a:t>5/22-pres.</a:t>
            </a:r>
            <a:endParaRPr sz="5200" b="0" i="0" u="none" strike="noStrike" cap="none">
              <a:solidFill>
                <a:schemeClr val="dk1"/>
              </a:solidFill>
              <a:latin typeface="Arial"/>
              <a:ea typeface="Arial"/>
              <a:cs typeface="Arial"/>
              <a:sym typeface="Arial"/>
            </a:endParaRPr>
          </a:p>
        </p:txBody>
      </p:sp>
      <p:sp>
        <p:nvSpPr>
          <p:cNvPr id="55" name="Google Shape;55;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Nick Gabriel</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Definitions</a:t>
            </a:r>
            <a:endParaRPr sz="2800" b="0" i="0" u="none" strike="noStrike" cap="none">
              <a:solidFill>
                <a:schemeClr val="dk1"/>
              </a:solidFill>
              <a:latin typeface="Arial"/>
              <a:ea typeface="Arial"/>
              <a:cs typeface="Arial"/>
              <a:sym typeface="Arial"/>
            </a:endParaRPr>
          </a:p>
        </p:txBody>
      </p:sp>
      <p:sp>
        <p:nvSpPr>
          <p:cNvPr id="132" name="Google Shape;132;p22"/>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Technical replicate - same experiment on same sample</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Biological replicate - same experiment on different samples that are expected to be identical.</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r>
              <a:rPr lang="en" sz="1800" b="0" i="0" u="none" strike="noStrike" cap="none">
                <a:solidFill>
                  <a:schemeClr val="dk1"/>
                </a:solidFill>
                <a:latin typeface="Arial"/>
                <a:ea typeface="Arial"/>
                <a:cs typeface="Arial"/>
                <a:sym typeface="Arial"/>
              </a:rPr>
              <a:t>Motif - </a:t>
            </a:r>
            <a:endParaRPr sz="1800" b="0" i="0" u="none" strike="noStrike" cap="none">
              <a:solidFill>
                <a:schemeClr val="dk1"/>
              </a:solidFill>
              <a:latin typeface="Arial"/>
              <a:ea typeface="Arial"/>
              <a:cs typeface="Arial"/>
              <a:sym typeface="Arial"/>
            </a:endParaRPr>
          </a:p>
        </p:txBody>
      </p:sp>
      <p:sp>
        <p:nvSpPr>
          <p:cNvPr id="133" name="Google Shape;133;p22"/>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10</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SICER - preprocessing</a:t>
            </a:r>
            <a:endParaRPr sz="2800" b="0" i="0" u="none" strike="noStrike" cap="none">
              <a:solidFill>
                <a:schemeClr val="dk1"/>
              </a:solidFill>
              <a:latin typeface="Arial"/>
              <a:ea typeface="Arial"/>
              <a:cs typeface="Arial"/>
              <a:sym typeface="Arial"/>
            </a:endParaRPr>
          </a:p>
        </p:txBody>
      </p:sp>
      <p:sp>
        <p:nvSpPr>
          <p:cNvPr id="139" name="Google Shape;139;p23"/>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Sort_bed_file</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In: unsorted bed file</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Out: sorted bed file in order of genome, coordinate, strand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remove_redundant _reads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In: sorted bed file with possible redundancies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r>
              <a:rPr lang="en" sz="1800" b="0" i="0" u="none" strike="noStrike" cap="none">
                <a:solidFill>
                  <a:schemeClr val="dk1"/>
                </a:solidFill>
                <a:latin typeface="Arial"/>
                <a:ea typeface="Arial"/>
                <a:cs typeface="Arial"/>
                <a:sym typeface="Arial"/>
              </a:rPr>
              <a:t>	Out: sorted_removed bedfile with opt.redundancy repeats allowed</a:t>
            </a:r>
            <a:endParaRPr sz="1800" b="0" i="0" u="none" strike="noStrike" cap="none">
              <a:solidFill>
                <a:schemeClr val="dk1"/>
              </a:solidFill>
              <a:latin typeface="Arial"/>
              <a:ea typeface="Arial"/>
              <a:cs typeface="Arial"/>
              <a:sym typeface="Arial"/>
            </a:endParaRPr>
          </a:p>
        </p:txBody>
      </p:sp>
      <p:sp>
        <p:nvSpPr>
          <p:cNvPr id="140" name="Google Shape;140;p23"/>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11</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SICER - “something” :  (nota={key : value})</a:t>
            </a:r>
            <a:endParaRPr sz="2800" b="0" i="0" u="none" strike="noStrike" cap="none">
              <a:solidFill>
                <a:schemeClr val="dk1"/>
              </a:solidFill>
              <a:latin typeface="Arial"/>
              <a:ea typeface="Arial"/>
              <a:cs typeface="Arial"/>
              <a:sym typeface="Arial"/>
            </a:endParaRPr>
          </a:p>
        </p:txBody>
      </p:sp>
      <p:sp>
        <p:nvSpPr>
          <p:cNvPr id="146" name="Google Shape;146;p24"/>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make_dict_of _reads_and_windows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In:     sorted_removed bed file</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Out:  read_dict[chrom : array of coordinates], </a:t>
            </a:r>
            <a:endParaRPr sz="1800" b="0" i="0" u="none" strike="noStrike" cap="none">
              <a:solidFill>
                <a:schemeClr val="dk1"/>
              </a:solidFill>
              <a:latin typeface="Arial"/>
              <a:ea typeface="Arial"/>
              <a:cs typeface="Arial"/>
              <a:sym typeface="Arial"/>
            </a:endParaRPr>
          </a:p>
          <a:p>
            <a:pPr marL="91440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Window_dict[chrom : list of start positions of non-empty window]</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Get_window_counts_and_normalize</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In: 	    read_dict, window_dict</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Out:    windows_counts_dict{ chrom: [window_start, read_count, 0]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r>
              <a:rPr lang="en" sz="1800" b="0" i="0" u="none" strike="noStrike" cap="none">
                <a:solidFill>
                  <a:schemeClr val="dk1"/>
                </a:solidFill>
                <a:latin typeface="Arial"/>
                <a:ea typeface="Arial"/>
                <a:cs typeface="Arial"/>
                <a:sym typeface="Arial"/>
              </a:rPr>
              <a:t>Normalized_window_array[window] =  HTSeq.GenomicArray(), window    is HTSeq.GenomicInterval()</a:t>
            </a:r>
            <a:endParaRPr sz="1800" b="0" i="0" u="none" strike="noStrike" cap="none">
              <a:solidFill>
                <a:schemeClr val="dk1"/>
              </a:solidFill>
              <a:latin typeface="Arial"/>
              <a:ea typeface="Arial"/>
              <a:cs typeface="Arial"/>
              <a:sym typeface="Arial"/>
            </a:endParaRPr>
          </a:p>
        </p:txBody>
      </p:sp>
      <p:sp>
        <p:nvSpPr>
          <p:cNvPr id="147" name="Google Shape;147;p24"/>
          <p:cNvSpPr txBox="1"/>
          <p:nvPr/>
        </p:nvSpPr>
        <p:spPr>
          <a:xfrm>
            <a:off x="5547600" y="811625"/>
            <a:ext cx="3596400" cy="158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e.g.   Read_pos = 124804124</a:t>
            </a:r>
            <a:endParaRPr sz="1400" b="0" i="0" u="none" strike="noStrike" cap="none">
              <a:solidFill>
                <a:srgbClr val="FFFFFF"/>
              </a:solidFill>
              <a:latin typeface="Arial"/>
              <a:ea typeface="Arial"/>
              <a:cs typeface="Arial"/>
              <a:sym typeface="Arial"/>
            </a:endParaRPr>
          </a:p>
          <a:p>
            <a:pPr marL="0" marR="0" lvl="0" indent="45720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Window_start = 124804000</a:t>
            </a:r>
            <a:endParaRPr sz="1400" b="0" i="0" u="none" strike="noStrike" cap="none">
              <a:solidFill>
                <a:srgbClr val="FFFFFF"/>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read_dict[chrom].append(read_pos)</a:t>
            </a:r>
            <a:endParaRPr sz="1400" b="0" i="0" u="none" strike="noStrike" cap="none">
              <a:solidFill>
                <a:srgbClr val="FFFFFF"/>
              </a:solidFill>
              <a:latin typeface="Arial"/>
              <a:ea typeface="Arial"/>
              <a:cs typeface="Arial"/>
              <a:sym typeface="Arial"/>
            </a:endParaRPr>
          </a:p>
          <a:p>
            <a:pPr marL="0" marR="0" lvl="0" indent="45720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window_dict[chrom].append(w_start)</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a:p>
            <a:pPr marL="0" marR="0" lvl="0" indent="45720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read_dict.sort()</a:t>
            </a:r>
            <a:endParaRPr sz="1400" b="0" i="0" u="none" strike="noStrike" cap="none">
              <a:solidFill>
                <a:srgbClr val="FFFFFF"/>
              </a:solidFill>
              <a:latin typeface="Arial"/>
              <a:ea typeface="Arial"/>
              <a:cs typeface="Arial"/>
              <a:sym typeface="Arial"/>
            </a:endParaRPr>
          </a:p>
          <a:p>
            <a:pPr marL="0" marR="0" lvl="0" indent="45720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window_dict.sort&amp;remove()</a:t>
            </a:r>
            <a:endParaRPr sz="1400" b="0" i="0" u="none" strike="noStrike" cap="none">
              <a:solidFill>
                <a:srgbClr val="FFFFFF"/>
              </a:solidFill>
              <a:latin typeface="Arial"/>
              <a:ea typeface="Arial"/>
              <a:cs typeface="Arial"/>
              <a:sym typeface="Arial"/>
            </a:endParaRPr>
          </a:p>
        </p:txBody>
      </p:sp>
      <p:sp>
        <p:nvSpPr>
          <p:cNvPr id="148" name="Google Shape;148;p24"/>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12</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SICER - island: </a:t>
            </a:r>
            <a:endParaRPr sz="2800" b="0" i="0" u="none" strike="noStrike" cap="none">
              <a:solidFill>
                <a:schemeClr val="dk1"/>
              </a:solidFill>
              <a:latin typeface="Arial"/>
              <a:ea typeface="Arial"/>
              <a:cs typeface="Arial"/>
              <a:sym typeface="Arial"/>
            </a:endParaRPr>
          </a:p>
        </p:txBody>
      </p:sp>
      <p:sp>
        <p:nvSpPr>
          <p:cNvPr id="154" name="Google Shape;154;p25"/>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Find_islands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In:	    window_counts_dict, total_reads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Out:     score_island_file - island information: chrom, start, end, score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Island_list - island information: chrom,  start, end, score</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Island_array - HTSeq.GenomicArray containing island information</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5" name="Google Shape;155;p25"/>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13</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SICER - island:</a:t>
            </a:r>
            <a:endParaRPr sz="2800" b="0" i="0" u="none" strike="noStrike" cap="none">
              <a:solidFill>
                <a:schemeClr val="dk1"/>
              </a:solidFill>
              <a:latin typeface="Arial"/>
              <a:ea typeface="Arial"/>
              <a:cs typeface="Arial"/>
              <a:sym typeface="Arial"/>
            </a:endParaRPr>
          </a:p>
        </p:txBody>
      </p:sp>
      <p:sp>
        <p:nvSpPr>
          <p:cNvPr id="161" name="Google Shape;161;p26"/>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Filter_raw_tags_by_island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In:	     bed_iterator, island_array</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Out:	     island_filtered_file: BED file containing each read in an island AND score</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Island_filtered_reads_dict: genomic array of all windows that have reads located in islands</a:t>
            </a:r>
            <a:endParaRPr sz="1800" b="0" i="0" u="none" strike="noStrike" cap="none">
              <a:solidFill>
                <a:schemeClr val="dk1"/>
              </a:solidFill>
              <a:latin typeface="Arial"/>
              <a:ea typeface="Arial"/>
              <a:cs typeface="Arial"/>
              <a:sym typeface="Arial"/>
            </a:endParaRPr>
          </a:p>
          <a:p>
            <a:pPr marL="91440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island_filtered_windows_dict: dictionary containing all windows in islands</a:t>
            </a:r>
            <a:endParaRPr sz="1800" b="0" i="0" u="none" strike="noStrike" cap="none">
              <a:solidFill>
                <a:schemeClr val="dk1"/>
              </a:solidFill>
              <a:latin typeface="Arial"/>
              <a:ea typeface="Arial"/>
              <a:cs typeface="Arial"/>
              <a:sym typeface="Arial"/>
            </a:endParaRPr>
          </a:p>
          <a:p>
            <a:pPr marL="914400" marR="0" lvl="0" indent="0" algn="l" rtl="0">
              <a:lnSpc>
                <a:spcPct val="115000"/>
              </a:lnSpc>
              <a:spcBef>
                <a:spcPts val="16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2" name="Google Shape;162;p26"/>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14</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Definitions</a:t>
            </a:r>
            <a:endParaRPr sz="2800" b="0" i="0" u="none" strike="noStrike" cap="none">
              <a:solidFill>
                <a:schemeClr val="dk1"/>
              </a:solidFill>
              <a:latin typeface="Arial"/>
              <a:ea typeface="Arial"/>
              <a:cs typeface="Arial"/>
              <a:sym typeface="Arial"/>
            </a:endParaRPr>
          </a:p>
        </p:txBody>
      </p:sp>
      <p:sp>
        <p:nvSpPr>
          <p:cNvPr id="168" name="Google Shape;168;p27"/>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r>
              <a:rPr lang="en" sz="1800" b="0" i="0" u="none" strike="noStrike" cap="none">
                <a:solidFill>
                  <a:schemeClr val="dk1"/>
                </a:solidFill>
                <a:latin typeface="Arial"/>
                <a:ea typeface="Arial"/>
                <a:cs typeface="Arial"/>
                <a:sym typeface="Arial"/>
              </a:rPr>
              <a:t>Motif - sequence pattern that may have specific function. Many times transcription factors are associated with a motif. Can be represented by a matrix.</a:t>
            </a:r>
            <a:endParaRPr sz="1800" b="0" i="0" u="none" strike="noStrike" cap="none">
              <a:solidFill>
                <a:schemeClr val="dk1"/>
              </a:solidFill>
              <a:latin typeface="Arial"/>
              <a:ea typeface="Arial"/>
              <a:cs typeface="Arial"/>
              <a:sym typeface="Arial"/>
            </a:endParaRPr>
          </a:p>
        </p:txBody>
      </p:sp>
      <p:sp>
        <p:nvSpPr>
          <p:cNvPr id="169" name="Google Shape;169;p27"/>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15</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Todo 6/21/18</a:t>
            </a:r>
            <a:endParaRPr sz="2800" b="0" i="0" u="none" strike="noStrike" cap="none">
              <a:solidFill>
                <a:schemeClr val="dk1"/>
              </a:solidFill>
              <a:latin typeface="Arial"/>
              <a:ea typeface="Arial"/>
              <a:cs typeface="Arial"/>
              <a:sym typeface="Arial"/>
            </a:endParaRPr>
          </a:p>
        </p:txBody>
      </p:sp>
      <p:sp>
        <p:nvSpPr>
          <p:cNvPr id="175" name="Google Shape;175;p28"/>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Error handling of illegal reads outside of chromosome, key not in dictionary, negative start, outside of chromosome (where in SICER workflow does this get thrown out, demonstrate with example reads), max read length 1-100K. </a:t>
            </a:r>
            <a:r>
              <a:rPr lang="en" sz="1800" b="1" i="1" u="none" strike="noStrike" cap="none">
                <a:solidFill>
                  <a:schemeClr val="dk1"/>
                </a:solidFill>
                <a:latin typeface="Arial"/>
                <a:ea typeface="Arial"/>
                <a:cs typeface="Arial"/>
                <a:sym typeface="Arial"/>
              </a:rPr>
              <a:t>(done, see next slide)</a:t>
            </a:r>
            <a:endParaRPr sz="1800" b="1" i="1"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Double check start-position is always lesser than end-position in BED format. </a:t>
            </a:r>
            <a:r>
              <a:rPr lang="en" sz="1800" b="1" i="1" u="none" strike="noStrike" cap="none">
                <a:solidFill>
                  <a:schemeClr val="dk1"/>
                </a:solidFill>
                <a:latin typeface="Arial"/>
                <a:ea typeface="Arial"/>
                <a:cs typeface="Arial"/>
                <a:sym typeface="Arial"/>
              </a:rPr>
              <a:t>Yes, but start and end position are reversed on ‘-’ strand.</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Finish going through SICER. Attributes of GenomicArray in HTSeq in Get_window_counts_and_normalize</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SICER - window counts+islands. functions can be combined?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 name="Google Shape;176;p28"/>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16</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Synthetic data - what is wrong with it, why it is not in dict</a:t>
            </a:r>
            <a:endParaRPr sz="2800" b="0" i="0" u="none" strike="noStrike" cap="none">
              <a:solidFill>
                <a:schemeClr val="dk1"/>
              </a:solidFill>
              <a:latin typeface="Arial"/>
              <a:ea typeface="Arial"/>
              <a:cs typeface="Arial"/>
              <a:sym typeface="Arial"/>
            </a:endParaRPr>
          </a:p>
        </p:txBody>
      </p:sp>
      <p:sp>
        <p:nvSpPr>
          <p:cNvPr id="182" name="Google Shape;182;p29"/>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chr98	25876033	25876833	U0	0	+	   </a:t>
            </a:r>
            <a:endParaRPr sz="1800" b="0" i="0" u="none" strike="noStrike" cap="none">
              <a:solidFill>
                <a:schemeClr val="dk1"/>
              </a:solidFill>
              <a:latin typeface="Arial"/>
              <a:ea typeface="Arial"/>
              <a:cs typeface="Arial"/>
              <a:sym typeface="Arial"/>
            </a:endParaRPr>
          </a:p>
          <a:p>
            <a:pPr marL="0" marR="0" lvl="0" indent="45720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 chromosome not in ref genome,  not looped over in dictionary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chr12	133851695	133852895	U0	0	+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 end outside of chrom, thrown out in get_dict_of_reads_and_windows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chr2 	-80000000	100000000	U0	0	+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 negative start, thrown out because in get_dict_of_reads_and_windows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chr1		100000	249250621	U0	0	+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 very long read, CURRENTLY RETAINED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3" name="Google Shape;183;p29"/>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17</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Error handling</a:t>
            </a:r>
            <a:endParaRPr sz="2800" b="0" i="0" u="none" strike="noStrike" cap="none">
              <a:solidFill>
                <a:schemeClr val="dk1"/>
              </a:solidFill>
              <a:latin typeface="Arial"/>
              <a:ea typeface="Arial"/>
              <a:cs typeface="Arial"/>
              <a:sym typeface="Arial"/>
            </a:endParaRPr>
          </a:p>
        </p:txBody>
      </p:sp>
      <p:sp>
        <p:nvSpPr>
          <p:cNvPr id="189" name="Google Shape;189;p30"/>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-No strand on reads in input file causes a crash (in function get_read_pos). Should this throw a warning or stop SICER entirely?</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-If there are reads with chromosome not in reference genome they are ignored, but there is no warning.</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0" name="Google Shape;190;p30"/>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18</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HTSeq important classes</a:t>
            </a:r>
            <a:endParaRPr sz="2800" b="0" i="0" u="none" strike="noStrike" cap="none">
              <a:solidFill>
                <a:schemeClr val="dk1"/>
              </a:solidFill>
              <a:latin typeface="Arial"/>
              <a:ea typeface="Arial"/>
              <a:cs typeface="Arial"/>
              <a:sym typeface="Arial"/>
            </a:endParaRPr>
          </a:p>
        </p:txBody>
      </p:sp>
      <p:sp>
        <p:nvSpPr>
          <p:cNvPr id="196" name="Google Shape;196;p31"/>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HTSeq.GenomicPosition (Genomic Interval of length 1)</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Attributes: pos (coordinate on chromosome, alias for start_d)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Also contains chromosome information.</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HTSeq.GenomicInterval	(can be called as iv attributes for other classes)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Attributes:  chrom</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start_d : start position for ‘+’, (end position -1) for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r>
              <a:rPr lang="en" sz="1800" b="0" i="0" u="none" strike="noStrike" cap="none">
                <a:solidFill>
                  <a:schemeClr val="dk1"/>
                </a:solidFill>
                <a:latin typeface="Arial"/>
                <a:ea typeface="Arial"/>
                <a:cs typeface="Arial"/>
                <a:sym typeface="Arial"/>
              </a:rPr>
              <a:t>			    end_d : end position for ‘-’, (start position -1) for ‘-’</a:t>
            </a:r>
            <a:endParaRPr sz="1800" b="0" i="0" u="none" strike="noStrike" cap="none">
              <a:solidFill>
                <a:schemeClr val="dk1"/>
              </a:solidFill>
              <a:latin typeface="Arial"/>
              <a:ea typeface="Arial"/>
              <a:cs typeface="Arial"/>
              <a:sym typeface="Arial"/>
            </a:endParaRPr>
          </a:p>
        </p:txBody>
      </p:sp>
      <p:sp>
        <p:nvSpPr>
          <p:cNvPr id="197" name="Google Shape;197;p31"/>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19</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Week 1(5/22 - 5/29): Definitions</a:t>
            </a:r>
            <a:endParaRPr sz="2800" b="0" i="0" u="none" strike="noStrike" cap="none">
              <a:solidFill>
                <a:schemeClr val="dk1"/>
              </a:solidFill>
              <a:latin typeface="Arial"/>
              <a:ea typeface="Arial"/>
              <a:cs typeface="Arial"/>
              <a:sym typeface="Arial"/>
            </a:endParaRPr>
          </a:p>
        </p:txBody>
      </p:sp>
      <p:sp>
        <p:nvSpPr>
          <p:cNvPr id="61" name="Google Shape;61;p14"/>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a:p>
            <a:pPr marL="457200" marR="0" lvl="0" indent="-342900" algn="l" rtl="0">
              <a:lnSpc>
                <a:spcPct val="115000"/>
              </a:lnSpc>
              <a:spcBef>
                <a:spcPts val="1600"/>
              </a:spcBef>
              <a:spcAft>
                <a:spcPts val="0"/>
              </a:spcAft>
              <a:buClr>
                <a:srgbClr val="FFFFFF"/>
              </a:buClr>
              <a:buSzPts val="1800"/>
              <a:buFont typeface="Arial"/>
              <a:buAutoNum type="arabicPeriod"/>
            </a:pPr>
            <a:r>
              <a:rPr lang="en" sz="1800" b="0" i="0" u="none" strike="noStrike" cap="none">
                <a:solidFill>
                  <a:srgbClr val="FFFFFF"/>
                </a:solidFill>
                <a:latin typeface="Arial"/>
                <a:ea typeface="Arial"/>
                <a:cs typeface="Arial"/>
                <a:sym typeface="Arial"/>
              </a:rPr>
              <a:t>Histone - proteins that dna binds to. allow epigenetic regulation by chemical modification of histone (e.g. H3K4me2). Different types: core(H2,H3, H4) and linker(H1,H5). Modifications can be ~10^8 bases long</a:t>
            </a:r>
            <a:endParaRPr sz="1800" b="0" i="0" u="none" strike="noStrike" cap="none">
              <a:solidFill>
                <a:srgbClr val="FFFFFF"/>
              </a:solidFill>
              <a:latin typeface="Arial"/>
              <a:ea typeface="Arial"/>
              <a:cs typeface="Arial"/>
              <a:sym typeface="Arial"/>
            </a:endParaRPr>
          </a:p>
          <a:p>
            <a:pPr marL="457200" marR="0" lvl="0" indent="-342900" algn="l" rtl="0">
              <a:lnSpc>
                <a:spcPct val="115000"/>
              </a:lnSpc>
              <a:spcBef>
                <a:spcPts val="0"/>
              </a:spcBef>
              <a:spcAft>
                <a:spcPts val="0"/>
              </a:spcAft>
              <a:buClr>
                <a:srgbClr val="FFFFFF"/>
              </a:buClr>
              <a:buSzPts val="1800"/>
              <a:buFont typeface="Arial"/>
              <a:buAutoNum type="arabicPeriod"/>
            </a:pPr>
            <a:r>
              <a:rPr lang="en" sz="1800" b="0" i="0" u="none" strike="noStrike" cap="none">
                <a:solidFill>
                  <a:srgbClr val="FFFFFF"/>
                </a:solidFill>
                <a:latin typeface="Arial"/>
                <a:ea typeface="Arial"/>
                <a:cs typeface="Arial"/>
                <a:sym typeface="Arial"/>
              </a:rPr>
              <a:t>ChIP - Chromatin Immunoprecipitation. Method of producing reads about a particular protein binding of interest (this is not a general definition).</a:t>
            </a:r>
            <a:endParaRPr sz="1800" b="0" i="0" u="none" strike="noStrike" cap="none">
              <a:solidFill>
                <a:srgbClr val="FFFFFF"/>
              </a:solidFill>
              <a:latin typeface="Arial"/>
              <a:ea typeface="Arial"/>
              <a:cs typeface="Arial"/>
              <a:sym typeface="Arial"/>
            </a:endParaRPr>
          </a:p>
          <a:p>
            <a:pPr marL="457200" marR="0" lvl="0" indent="-342900" algn="l" rtl="0">
              <a:lnSpc>
                <a:spcPct val="115000"/>
              </a:lnSpc>
              <a:spcBef>
                <a:spcPts val="0"/>
              </a:spcBef>
              <a:spcAft>
                <a:spcPts val="0"/>
              </a:spcAft>
              <a:buClr>
                <a:srgbClr val="FFFFFF"/>
              </a:buClr>
              <a:buSzPts val="1800"/>
              <a:buFont typeface="Arial"/>
              <a:buAutoNum type="arabicPeriod"/>
            </a:pPr>
            <a:r>
              <a:rPr lang="en" sz="1800" b="0" i="0" u="none" strike="noStrike" cap="none">
                <a:solidFill>
                  <a:srgbClr val="FFFFFF"/>
                </a:solidFill>
                <a:latin typeface="Arial"/>
                <a:ea typeface="Arial"/>
                <a:cs typeface="Arial"/>
                <a:sym typeface="Arial"/>
              </a:rPr>
              <a:t>Chromatin - the whole shebang (dna, rna, protein) of a chromosome.</a:t>
            </a:r>
            <a:endParaRPr sz="1800" b="0" i="0" u="none" strike="noStrike" cap="none">
              <a:solidFill>
                <a:srgbClr val="FFFFFF"/>
              </a:solidFill>
              <a:latin typeface="Arial"/>
              <a:ea typeface="Arial"/>
              <a:cs typeface="Arial"/>
              <a:sym typeface="Arial"/>
            </a:endParaRPr>
          </a:p>
          <a:p>
            <a:pPr marL="457200" marR="0" lvl="0" indent="-342900" algn="l" rtl="0">
              <a:lnSpc>
                <a:spcPct val="115000"/>
              </a:lnSpc>
              <a:spcBef>
                <a:spcPts val="0"/>
              </a:spcBef>
              <a:spcAft>
                <a:spcPts val="0"/>
              </a:spcAft>
              <a:buClr>
                <a:srgbClr val="FFFFFF"/>
              </a:buClr>
              <a:buSzPts val="1800"/>
              <a:buFont typeface="Arial"/>
              <a:buAutoNum type="arabicPeriod"/>
            </a:pPr>
            <a:r>
              <a:rPr lang="en" sz="1800" b="0" i="0" u="none" strike="noStrike" cap="none">
                <a:solidFill>
                  <a:srgbClr val="FFFFFF"/>
                </a:solidFill>
                <a:latin typeface="Arial"/>
                <a:ea typeface="Arial"/>
                <a:cs typeface="Arial"/>
                <a:sym typeface="Arial"/>
              </a:rPr>
              <a:t>Residue - amino acids in protein sequence </a:t>
            </a:r>
            <a:endParaRPr sz="1800" b="0" i="0" u="none" strike="noStrike" cap="none">
              <a:solidFill>
                <a:srgbClr val="FFFFFF"/>
              </a:solidFill>
              <a:latin typeface="Arial"/>
              <a:ea typeface="Arial"/>
              <a:cs typeface="Arial"/>
              <a:sym typeface="Arial"/>
            </a:endParaRPr>
          </a:p>
          <a:p>
            <a:pPr marL="457200" marR="0" lvl="0" indent="-342900" algn="l" rtl="0">
              <a:lnSpc>
                <a:spcPct val="115000"/>
              </a:lnSpc>
              <a:spcBef>
                <a:spcPts val="0"/>
              </a:spcBef>
              <a:spcAft>
                <a:spcPts val="0"/>
              </a:spcAft>
              <a:buClr>
                <a:srgbClr val="FFFFFF"/>
              </a:buClr>
              <a:buSzPts val="1800"/>
              <a:buFont typeface="Arial"/>
              <a:buAutoNum type="arabicPeriod"/>
            </a:pPr>
            <a:r>
              <a:rPr lang="en" sz="1800" b="0" i="0" u="none" strike="noStrike" cap="none">
                <a:solidFill>
                  <a:srgbClr val="FFFFFF"/>
                </a:solidFill>
                <a:latin typeface="Arial"/>
                <a:ea typeface="Arial"/>
                <a:cs typeface="Arial"/>
                <a:sym typeface="Arial"/>
              </a:rPr>
              <a:t>Transcription factor - </a:t>
            </a:r>
            <a:endParaRPr sz="1800" b="0" i="0" u="none" strike="noStrike" cap="none">
              <a:solidFill>
                <a:srgbClr val="FFFFFF"/>
              </a:solidFill>
              <a:latin typeface="Arial"/>
              <a:ea typeface="Arial"/>
              <a:cs typeface="Arial"/>
              <a:sym typeface="Arial"/>
            </a:endParaRPr>
          </a:p>
          <a:p>
            <a:pPr marL="457200" marR="0" lvl="0" indent="-342900" algn="l" rtl="0">
              <a:lnSpc>
                <a:spcPct val="115000"/>
              </a:lnSpc>
              <a:spcBef>
                <a:spcPts val="0"/>
              </a:spcBef>
              <a:spcAft>
                <a:spcPts val="0"/>
              </a:spcAft>
              <a:buClr>
                <a:srgbClr val="FFFFFF"/>
              </a:buClr>
              <a:buSzPts val="1800"/>
              <a:buFont typeface="Arial"/>
              <a:buAutoNum type="arabicPeriod"/>
            </a:pPr>
            <a:r>
              <a:rPr lang="en" sz="1800" b="0" i="0" u="none" strike="noStrike" cap="none">
                <a:solidFill>
                  <a:srgbClr val="FFFFFF"/>
                </a:solidFill>
                <a:latin typeface="Arial"/>
                <a:ea typeface="Arial"/>
                <a:cs typeface="Arial"/>
                <a:sym typeface="Arial"/>
              </a:rPr>
              <a:t>Enhancer</a:t>
            </a:r>
            <a:endParaRPr sz="1800" b="0" i="0" u="none" strike="noStrike" cap="none">
              <a:solidFill>
                <a:srgbClr val="FFFFFF"/>
              </a:solidFill>
              <a:latin typeface="Arial"/>
              <a:ea typeface="Arial"/>
              <a:cs typeface="Arial"/>
              <a:sym typeface="Arial"/>
            </a:endParaRPr>
          </a:p>
        </p:txBody>
      </p:sp>
      <p:sp>
        <p:nvSpPr>
          <p:cNvPr id="62" name="Google Shape;62;p14"/>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2</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HTSeq important classes</a:t>
            </a:r>
            <a:endParaRPr sz="2800" b="0" i="0" u="none" strike="noStrike" cap="none">
              <a:solidFill>
                <a:schemeClr val="dk1"/>
              </a:solidFill>
              <a:latin typeface="Arial"/>
              <a:ea typeface="Arial"/>
              <a:cs typeface="Arial"/>
              <a:sym typeface="Arial"/>
            </a:endParaRPr>
          </a:p>
        </p:txBody>
      </p:sp>
      <p:sp>
        <p:nvSpPr>
          <p:cNvPr id="203" name="Google Shape;203;p32"/>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GenomicArray</a:t>
            </a:r>
            <a:endParaRPr sz="1800" b="0" i="0" u="none" strike="noStrike" cap="none">
              <a:solidFill>
                <a:schemeClr val="dk1"/>
              </a:solidFill>
              <a:latin typeface="Arial"/>
              <a:ea typeface="Arial"/>
              <a:cs typeface="Arial"/>
              <a:sym typeface="Arial"/>
            </a:endParaRPr>
          </a:p>
          <a:p>
            <a:pPr marL="914400" marR="0" lvl="0" indent="-342900" algn="l" rtl="0">
              <a:lnSpc>
                <a:spcPct val="115000"/>
              </a:lnSpc>
              <a:spcBef>
                <a:spcPts val="160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{GenomicInterval : ChromVector object}</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Usage in SICER_2.2 		</a:t>
            </a:r>
            <a:endParaRPr sz="1800" b="0" i="0" u="none" strike="noStrike" cap="none">
              <a:solidFill>
                <a:schemeClr val="dk1"/>
              </a:solidFill>
              <a:latin typeface="Arial"/>
              <a:ea typeface="Arial"/>
              <a:cs typeface="Arial"/>
              <a:sym typeface="Arial"/>
            </a:endParaRPr>
          </a:p>
          <a:p>
            <a:pPr marL="914400" marR="0" lvl="0" indent="-342900" algn="l" rtl="0">
              <a:lnSpc>
                <a:spcPct val="115000"/>
              </a:lnSpc>
              <a:spcBef>
                <a:spcPts val="160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Used to store normalized counts with windows(chrom,start,end) as keys</a:t>
            </a:r>
            <a:endParaRPr sz="1800" b="0" i="0" u="none" strike="noStrike" cap="none">
              <a:solidFill>
                <a:schemeClr val="dk1"/>
              </a:solidFill>
              <a:latin typeface="Arial"/>
              <a:ea typeface="Arial"/>
              <a:cs typeface="Arial"/>
              <a:sym typeface="Arial"/>
            </a:endParaRPr>
          </a:p>
        </p:txBody>
      </p:sp>
      <p:sp>
        <p:nvSpPr>
          <p:cNvPr id="204" name="Google Shape;204;p32"/>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20</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Refactoring sorted_rem_reads → window_counts</a:t>
            </a:r>
            <a:endParaRPr sz="2800" b="0" i="0" u="none" strike="noStrike" cap="none">
              <a:solidFill>
                <a:schemeClr val="dk1"/>
              </a:solidFill>
              <a:latin typeface="Arial"/>
              <a:ea typeface="Arial"/>
              <a:cs typeface="Arial"/>
              <a:sym typeface="Arial"/>
            </a:endParaRPr>
          </a:p>
        </p:txBody>
      </p:sp>
      <p:sp>
        <p:nvSpPr>
          <p:cNvPr id="210" name="Google Shape;210;p33"/>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Currently done in the following way:</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t>
            </a:r>
            <a:r>
              <a:rPr lang="en" sz="1400" b="0" i="0" u="none" strike="noStrike" cap="none">
                <a:solidFill>
                  <a:schemeClr val="dk1"/>
                </a:solidFill>
                <a:latin typeface="Arial"/>
                <a:ea typeface="Arial"/>
                <a:cs typeface="Arial"/>
                <a:sym typeface="Arial"/>
              </a:rPr>
              <a:t>  read_dict, window_dict = make_dict_of_reads_and_windows(bed_iterator,  … )</a:t>
            </a:r>
            <a:endParaRPr sz="1400" b="0" i="0" u="none" strike="noStrike" cap="none">
              <a:solidFill>
                <a:schemeClr val="dk1"/>
              </a:solidFill>
              <a:latin typeface="Arial"/>
              <a:ea typeface="Arial"/>
              <a:cs typeface="Arial"/>
              <a:sym typeface="Arial"/>
            </a:endParaRPr>
          </a:p>
          <a:p>
            <a:pPr marL="457200" marR="0" lvl="0" indent="-317500" algn="l" rtl="0">
              <a:lnSpc>
                <a:spcPct val="115000"/>
              </a:lnSpc>
              <a:spcBef>
                <a:spcPts val="1600"/>
              </a:spcBef>
              <a:spcAft>
                <a:spcPts val="0"/>
              </a:spcAft>
              <a:buClr>
                <a:schemeClr val="dk1"/>
              </a:buClr>
              <a:buSzPts val="1400"/>
              <a:buFont typeface="Arial"/>
              <a:buChar char="-"/>
            </a:pPr>
            <a:r>
              <a:rPr lang="en" sz="1400" b="0" i="0" u="none" strike="noStrike" cap="none">
                <a:solidFill>
                  <a:schemeClr val="dk1"/>
                </a:solidFill>
                <a:latin typeface="Arial"/>
                <a:ea typeface="Arial"/>
                <a:cs typeface="Arial"/>
                <a:sym typeface="Arial"/>
              </a:rPr>
              <a:t>read_dict: sorted dictionary of read positions</a:t>
            </a:r>
            <a:endParaRPr sz="1400" b="0" i="0" u="none" strike="noStrike" cap="none">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latin typeface="Arial"/>
                <a:ea typeface="Arial"/>
                <a:cs typeface="Arial"/>
                <a:sym typeface="Arial"/>
              </a:rPr>
              <a:t>window_dict: sorted set of non-empty windows</a:t>
            </a:r>
            <a:endParaRPr sz="14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400" b="0" i="0" u="none" strike="noStrike" cap="none">
                <a:solidFill>
                  <a:schemeClr val="dk1"/>
                </a:solidFill>
                <a:latin typeface="Arial"/>
                <a:ea typeface="Arial"/>
                <a:cs typeface="Arial"/>
                <a:sym typeface="Arial"/>
              </a:rPr>
              <a:t>window_counts_dict, normed_window_array =               get_window_counts_and_normalize(window_dict, read_dict, … )</a:t>
            </a:r>
            <a:endParaRPr sz="1400" b="0" i="0" u="none" strike="noStrike" cap="none">
              <a:solidFill>
                <a:schemeClr val="dk1"/>
              </a:solidFill>
              <a:latin typeface="Arial"/>
              <a:ea typeface="Arial"/>
              <a:cs typeface="Arial"/>
              <a:sym typeface="Arial"/>
            </a:endParaRPr>
          </a:p>
          <a:p>
            <a:pPr marL="457200" marR="0" lvl="0" indent="-317500" algn="l" rtl="0">
              <a:lnSpc>
                <a:spcPct val="115000"/>
              </a:lnSpc>
              <a:spcBef>
                <a:spcPts val="1600"/>
              </a:spcBef>
              <a:spcAft>
                <a:spcPts val="0"/>
              </a:spcAft>
              <a:buClr>
                <a:schemeClr val="dk1"/>
              </a:buClr>
              <a:buSzPts val="1400"/>
              <a:buFont typeface="Arial"/>
              <a:buChar char="-"/>
            </a:pPr>
            <a:r>
              <a:rPr lang="en" sz="1400" b="0" i="0" u="none" strike="noStrike" cap="none">
                <a:solidFill>
                  <a:schemeClr val="dk1"/>
                </a:solidFill>
                <a:latin typeface="Arial"/>
                <a:ea typeface="Arial"/>
                <a:cs typeface="Arial"/>
                <a:sym typeface="Arial"/>
              </a:rPr>
              <a:t>Window_counts_dict: Uses bisection to count number of elements in read_dict are in each window in window_dict. Creates dict of form {chrom : [window_start, read_count, 0]}</a:t>
            </a:r>
            <a:endParaRPr sz="1400" b="0" i="0" u="none" strike="noStrike" cap="none">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latin typeface="Arial"/>
                <a:ea typeface="Arial"/>
                <a:cs typeface="Arial"/>
                <a:sym typeface="Arial"/>
              </a:rPr>
              <a:t>Normed_window_array: HTSeq.GenomicArray { HTSeq.GenomicInterval : normalized_count }</a:t>
            </a:r>
            <a:endParaRPr sz="14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Can these two functions be combined? Start by comparing with SICER_v1.1</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 name="Google Shape;211;p33"/>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21</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Paired end support </a:t>
            </a:r>
            <a:endParaRPr sz="2800" b="0" i="0" u="none" strike="noStrike" cap="none">
              <a:solidFill>
                <a:schemeClr val="dk1"/>
              </a:solidFill>
              <a:latin typeface="Arial"/>
              <a:ea typeface="Arial"/>
              <a:cs typeface="Arial"/>
              <a:sym typeface="Arial"/>
            </a:endParaRPr>
          </a:p>
        </p:txBody>
      </p:sp>
      <p:sp>
        <p:nvSpPr>
          <p:cNvPr id="217" name="Google Shape;217;p34"/>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Pair ended branch up on github</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r>
              <a:rPr lang="en"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218" name="Google Shape;218;p34"/>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22</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Todo</a:t>
            </a:r>
            <a:endParaRPr sz="2800" b="0" i="0" u="none" strike="noStrike" cap="none">
              <a:solidFill>
                <a:schemeClr val="dk1"/>
              </a:solidFill>
              <a:latin typeface="Arial"/>
              <a:ea typeface="Arial"/>
              <a:cs typeface="Arial"/>
              <a:sym typeface="Arial"/>
            </a:endParaRPr>
          </a:p>
        </p:txBody>
      </p:sp>
      <p:sp>
        <p:nvSpPr>
          <p:cNvPr id="224" name="Google Shape;224;p35"/>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-Finish paired-end and validate each strand.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 bedgraph file written via GenomicArray.write_bedgraph_file() </a:t>
            </a:r>
            <a:endParaRPr sz="1800" b="0" i="0" u="none" strike="noStrike" cap="none">
              <a:solidFill>
                <a:schemeClr val="dk1"/>
              </a:solidFill>
              <a:latin typeface="Arial"/>
              <a:ea typeface="Arial"/>
              <a:cs typeface="Arial"/>
              <a:sym typeface="Arial"/>
            </a:endParaRPr>
          </a:p>
          <a:p>
            <a:pPr marL="0" marR="0" lvl="0" indent="45720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(these are entries in wig format according to HTSeq documentation)</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Gather information for pile-up (Coverage in HTSeq)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r>
              <a:rPr lang="en"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225" name="Google Shape;225;p35"/>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23</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Pile-up using coverage in HTSeq</a:t>
            </a:r>
            <a:endParaRPr sz="2800" b="0" i="0" u="none" strike="noStrike" cap="none">
              <a:solidFill>
                <a:schemeClr val="dk1"/>
              </a:solidFill>
              <a:latin typeface="Arial"/>
              <a:ea typeface="Arial"/>
              <a:cs typeface="Arial"/>
              <a:sym typeface="Arial"/>
            </a:endParaRPr>
          </a:p>
        </p:txBody>
      </p:sp>
      <p:sp>
        <p:nvSpPr>
          <p:cNvPr id="231" name="Google Shape;231;p36"/>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Coverage vector: a 1-D array of the length of a chromosome, where each element counts how many reads cover the corresponding base pair in their alignment</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cvg = HTSeq.GenomicArray(‘auto’, stranded=True, typecode=’i’)</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#‘auto’ - add chromosome vectors as needed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alignment_file = HTSeq.SAM_Reader( "yeast_RNASeq_excerpt.sam" )</a:t>
            </a:r>
            <a:br>
              <a:rPr lang="en" sz="1800" b="0" i="0" u="none" strike="noStrike" cap="none">
                <a:solidFill>
                  <a:schemeClr val="dk1"/>
                </a:solidFill>
                <a:latin typeface="Arial"/>
                <a:ea typeface="Arial"/>
                <a:cs typeface="Arial"/>
                <a:sym typeface="Arial"/>
              </a:rPr>
            </a:br>
            <a:r>
              <a:rPr lang="en" sz="1800" b="0" i="0" u="none" strike="noStrike" cap="none">
                <a:solidFill>
                  <a:schemeClr val="dk1"/>
                </a:solidFill>
                <a:latin typeface="Arial"/>
                <a:ea typeface="Arial"/>
                <a:cs typeface="Arial"/>
                <a:sym typeface="Arial"/>
              </a:rPr>
              <a:t>		for alngt in alignment_file:</a:t>
            </a:r>
            <a:br>
              <a:rPr lang="en" sz="1800" b="0" i="0" u="none" strike="noStrike" cap="none">
                <a:solidFill>
                  <a:schemeClr val="dk1"/>
                </a:solidFill>
                <a:latin typeface="Arial"/>
                <a:ea typeface="Arial"/>
                <a:cs typeface="Arial"/>
                <a:sym typeface="Arial"/>
              </a:rPr>
            </a:br>
            <a:r>
              <a:rPr lang="en" sz="1800" b="0" i="0" u="none" strike="noStrike" cap="none">
                <a:solidFill>
                  <a:schemeClr val="dk1"/>
                </a:solidFill>
                <a:latin typeface="Arial"/>
                <a:ea typeface="Arial"/>
                <a:cs typeface="Arial"/>
                <a:sym typeface="Arial"/>
              </a:rPr>
              <a:t>    		if alngt.aligned:</a:t>
            </a:r>
            <a:br>
              <a:rPr lang="en" sz="1800" b="0" i="0" u="none" strike="noStrike" cap="none">
                <a:solidFill>
                  <a:schemeClr val="dk1"/>
                </a:solidFill>
                <a:latin typeface="Arial"/>
                <a:ea typeface="Arial"/>
                <a:cs typeface="Arial"/>
                <a:sym typeface="Arial"/>
              </a:rPr>
            </a:br>
            <a:r>
              <a:rPr lang="en" sz="1800" b="0" i="0" u="none" strike="noStrike" cap="none">
                <a:solidFill>
                  <a:schemeClr val="dk1"/>
                </a:solidFill>
                <a:latin typeface="Arial"/>
                <a:ea typeface="Arial"/>
                <a:cs typeface="Arial"/>
                <a:sym typeface="Arial"/>
              </a:rPr>
              <a:t>	       		cvg[ alngt.iv ] += 1</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2" name="Google Shape;232;p36"/>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24</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Paired-end validation</a:t>
            </a:r>
            <a:endParaRPr sz="2800" b="0" i="0" u="none" strike="noStrike" cap="none">
              <a:solidFill>
                <a:schemeClr val="dk1"/>
              </a:solidFill>
              <a:latin typeface="Arial"/>
              <a:ea typeface="Arial"/>
              <a:cs typeface="Arial"/>
              <a:sym typeface="Arial"/>
            </a:endParaRPr>
          </a:p>
        </p:txBody>
      </p:sp>
      <p:sp>
        <p:nvSpPr>
          <p:cNvPr id="238" name="Google Shape;238;p37"/>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chr5	 	124804149	124804200	D00356.../1	42	- 			#mate2</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chr5		124803919	124803970	D00356../2	42	+			#mate1</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mate2.start = 124804149, mate2.end = 124804200</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mate1.start = 124803919, mate1.end = 124803970</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mid_point_start = min([mate1.start, mate2.start]) = mate1.start = 124804149</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mid_point_end = max([mate1.end, mate2.end]) = mate2.end = 124803970</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mid_point = floor( (mid_point_start + mid_point_end)/2 ) = 124804059</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r>
              <a:rPr lang="en" sz="1800" b="0" i="0" u="none" strike="noStrike" cap="none">
                <a:solidFill>
                  <a:schemeClr val="dk1"/>
                </a:solidFill>
                <a:latin typeface="Arial"/>
                <a:ea typeface="Arial"/>
                <a:cs typeface="Arial"/>
                <a:sym typeface="Arial"/>
              </a:rPr>
              <a:t>Which is what we get in combined read file, but picking min and max is unnecessary since fragments are only sequenced in the 5’-3’ direction.</a:t>
            </a:r>
            <a:endParaRPr sz="1800" b="0" i="0" u="none" strike="noStrike" cap="none">
              <a:solidFill>
                <a:schemeClr val="dk1"/>
              </a:solidFill>
              <a:latin typeface="Arial"/>
              <a:ea typeface="Arial"/>
              <a:cs typeface="Arial"/>
              <a:sym typeface="Arial"/>
            </a:endParaRPr>
          </a:p>
        </p:txBody>
      </p:sp>
      <p:sp>
        <p:nvSpPr>
          <p:cNvPr id="239" name="Google Shape;239;p37"/>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25</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8"/>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Are all base-pairs in a window created equal</a:t>
            </a:r>
            <a:endParaRPr sz="2800" b="0" i="0" u="none" strike="noStrike" cap="none">
              <a:solidFill>
                <a:schemeClr val="dk1"/>
              </a:solidFill>
              <a:latin typeface="Arial"/>
              <a:ea typeface="Arial"/>
              <a:cs typeface="Arial"/>
              <a:sym typeface="Arial"/>
            </a:endParaRPr>
          </a:p>
        </p:txBody>
      </p:sp>
      <p:sp>
        <p:nvSpPr>
          <p:cNvPr id="245" name="Google Shape;245;p38"/>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e.g. for some read_1, read_2 and window_1, window_2</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read_1 has len 3 bp:</a:t>
            </a:r>
            <a:endParaRPr sz="1800" b="0" i="0" u="none" strike="noStrike" cap="none">
              <a:solidFill>
                <a:schemeClr val="dk1"/>
              </a:solidFill>
              <a:latin typeface="Arial"/>
              <a:ea typeface="Arial"/>
              <a:cs typeface="Arial"/>
              <a:sym typeface="Arial"/>
            </a:endParaRPr>
          </a:p>
          <a:p>
            <a:pPr marL="0" marR="0" lvl="0" indent="45720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2 bp in window_1 </a:t>
            </a:r>
            <a:endParaRPr sz="1800" b="0" i="0" u="none" strike="noStrike" cap="none">
              <a:solidFill>
                <a:schemeClr val="dk1"/>
              </a:solidFill>
              <a:latin typeface="Arial"/>
              <a:ea typeface="Arial"/>
              <a:cs typeface="Arial"/>
              <a:sym typeface="Arial"/>
            </a:endParaRPr>
          </a:p>
          <a:p>
            <a:pPr marL="0" marR="0" lvl="0" indent="45720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1 bp in window_2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read_2 has len 5 bp:</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1 bp in window_1</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r>
              <a:rPr lang="en" sz="1800" b="0" i="0" u="none" strike="noStrike" cap="none">
                <a:solidFill>
                  <a:schemeClr val="dk1"/>
                </a:solidFill>
                <a:latin typeface="Arial"/>
                <a:ea typeface="Arial"/>
                <a:cs typeface="Arial"/>
                <a:sym typeface="Arial"/>
              </a:rPr>
              <a:t>	4 bp in window_2</a:t>
            </a:r>
            <a:endParaRPr sz="1800" b="0" i="0" u="none" strike="noStrike" cap="none">
              <a:solidFill>
                <a:schemeClr val="dk1"/>
              </a:solidFill>
              <a:latin typeface="Arial"/>
              <a:ea typeface="Arial"/>
              <a:cs typeface="Arial"/>
              <a:sym typeface="Arial"/>
            </a:endParaRPr>
          </a:p>
        </p:txBody>
      </p:sp>
      <p:sp>
        <p:nvSpPr>
          <p:cNvPr id="246" name="Google Shape;246;p38"/>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26</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9"/>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Todo </a:t>
            </a:r>
            <a:endParaRPr sz="2800" b="0" i="0" u="none" strike="noStrike" cap="none">
              <a:solidFill>
                <a:schemeClr val="dk1"/>
              </a:solidFill>
              <a:latin typeface="Arial"/>
              <a:ea typeface="Arial"/>
              <a:cs typeface="Arial"/>
              <a:sym typeface="Arial"/>
            </a:endParaRPr>
          </a:p>
        </p:txBody>
      </p:sp>
      <p:sp>
        <p:nvSpPr>
          <p:cNvPr id="252" name="Google Shape;252;p39"/>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Positive strand always mate 1, negative mate 2.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1" i="1" u="none" strike="noStrike" cap="none">
                <a:solidFill>
                  <a:schemeClr val="dk1"/>
                </a:solidFill>
                <a:latin typeface="Arial"/>
                <a:ea typeface="Arial"/>
                <a:cs typeface="Arial"/>
                <a:sym typeface="Arial"/>
              </a:rPr>
              <a:t>	</a:t>
            </a:r>
            <a:r>
              <a:rPr lang="en" sz="1800" b="1" i="1" u="none" strike="noStrike" cap="none">
                <a:solidFill>
                  <a:srgbClr val="FF0000"/>
                </a:solidFill>
                <a:latin typeface="Arial"/>
                <a:ea typeface="Arial"/>
                <a:cs typeface="Arial"/>
                <a:sym typeface="Arial"/>
              </a:rPr>
              <a:t>No, but + strand always first numerically.</a:t>
            </a:r>
            <a:r>
              <a:rPr lang="en" sz="1800" b="0" i="0" u="none" strike="noStrike" cap="none">
                <a:solidFill>
                  <a:schemeClr val="dk1"/>
                </a:solidFill>
                <a:latin typeface="Arial"/>
                <a:ea typeface="Arial"/>
                <a:cs typeface="Arial"/>
                <a:sym typeface="Arial"/>
              </a:rPr>
              <a:t>  </a:t>
            </a:r>
            <a:endParaRPr sz="1800" b="1" i="1"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Paired-end test non-rb. </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1600"/>
              </a:spcBef>
              <a:spcAft>
                <a:spcPts val="0"/>
              </a:spcAft>
              <a:buClr>
                <a:schemeClr val="dk1"/>
              </a:buClr>
              <a:buSzPts val="1800"/>
              <a:buFont typeface="Arial"/>
              <a:buChar char="-"/>
            </a:pPr>
            <a:r>
              <a:rPr lang="en" sz="1800" b="1" i="1" u="none" strike="noStrike" cap="none">
                <a:solidFill>
                  <a:schemeClr val="dk1"/>
                </a:solidFill>
                <a:latin typeface="Arial"/>
                <a:ea typeface="Arial"/>
                <a:cs typeface="Arial"/>
                <a:sym typeface="Arial"/>
              </a:rPr>
              <a:t>Fixed i/o bug in SICER_bam.py</a:t>
            </a:r>
            <a:endParaRPr sz="1800" b="1" i="1"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 sz="1800" b="1" i="1" u="none" strike="noStrike" cap="none">
                <a:solidFill>
                  <a:schemeClr val="dk1"/>
                </a:solidFill>
                <a:latin typeface="Arial"/>
                <a:ea typeface="Arial"/>
                <a:cs typeface="Arial"/>
                <a:sym typeface="Arial"/>
              </a:rPr>
              <a:t>Modified paired-read -&gt; single read code to not count improper reads, check name strings manually to verify mates.</a:t>
            </a:r>
            <a:endParaRPr sz="1800" b="1" i="1"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Ask if each file, sample and control, is paired-end. </a:t>
            </a:r>
            <a:r>
              <a:rPr lang="en" sz="1800" b="1" i="1" u="none" strike="noStrike" cap="none">
                <a:solidFill>
                  <a:schemeClr val="dk1"/>
                </a:solidFill>
                <a:latin typeface="Arial"/>
                <a:ea typeface="Arial"/>
                <a:cs typeface="Arial"/>
                <a:sym typeface="Arial"/>
              </a:rPr>
              <a:t>Done.</a:t>
            </a:r>
            <a:endParaRPr sz="1800" b="1" i="1"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Change name to SICER_v2.3. </a:t>
            </a:r>
            <a:r>
              <a:rPr lang="en" sz="1800" b="1" i="1" u="none" strike="noStrike" cap="none">
                <a:solidFill>
                  <a:schemeClr val="dk1"/>
                </a:solidFill>
                <a:latin typeface="Arial"/>
                <a:ea typeface="Arial"/>
                <a:cs typeface="Arial"/>
                <a:sym typeface="Arial"/>
              </a:rPr>
              <a:t>Done.</a:t>
            </a:r>
            <a:endParaRPr sz="1800" b="1" i="1"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r>
              <a:rPr lang="en" sz="1800" b="0" i="0" u="none" strike="noStrike" cap="none">
                <a:solidFill>
                  <a:schemeClr val="dk1"/>
                </a:solidFill>
                <a:latin typeface="Arial"/>
                <a:ea typeface="Arial"/>
                <a:cs typeface="Arial"/>
                <a:sym typeface="Arial"/>
              </a:rPr>
              <a:t>Finish Pile-up. </a:t>
            </a:r>
            <a:r>
              <a:rPr lang="en" sz="1800" b="1" i="1" u="none" strike="noStrike" cap="none">
                <a:solidFill>
                  <a:schemeClr val="dk1"/>
                </a:solidFill>
                <a:latin typeface="Arial"/>
                <a:ea typeface="Arial"/>
                <a:cs typeface="Arial"/>
                <a:sym typeface="Arial"/>
              </a:rPr>
              <a:t>In Progress.</a:t>
            </a:r>
            <a:endParaRPr sz="1800" b="1" i="1" u="none" strike="noStrike" cap="none">
              <a:solidFill>
                <a:schemeClr val="dk1"/>
              </a:solidFill>
              <a:latin typeface="Arial"/>
              <a:ea typeface="Arial"/>
              <a:cs typeface="Arial"/>
              <a:sym typeface="Arial"/>
            </a:endParaRPr>
          </a:p>
        </p:txBody>
      </p:sp>
      <p:sp>
        <p:nvSpPr>
          <p:cNvPr id="253" name="Google Shape;253;p39"/>
          <p:cNvSpPr txBox="1">
            <a:spLocks noGrp="1"/>
          </p:cNvSpPr>
          <p:nvPr>
            <p:ph type="sldNum" idx="12"/>
          </p:nvPr>
        </p:nvSpPr>
        <p:spPr>
          <a:xfrm>
            <a:off x="7315824" y="51425"/>
            <a:ext cx="17292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7/16/18 - 7/20/18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0"/>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Paired -&gt; single read code entirely rewritten</a:t>
            </a:r>
            <a:endParaRPr sz="2800" b="0" i="0" u="none" strike="noStrike" cap="none">
              <a:solidFill>
                <a:schemeClr val="dk1"/>
              </a:solidFill>
              <a:latin typeface="Arial"/>
              <a:ea typeface="Arial"/>
              <a:cs typeface="Arial"/>
              <a:sym typeface="Arial"/>
            </a:endParaRPr>
          </a:p>
        </p:txBody>
      </p:sp>
      <p:sp>
        <p:nvSpPr>
          <p:cNvPr id="259" name="Google Shape;259;p40"/>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Now utilizes pair ended attribute to ensure mates:</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160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Form a proper pair according to SAM (SAM flag for “reads mapped in a proper pair” is false. This flag is apparently determined by alignment software+input parameters for alignment</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Algorithm in place to ensure that mate1 and mate2 are in fact mates and have matching name strings, however this relies on mates having string such as</a:t>
            </a:r>
            <a:endParaRPr sz="1800" b="0" i="0" u="none" strike="noStrike" cap="none">
              <a:solidFill>
                <a:schemeClr val="dk1"/>
              </a:solidFill>
              <a:latin typeface="Arial"/>
              <a:ea typeface="Arial"/>
              <a:cs typeface="Arial"/>
              <a:sym typeface="Arial"/>
            </a:endParaRPr>
          </a:p>
          <a:p>
            <a:pPr marL="91440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‘name:string/1’</a:t>
            </a:r>
            <a:endParaRPr sz="1800" b="0" i="0" u="none" strike="noStrike" cap="none">
              <a:solidFill>
                <a:schemeClr val="dk1"/>
              </a:solidFill>
              <a:latin typeface="Arial"/>
              <a:ea typeface="Arial"/>
              <a:cs typeface="Arial"/>
              <a:sym typeface="Arial"/>
            </a:endParaRPr>
          </a:p>
          <a:p>
            <a:pPr marL="91440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‘name:string/2’</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and no other ‘/’ characters present. If ‘/1’ and ‘/2’ are missing and there are no other ‘/’ characters present then the code still functions properly.</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40"/>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7/20/18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Pile-up </a:t>
            </a:r>
            <a:endParaRPr sz="2800" b="0" i="0" u="none" strike="noStrike" cap="none">
              <a:solidFill>
                <a:schemeClr val="dk1"/>
              </a:solidFill>
              <a:latin typeface="Arial"/>
              <a:ea typeface="Arial"/>
              <a:cs typeface="Arial"/>
              <a:sym typeface="Arial"/>
            </a:endParaRPr>
          </a:p>
        </p:txBody>
      </p:sp>
      <p:sp>
        <p:nvSpPr>
          <p:cNvPr id="266" name="Google Shape;266;p41"/>
          <p:cNvSpPr txBox="1">
            <a:spLocks noGrp="1"/>
          </p:cNvSpPr>
          <p:nvPr>
            <p:ph type="body" idx="1"/>
          </p:nvPr>
        </p:nvSpPr>
        <p:spPr>
          <a:xfrm>
            <a:off x="311700" y="584425"/>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Currently strategy:</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160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Previous method of storing read coordinates &amp; non-empty windows in dict (make_dict_of_reads_and_windows) then using bisection to get number of reads in each window (get_window_counts_and_normalize) no longer makes sense. So combine two steps into one.</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All that is needed is window_start and read_count in each window to create normalized_window_array and window_counts_dict (which are redundant because they are used for different purposes).</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Basically all that is needed is a dict </a:t>
            </a:r>
            <a:endParaRPr sz="1800" b="0" i="0" u="none" strike="noStrike" cap="none">
              <a:solidFill>
                <a:schemeClr val="dk1"/>
              </a:solidFill>
              <a:latin typeface="Arial"/>
              <a:ea typeface="Arial"/>
              <a:cs typeface="Arial"/>
              <a:sym typeface="Arial"/>
            </a:endParaRPr>
          </a:p>
          <a:p>
            <a:pPr marL="457200" marR="0" lvl="0" indent="45720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read_count_dict[chrom][window_start] += read_frac</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r>
              <a:rPr lang="en" sz="1800" b="0" i="0" u="none" strike="noStrike" cap="none">
                <a:solidFill>
                  <a:schemeClr val="dk1"/>
                </a:solidFill>
                <a:latin typeface="Arial"/>
                <a:ea typeface="Arial"/>
                <a:cs typeface="Arial"/>
                <a:sym typeface="Arial"/>
              </a:rPr>
              <a:t>Note: this is a big restructuring of the code, but can also be implemented to previous versions if there is reason to (i.e. significant performance improvement).</a:t>
            </a:r>
            <a:endParaRPr sz="1800" b="0" i="0" u="none" strike="noStrike" cap="none">
              <a:solidFill>
                <a:schemeClr val="dk1"/>
              </a:solidFill>
              <a:latin typeface="Arial"/>
              <a:ea typeface="Arial"/>
              <a:cs typeface="Arial"/>
              <a:sym typeface="Arial"/>
            </a:endParaRPr>
          </a:p>
        </p:txBody>
      </p:sp>
      <p:sp>
        <p:nvSpPr>
          <p:cNvPr id="267" name="Google Shape;267;p41"/>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7/23/18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Week 1: SICER</a:t>
            </a:r>
            <a:endParaRPr sz="2800" b="0" i="0" u="none" strike="noStrike" cap="none">
              <a:solidFill>
                <a:schemeClr val="dk1"/>
              </a:solidFill>
              <a:latin typeface="Arial"/>
              <a:ea typeface="Arial"/>
              <a:cs typeface="Arial"/>
              <a:sym typeface="Arial"/>
            </a:endParaRPr>
          </a:p>
        </p:txBody>
      </p:sp>
      <p:sp>
        <p:nvSpPr>
          <p:cNvPr id="68" name="Google Shape;68;p15"/>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SICER.sh args</a:t>
            </a: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1600"/>
              </a:spcBef>
              <a:spcAft>
                <a:spcPts val="0"/>
              </a:spcAft>
              <a:buClr>
                <a:schemeClr val="dk1"/>
              </a:buClr>
              <a:buSzPts val="1600"/>
              <a:buFont typeface="Arial"/>
              <a:buAutoNum type="arabicPeriod"/>
            </a:pPr>
            <a:r>
              <a:rPr lang="en" sz="1600" b="0" i="0" u="none" strike="noStrike" cap="none">
                <a:solidFill>
                  <a:schemeClr val="dk1"/>
                </a:solidFill>
                <a:latin typeface="Arial"/>
                <a:ea typeface="Arial"/>
                <a:cs typeface="Arial"/>
                <a:sym typeface="Arial"/>
              </a:rPr>
              <a:t>Input directory </a:t>
            </a: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chemeClr val="dk1"/>
              </a:buClr>
              <a:buSzPts val="1600"/>
              <a:buFont typeface="Arial"/>
              <a:buAutoNum type="arabicPeriod"/>
            </a:pPr>
            <a:r>
              <a:rPr lang="en" sz="1600" b="0" i="0" u="none" strike="noStrike" cap="none">
                <a:solidFill>
                  <a:schemeClr val="dk1"/>
                </a:solidFill>
                <a:latin typeface="Arial"/>
                <a:ea typeface="Arial"/>
                <a:cs typeface="Arial"/>
                <a:sym typeface="Arial"/>
              </a:rPr>
              <a:t>ChIP library</a:t>
            </a: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chemeClr val="dk1"/>
              </a:buClr>
              <a:buSzPts val="1600"/>
              <a:buFont typeface="Arial"/>
              <a:buAutoNum type="arabicPeriod"/>
            </a:pPr>
            <a:r>
              <a:rPr lang="en" sz="1600" b="0" i="0" u="none" strike="noStrike" cap="none">
                <a:solidFill>
                  <a:schemeClr val="dk1"/>
                </a:solidFill>
                <a:latin typeface="Arial"/>
                <a:ea typeface="Arial"/>
                <a:cs typeface="Arial"/>
                <a:sym typeface="Arial"/>
              </a:rPr>
              <a:t>Control library</a:t>
            </a: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chemeClr val="dk1"/>
              </a:buClr>
              <a:buSzPts val="1600"/>
              <a:buFont typeface="Arial"/>
              <a:buAutoNum type="arabicPeriod"/>
            </a:pPr>
            <a:r>
              <a:rPr lang="en" sz="1600" b="0" i="0" u="none" strike="noStrike" cap="none">
                <a:solidFill>
                  <a:schemeClr val="dk1"/>
                </a:solidFill>
                <a:latin typeface="Arial"/>
                <a:ea typeface="Arial"/>
                <a:cs typeface="Arial"/>
                <a:sym typeface="Arial"/>
              </a:rPr>
              <a:t>Output dir</a:t>
            </a: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chemeClr val="dk1"/>
              </a:buClr>
              <a:buSzPts val="1600"/>
              <a:buFont typeface="Arial"/>
              <a:buAutoNum type="arabicPeriod"/>
            </a:pPr>
            <a:r>
              <a:rPr lang="en" sz="1600" b="0" i="0" u="none" strike="noStrike" cap="none">
                <a:solidFill>
                  <a:schemeClr val="dk1"/>
                </a:solidFill>
                <a:latin typeface="Arial"/>
                <a:ea typeface="Arial"/>
                <a:cs typeface="Arial"/>
                <a:sym typeface="Arial"/>
              </a:rPr>
              <a:t>Species (to specify reference genome and its associated file)</a:t>
            </a: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chemeClr val="dk1"/>
              </a:buClr>
              <a:buSzPts val="1600"/>
              <a:buFont typeface="Arial"/>
              <a:buAutoNum type="arabicPeriod"/>
            </a:pPr>
            <a:r>
              <a:rPr lang="en" sz="1600" b="0" i="0" u="none" strike="noStrike" cap="none">
                <a:solidFill>
                  <a:schemeClr val="dk1"/>
                </a:solidFill>
                <a:latin typeface="Arial"/>
                <a:ea typeface="Arial"/>
                <a:cs typeface="Arial"/>
                <a:sym typeface="Arial"/>
              </a:rPr>
              <a:t>redundancy threshold (?)</a:t>
            </a: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chemeClr val="dk1"/>
              </a:buClr>
              <a:buSzPts val="1600"/>
              <a:buFont typeface="Arial"/>
              <a:buAutoNum type="arabicPeriod"/>
            </a:pPr>
            <a:r>
              <a:rPr lang="en" sz="1600" b="0" i="0" u="none" strike="noStrike" cap="none">
                <a:solidFill>
                  <a:schemeClr val="dk1"/>
                </a:solidFill>
                <a:latin typeface="Arial"/>
                <a:ea typeface="Arial"/>
                <a:cs typeface="Arial"/>
                <a:sym typeface="Arial"/>
              </a:rPr>
              <a:t>Window size (window/bin size in bp)</a:t>
            </a: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chemeClr val="dk1"/>
              </a:buClr>
              <a:buSzPts val="1600"/>
              <a:buFont typeface="Arial"/>
              <a:buAutoNum type="arabicPeriod"/>
            </a:pPr>
            <a:r>
              <a:rPr lang="en" sz="1600" b="0" i="0" u="none" strike="noStrike" cap="none">
                <a:solidFill>
                  <a:schemeClr val="dk1"/>
                </a:solidFill>
                <a:latin typeface="Arial"/>
                <a:ea typeface="Arial"/>
                <a:cs typeface="Arial"/>
                <a:sym typeface="Arial"/>
              </a:rPr>
              <a:t>Fragment size - assumed length of fragment from beginning of read</a:t>
            </a: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chemeClr val="dk1"/>
              </a:buClr>
              <a:buSzPts val="1600"/>
              <a:buFont typeface="Arial"/>
              <a:buAutoNum type="arabicPeriod"/>
            </a:pPr>
            <a:r>
              <a:rPr lang="en" sz="1600" b="0" i="0" u="none" strike="noStrike" cap="none">
                <a:solidFill>
                  <a:schemeClr val="dk1"/>
                </a:solidFill>
                <a:latin typeface="Arial"/>
                <a:ea typeface="Arial"/>
                <a:cs typeface="Arial"/>
                <a:sym typeface="Arial"/>
              </a:rPr>
              <a:t>effective genome fraction - ChIP doesn’t get all of genome, 0.8 is default value</a:t>
            </a: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chemeClr val="dk1"/>
              </a:buClr>
              <a:buSzPts val="1600"/>
              <a:buFont typeface="Arial"/>
              <a:buAutoNum type="arabicPeriod"/>
            </a:pPr>
            <a:r>
              <a:rPr lang="en" sz="1600" b="0" i="0" u="none" strike="noStrike" cap="none">
                <a:solidFill>
                  <a:schemeClr val="dk1"/>
                </a:solidFill>
                <a:latin typeface="Arial"/>
                <a:ea typeface="Arial"/>
                <a:cs typeface="Arial"/>
                <a:sym typeface="Arial"/>
              </a:rPr>
              <a:t>Gap size - integer multiple of window size. Specifies allowed num of consecutive windows below threshold in an island</a:t>
            </a: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chemeClr val="dk1"/>
              </a:buClr>
              <a:buSzPts val="1600"/>
              <a:buFont typeface="Arial"/>
              <a:buAutoNum type="arabicPeriod"/>
            </a:pPr>
            <a:r>
              <a:rPr lang="en" sz="1600" b="0" i="0" u="none" strike="noStrike" cap="none">
                <a:solidFill>
                  <a:schemeClr val="dk1"/>
                </a:solidFill>
                <a:latin typeface="Arial"/>
                <a:ea typeface="Arial"/>
                <a:cs typeface="Arial"/>
                <a:sym typeface="Arial"/>
              </a:rPr>
              <a:t>FDR - false detection rate, number of islands expected to appear by chance/ total number of islands</a:t>
            </a:r>
            <a:endParaRPr sz="1600" b="0" i="0" u="none" strike="noStrike" cap="none">
              <a:solidFill>
                <a:schemeClr val="dk1"/>
              </a:solidFill>
              <a:latin typeface="Arial"/>
              <a:ea typeface="Arial"/>
              <a:cs typeface="Arial"/>
              <a:sym typeface="Arial"/>
            </a:endParaRPr>
          </a:p>
        </p:txBody>
      </p:sp>
      <p:sp>
        <p:nvSpPr>
          <p:cNvPr id="69" name="Google Shape;69;p15"/>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3</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2"/>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Need to refactor code before implementing pile-up</a:t>
            </a:r>
            <a:endParaRPr sz="2800" b="0" i="0" u="none" strike="noStrike" cap="none">
              <a:solidFill>
                <a:schemeClr val="dk1"/>
              </a:solidFill>
              <a:latin typeface="Arial"/>
              <a:ea typeface="Arial"/>
              <a:cs typeface="Arial"/>
              <a:sym typeface="Arial"/>
            </a:endParaRPr>
          </a:p>
        </p:txBody>
      </p:sp>
      <p:sp>
        <p:nvSpPr>
          <p:cNvPr id="273" name="Google Shape;273;p42"/>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Previous method of storing read coordinates in dict (make_dict_of_reads_and_windows) then using bisection to get number of reads in each window (get_window_counts_and_normalize) no longer makes any sense. So combine two steps into one.</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Need to do this before implementing pile-up, new branch “refactor” forked from branch “pair-end”, branch pile-up will be forked from “refactor” </a:t>
            </a:r>
            <a:endParaRPr sz="1800" b="0" i="0" u="none" strike="noStrike" cap="none">
              <a:solidFill>
                <a:schemeClr val="dk1"/>
              </a:solidFill>
              <a:latin typeface="Arial"/>
              <a:ea typeface="Arial"/>
              <a:cs typeface="Arial"/>
              <a:sym typeface="Arial"/>
            </a:endParaRPr>
          </a:p>
        </p:txBody>
      </p:sp>
      <p:sp>
        <p:nvSpPr>
          <p:cNvPr id="274" name="Google Shape;274;p42"/>
          <p:cNvSpPr txBox="1"/>
          <p:nvPr/>
        </p:nvSpPr>
        <p:spPr>
          <a:xfrm>
            <a:off x="469500" y="3174400"/>
            <a:ext cx="3468600" cy="1660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400"/>
              <a:buFont typeface="Arial"/>
              <a:buNone/>
            </a:pPr>
            <a:endParaRPr sz="1400" b="0" i="0" u="none" strike="noStrike" cap="none" baseline="-25000">
              <a:solidFill>
                <a:srgbClr val="000000"/>
              </a:solidFill>
              <a:latin typeface="Arial"/>
              <a:ea typeface="Arial"/>
              <a:cs typeface="Arial"/>
              <a:sym typeface="Arial"/>
            </a:endParaRPr>
          </a:p>
        </p:txBody>
      </p:sp>
      <p:sp>
        <p:nvSpPr>
          <p:cNvPr id="275" name="Google Shape;275;p42"/>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7/26/18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3"/>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Benchmark before refactoring </a:t>
            </a:r>
            <a:endParaRPr sz="2800" b="0" i="0" u="none" strike="noStrike" cap="none">
              <a:solidFill>
                <a:schemeClr val="dk1"/>
              </a:solidFill>
              <a:latin typeface="Arial"/>
              <a:ea typeface="Arial"/>
              <a:cs typeface="Arial"/>
              <a:sym typeface="Arial"/>
            </a:endParaRPr>
          </a:p>
        </p:txBody>
      </p:sp>
      <p:sp>
        <p:nvSpPr>
          <p:cNvPr id="281" name="Google Shape;281;p43"/>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Running SICER.sh with sample_small_sorted.bam (100k reads) as library and control</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160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 Run time is 22.1 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Running SICER.sh with sample_small_sorted.bed (100k reads) as library and control </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160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Run time is 5.6 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r>
              <a:rPr lang="en" sz="1800" b="0" i="0" u="none" strike="noStrike" cap="none">
                <a:solidFill>
                  <a:schemeClr val="dk1"/>
                </a:solidFill>
                <a:latin typeface="Arial"/>
                <a:ea typeface="Arial"/>
                <a:cs typeface="Arial"/>
                <a:sym typeface="Arial"/>
              </a:rPr>
              <a:t>Paired.bam -&gt; Single.bed seems to be a bottleneck, though this is a bit of an apples to oranges comparison since SICER_v1.1 just treats each paired reads as single ended. </a:t>
            </a:r>
            <a:endParaRPr sz="1800" b="0" i="0" u="none" strike="noStrike" cap="none">
              <a:solidFill>
                <a:schemeClr val="dk1"/>
              </a:solidFill>
              <a:latin typeface="Arial"/>
              <a:ea typeface="Arial"/>
              <a:cs typeface="Arial"/>
              <a:sym typeface="Arial"/>
            </a:endParaRPr>
          </a:p>
        </p:txBody>
      </p:sp>
      <p:sp>
        <p:nvSpPr>
          <p:cNvPr id="282" name="Google Shape;282;p43"/>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7/26/18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Outline of refactor</a:t>
            </a:r>
            <a:endParaRPr sz="2800" b="0" i="0" u="none" strike="noStrike" cap="none">
              <a:solidFill>
                <a:schemeClr val="dk1"/>
              </a:solidFill>
              <a:latin typeface="Arial"/>
              <a:ea typeface="Arial"/>
              <a:cs typeface="Arial"/>
              <a:sym typeface="Arial"/>
            </a:endParaRPr>
          </a:p>
        </p:txBody>
      </p:sp>
      <p:sp>
        <p:nvSpPr>
          <p:cNvPr id="288" name="Google Shape;288;p44"/>
          <p:cNvSpPr txBox="1">
            <a:spLocks noGrp="1"/>
          </p:cNvSpPr>
          <p:nvPr>
            <p:ph type="body" idx="1"/>
          </p:nvPr>
        </p:nvSpPr>
        <p:spPr>
          <a:xfrm>
            <a:off x="311700" y="668500"/>
            <a:ext cx="42603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sng" strike="noStrike" cap="none">
                <a:solidFill>
                  <a:schemeClr val="dk1"/>
                </a:solidFill>
                <a:latin typeface="Arial"/>
                <a:ea typeface="Arial"/>
                <a:cs typeface="Arial"/>
                <a:sym typeface="Arial"/>
              </a:rPr>
              <a:t>Before refactor</a:t>
            </a:r>
            <a:r>
              <a:rPr lang="en" sz="1800" b="0" i="0"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Input:  iterator, genome_data,                         window_size, fragment_size, scaling_factor</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make_dict_of_reads_and_windows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get_window_counts_and_normalize</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paired_to_single_read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r>
              <a:rPr lang="en" sz="1800" b="0" i="0" u="none" strike="noStrike" cap="none">
                <a:solidFill>
                  <a:schemeClr val="dk1"/>
                </a:solidFill>
                <a:latin typeface="Arial"/>
                <a:ea typeface="Arial"/>
                <a:cs typeface="Arial"/>
                <a:sym typeface="Arial"/>
              </a:rPr>
              <a:t>Output: window_counts_dict, normalized_window_array</a:t>
            </a:r>
            <a:endParaRPr sz="1800" b="0" i="0" u="none" strike="noStrike" cap="none">
              <a:solidFill>
                <a:schemeClr val="dk1"/>
              </a:solidFill>
              <a:latin typeface="Arial"/>
              <a:ea typeface="Arial"/>
              <a:cs typeface="Arial"/>
              <a:sym typeface="Arial"/>
            </a:endParaRPr>
          </a:p>
        </p:txBody>
      </p:sp>
      <p:sp>
        <p:nvSpPr>
          <p:cNvPr id="289" name="Google Shape;289;p44"/>
          <p:cNvSpPr txBox="1">
            <a:spLocks noGrp="1"/>
          </p:cNvSpPr>
          <p:nvPr>
            <p:ph type="body" idx="1"/>
          </p:nvPr>
        </p:nvSpPr>
        <p:spPr>
          <a:xfrm>
            <a:off x="4736400" y="624125"/>
            <a:ext cx="40959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sng" strike="noStrike" cap="none">
                <a:solidFill>
                  <a:schemeClr val="dk1"/>
                </a:solidFill>
                <a:latin typeface="Arial"/>
                <a:ea typeface="Arial"/>
                <a:cs typeface="Arial"/>
                <a:sym typeface="Arial"/>
              </a:rPr>
              <a:t>After refactor</a:t>
            </a:r>
            <a:r>
              <a:rPr lang="en" sz="1800" b="0" i="0"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Input: iterator, genome_data,                         window_size, fragment_size, scaling_factor</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get_window_counts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paired_to_single_read*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Output: window_counts_dict, normalized_window_array</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0" name="Google Shape;290;p44"/>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7/27/18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Todo </a:t>
            </a:r>
            <a:endParaRPr sz="2800" b="0" i="0" u="none" strike="noStrike" cap="none">
              <a:solidFill>
                <a:schemeClr val="dk1"/>
              </a:solidFill>
              <a:latin typeface="Arial"/>
              <a:ea typeface="Arial"/>
              <a:cs typeface="Arial"/>
              <a:sym typeface="Arial"/>
            </a:endParaRPr>
          </a:p>
        </p:txBody>
      </p:sp>
      <p:sp>
        <p:nvSpPr>
          <p:cNvPr id="296" name="Google Shape;296;p45"/>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Compare single-end bed and bam run time</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t>
            </a:r>
            <a:r>
              <a:rPr lang="en" sz="1800" b="1" i="1" u="none" strike="noStrike" cap="none">
                <a:solidFill>
                  <a:srgbClr val="E69138"/>
                </a:solidFill>
                <a:latin typeface="Arial"/>
                <a:ea typeface="Arial"/>
                <a:cs typeface="Arial"/>
                <a:sym typeface="Arial"/>
              </a:rPr>
              <a:t>Possible unnecessary hangup in SICER_bam ?</a:t>
            </a:r>
            <a:endParaRPr sz="1800" b="1" i="1" u="none" strike="noStrike" cap="none">
              <a:solidFill>
                <a:srgbClr val="E69138"/>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Take off last character of paired end string instead of split.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t>
            </a:r>
            <a:r>
              <a:rPr lang="en" sz="1800" b="1" i="1" u="none" strike="noStrike" cap="none">
                <a:solidFill>
                  <a:srgbClr val="E69138"/>
                </a:solidFill>
                <a:latin typeface="Arial"/>
                <a:ea typeface="Arial"/>
                <a:cs typeface="Arial"/>
                <a:sym typeface="Arial"/>
              </a:rPr>
              <a:t>Done. </a:t>
            </a:r>
            <a:endParaRPr sz="1800" b="1" i="1" u="none" strike="noStrike" cap="none">
              <a:solidFill>
                <a:srgbClr val="E69138"/>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Throw error if proper mate does not actually have a mate.</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t>
            </a:r>
            <a:r>
              <a:rPr lang="en" sz="1800" b="1" i="1" u="none" strike="noStrike" cap="none">
                <a:solidFill>
                  <a:srgbClr val="E69138"/>
                </a:solidFill>
                <a:latin typeface="Arial"/>
                <a:ea typeface="Arial"/>
                <a:cs typeface="Arial"/>
                <a:sym typeface="Arial"/>
              </a:rPr>
              <a:t>Done. Possibly built into paired-end iterator</a:t>
            </a:r>
            <a:endParaRPr sz="1800" b="1" i="1" u="none" strike="noStrike" cap="none">
              <a:solidFill>
                <a:srgbClr val="E69138"/>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800" b="0" i="0" u="none" strike="noStrike" cap="none">
                <a:solidFill>
                  <a:schemeClr val="dk1"/>
                </a:solidFill>
                <a:latin typeface="Arial"/>
                <a:ea typeface="Arial"/>
                <a:cs typeface="Arial"/>
                <a:sym typeface="Arial"/>
              </a:rPr>
              <a:t>Why was paired -&gt; single end changed</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800" b="0" i="0" u="none" strike="noStrike" cap="none">
                <a:solidFill>
                  <a:schemeClr val="dk1"/>
                </a:solidFill>
                <a:latin typeface="Arial"/>
                <a:ea typeface="Arial"/>
                <a:cs typeface="Arial"/>
                <a:sym typeface="Arial"/>
              </a:rPr>
              <a:t>	</a:t>
            </a:r>
            <a:r>
              <a:rPr lang="en" sz="1800" b="1" i="1" u="none" strike="noStrike" cap="none">
                <a:solidFill>
                  <a:srgbClr val="E69138"/>
                </a:solidFill>
                <a:latin typeface="Arial"/>
                <a:ea typeface="Arial"/>
                <a:cs typeface="Arial"/>
                <a:sym typeface="Arial"/>
              </a:rPr>
              <a:t>- only checks that adjacent reads are in same chromosome </a:t>
            </a:r>
            <a:endParaRPr sz="1800" b="1" i="1" u="none" strike="noStrike" cap="none">
              <a:solidFill>
                <a:srgbClr val="E69138"/>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1" i="1" u="none" strike="noStrike" cap="none">
                <a:solidFill>
                  <a:srgbClr val="E69138"/>
                </a:solidFill>
                <a:latin typeface="Arial"/>
                <a:ea typeface="Arial"/>
                <a:cs typeface="Arial"/>
                <a:sym typeface="Arial"/>
              </a:rPr>
              <a:t>	- does not check if reads are part of a proper pair, have matching strings</a:t>
            </a:r>
            <a:endParaRPr sz="1800" b="1" i="1" u="none" strike="noStrike" cap="none">
              <a:solidFill>
                <a:srgbClr val="E69138"/>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800" b="0" i="0" u="none" strike="noStrike" cap="none">
                <a:solidFill>
                  <a:schemeClr val="dk1"/>
                </a:solidFill>
                <a:latin typeface="Arial"/>
                <a:ea typeface="Arial"/>
                <a:cs typeface="Arial"/>
                <a:sym typeface="Arial"/>
              </a:rPr>
              <a:t>See if pair_SAM_alignments will work</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800" b="0" i="0" u="none" strike="noStrike" cap="none">
                <a:solidFill>
                  <a:schemeClr val="dk1"/>
                </a:solidFill>
                <a:latin typeface="Arial"/>
                <a:ea typeface="Arial"/>
                <a:cs typeface="Arial"/>
                <a:sym typeface="Arial"/>
              </a:rPr>
              <a:t>	</a:t>
            </a:r>
            <a:r>
              <a:rPr lang="en" sz="1800" b="1" i="1" u="none" strike="noStrike" cap="none">
                <a:solidFill>
                  <a:srgbClr val="E69138"/>
                </a:solidFill>
                <a:latin typeface="Arial"/>
                <a:ea typeface="Arial"/>
                <a:cs typeface="Arial"/>
                <a:sym typeface="Arial"/>
              </a:rPr>
              <a:t>Now working, to be incorporated into refactor branch.</a:t>
            </a:r>
            <a:endParaRPr sz="1800" b="1" i="1" u="none" strike="noStrike" cap="none">
              <a:solidFill>
                <a:srgbClr val="E69138"/>
              </a:solidFill>
              <a:latin typeface="Arial"/>
              <a:ea typeface="Arial"/>
              <a:cs typeface="Arial"/>
              <a:sym typeface="Arial"/>
            </a:endParaRPr>
          </a:p>
        </p:txBody>
      </p:sp>
      <p:sp>
        <p:nvSpPr>
          <p:cNvPr id="297" name="Google Shape;297;p45"/>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7/31/18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6"/>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Single-end BAM vs. Single-end BED runtime</a:t>
            </a:r>
            <a:endParaRPr sz="2800" b="0" i="0" u="none" strike="noStrike" cap="none">
              <a:solidFill>
                <a:schemeClr val="dk1"/>
              </a:solidFill>
              <a:latin typeface="Arial"/>
              <a:ea typeface="Arial"/>
              <a:cs typeface="Arial"/>
              <a:sym typeface="Arial"/>
            </a:endParaRPr>
          </a:p>
        </p:txBody>
      </p:sp>
      <p:sp>
        <p:nvSpPr>
          <p:cNvPr id="303" name="Google Shape;303;p46"/>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Paired-end BAM</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real 25.63 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sys 2.41 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Single end BAM</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real 22.97 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sys 2.36 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Single-end BED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real 5.67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sys 2.39 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Need to investigate further, unnecessary hang-up in BAM version?</a:t>
            </a:r>
            <a:endParaRPr sz="1800" b="0" i="0" u="none" strike="noStrike" cap="none">
              <a:solidFill>
                <a:schemeClr val="dk1"/>
              </a:solidFill>
              <a:latin typeface="Arial"/>
              <a:ea typeface="Arial"/>
              <a:cs typeface="Arial"/>
              <a:sym typeface="Arial"/>
            </a:endParaRPr>
          </a:p>
        </p:txBody>
      </p:sp>
      <p:sp>
        <p:nvSpPr>
          <p:cNvPr id="304" name="Google Shape;304;p46"/>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34</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7"/>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Todo </a:t>
            </a:r>
            <a:endParaRPr sz="2800" b="0" i="0" u="none" strike="noStrike" cap="none">
              <a:solidFill>
                <a:schemeClr val="dk1"/>
              </a:solidFill>
              <a:latin typeface="Arial"/>
              <a:ea typeface="Arial"/>
              <a:cs typeface="Arial"/>
              <a:sym typeface="Arial"/>
            </a:endParaRPr>
          </a:p>
        </p:txBody>
      </p:sp>
      <p:sp>
        <p:nvSpPr>
          <p:cNvPr id="310" name="Google Shape;310;p47"/>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BAM vs BED runtime remove sort step, otherwise compare two scripts.</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Find how reads are counted in windows in SICER_V1.1 </a:t>
            </a: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Do this before refactor</a:t>
            </a:r>
            <a:endParaRPr sz="1800" b="0" i="0" u="none" strike="noStrike" cap="none">
              <a:solidFill>
                <a:schemeClr val="dk1"/>
              </a:solidFill>
              <a:latin typeface="Arial"/>
              <a:ea typeface="Arial"/>
              <a:cs typeface="Arial"/>
              <a:sym typeface="Arial"/>
            </a:endParaRPr>
          </a:p>
          <a:p>
            <a:pPr marL="91440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Keep paired_to_single_read or get_window_counts_pe </a:t>
            </a: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try not to duplicate code</a:t>
            </a:r>
            <a:endParaRPr sz="18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800" b="0" i="0" u="none" strike="noStrike" cap="none">
                <a:solidFill>
                  <a:schemeClr val="dk1"/>
                </a:solidFill>
                <a:latin typeface="Arial"/>
                <a:ea typeface="Arial"/>
                <a:cs typeface="Arial"/>
                <a:sym typeface="Arial"/>
              </a:rPr>
              <a:t>Validation of refactor with example reads (window_counts_dict, normalized_window_array)</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At least here by Tuesday</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Pile-up</a:t>
            </a:r>
            <a:endParaRPr sz="1800" b="0" i="0" u="none" strike="noStrike" cap="none">
              <a:solidFill>
                <a:schemeClr val="dk1"/>
              </a:solidFill>
              <a:latin typeface="Arial"/>
              <a:ea typeface="Arial"/>
              <a:cs typeface="Arial"/>
              <a:sym typeface="Arial"/>
            </a:endParaRPr>
          </a:p>
        </p:txBody>
      </p:sp>
      <p:sp>
        <p:nvSpPr>
          <p:cNvPr id="311" name="Google Shape;311;p47"/>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8/1/18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8"/>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BAM vs. BED runtime</a:t>
            </a:r>
            <a:endParaRPr sz="2800" b="0" i="0" u="none" strike="noStrike" cap="none">
              <a:solidFill>
                <a:schemeClr val="dk1"/>
              </a:solidFill>
              <a:latin typeface="Arial"/>
              <a:ea typeface="Arial"/>
              <a:cs typeface="Arial"/>
              <a:sym typeface="Arial"/>
            </a:endParaRPr>
          </a:p>
        </p:txBody>
      </p:sp>
      <p:sp>
        <p:nvSpPr>
          <p:cNvPr id="317" name="Google Shape;317;p48"/>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Single-end BAM</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real 19.53 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Single-end BED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real 5.8 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Single-end BAM + remove_redundant_reads_bam step removed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real 8.67 s, sys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Primary suspects for slowdown:</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Remove_redundant_reads_bam (~14 s)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Paired_to_single (~5 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I think this should be an additional item for refactor, other inefficiencies may already be addressed.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8" name="Google Shape;318;p48"/>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36</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9"/>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Refactor validation (single-end, midpoint)</a:t>
            </a:r>
            <a:endParaRPr sz="2800" b="0" i="0" u="none" strike="noStrike" cap="none">
              <a:solidFill>
                <a:schemeClr val="dk1"/>
              </a:solidFill>
              <a:latin typeface="Arial"/>
              <a:ea typeface="Arial"/>
              <a:cs typeface="Arial"/>
              <a:sym typeface="Arial"/>
            </a:endParaRPr>
          </a:p>
        </p:txBody>
      </p:sp>
      <p:sp>
        <p:nvSpPr>
          <p:cNvPr id="324" name="Google Shape;324;p49"/>
          <p:cNvSpPr txBox="1">
            <a:spLocks noGrp="1"/>
          </p:cNvSpPr>
          <p:nvPr>
            <p:ph type="body" idx="1"/>
          </p:nvPr>
        </p:nvSpPr>
        <p:spPr>
          <a:xfrm>
            <a:off x="311700" y="668500"/>
            <a:ext cx="42603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sng" strike="noStrike" cap="none">
                <a:solidFill>
                  <a:schemeClr val="dk1"/>
                </a:solidFill>
                <a:latin typeface="Arial"/>
                <a:ea typeface="Arial"/>
                <a:cs typeface="Arial"/>
                <a:sym typeface="Arial"/>
              </a:rPr>
              <a:t>Before refactor</a:t>
            </a:r>
            <a:r>
              <a:rPr lang="en" sz="1800" b="0" i="0"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make_dict_of_reads_and_windows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get_window_counts_and_normalize</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Output: window_counts_dict, normalized_window_array, total_reads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r>
              <a:rPr lang="en" sz="1800" b="0" i="0" u="none" strike="noStrike" cap="none">
                <a:solidFill>
                  <a:schemeClr val="dk1"/>
                </a:solidFill>
                <a:latin typeface="Arial"/>
                <a:ea typeface="Arial"/>
                <a:cs typeface="Arial"/>
                <a:sym typeface="Arial"/>
              </a:rPr>
              <a:t>Need to compare 3 outputs....</a:t>
            </a:r>
            <a:endParaRPr sz="1800" b="0" i="0" u="none" strike="noStrike" cap="none">
              <a:solidFill>
                <a:schemeClr val="dk1"/>
              </a:solidFill>
              <a:latin typeface="Arial"/>
              <a:ea typeface="Arial"/>
              <a:cs typeface="Arial"/>
              <a:sym typeface="Arial"/>
            </a:endParaRPr>
          </a:p>
        </p:txBody>
      </p:sp>
      <p:sp>
        <p:nvSpPr>
          <p:cNvPr id="325" name="Google Shape;325;p49"/>
          <p:cNvSpPr txBox="1">
            <a:spLocks noGrp="1"/>
          </p:cNvSpPr>
          <p:nvPr>
            <p:ph type="body" idx="1"/>
          </p:nvPr>
        </p:nvSpPr>
        <p:spPr>
          <a:xfrm>
            <a:off x="4736400" y="624125"/>
            <a:ext cx="40959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sng" strike="noStrike" cap="none">
                <a:solidFill>
                  <a:schemeClr val="dk1"/>
                </a:solidFill>
                <a:latin typeface="Arial"/>
                <a:ea typeface="Arial"/>
                <a:cs typeface="Arial"/>
                <a:sym typeface="Arial"/>
              </a:rPr>
              <a:t>After refactor</a:t>
            </a:r>
            <a:r>
              <a:rPr lang="en" sz="1800" b="0" i="0"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get_window_counts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Output: window_counts_dict, normalized_window_array, total_reads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6" name="Google Shape;326;p49"/>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8/3/18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0"/>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Refactor validation (single-end, midpoint)</a:t>
            </a:r>
            <a:endParaRPr sz="2800" b="0" i="0" u="none" strike="noStrike" cap="none">
              <a:solidFill>
                <a:schemeClr val="dk1"/>
              </a:solidFill>
              <a:latin typeface="Arial"/>
              <a:ea typeface="Arial"/>
              <a:cs typeface="Arial"/>
              <a:sym typeface="Arial"/>
            </a:endParaRPr>
          </a:p>
        </p:txBody>
      </p:sp>
      <p:sp>
        <p:nvSpPr>
          <p:cNvPr id="332" name="Google Shape;332;p50"/>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1" i="1" u="sng" strike="noStrike" cap="none">
                <a:solidFill>
                  <a:schemeClr val="dk1"/>
                </a:solidFill>
                <a:latin typeface="Arial"/>
                <a:ea typeface="Arial"/>
                <a:cs typeface="Arial"/>
                <a:sym typeface="Arial"/>
              </a:rPr>
              <a:t>Before refactor:</a:t>
            </a:r>
            <a:endParaRPr sz="1800" b="1" i="1" u="sng"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1" i="1" u="sng"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total_reads = 97658</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len(window_counts_dict[ ‘chr1’ ]) = 5616</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window_counts_dict[ 'chr1' ][0:5] = </a:t>
            </a:r>
            <a:endParaRPr sz="1800" b="0" i="0" u="none" strike="noStrike" cap="none">
              <a:solidFill>
                <a:schemeClr val="dk1"/>
              </a:solidFill>
              <a:latin typeface="Arial"/>
              <a:ea typeface="Arial"/>
              <a:cs typeface="Arial"/>
              <a:sym typeface="Arial"/>
            </a:endParaRPr>
          </a:p>
          <a:p>
            <a:pPr marL="2286000" marR="0" lvl="0" indent="45720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[3073400, 1, 0],</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[3073600, 1, 0],</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[3093400, 1, 0],</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[3093800, 1, 0],</a:t>
            </a:r>
            <a:endParaRPr sz="1800" b="0" i="0" u="none" strike="noStrike" cap="none">
              <a:solidFill>
                <a:schemeClr val="dk1"/>
              </a:solidFill>
              <a:latin typeface="Arial"/>
              <a:ea typeface="Arial"/>
              <a:cs typeface="Arial"/>
              <a:sym typeface="Arial"/>
            </a:endParaRPr>
          </a:p>
          <a:p>
            <a:pPr marL="2286000" marR="0" lvl="0" indent="45720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[3166800, 2, 0]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3" name="Google Shape;333;p50"/>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8/3/18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1"/>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Refactor validation (single-end, midpoint)</a:t>
            </a:r>
            <a:endParaRPr sz="2800" b="0" i="0" u="none" strike="noStrike" cap="none">
              <a:solidFill>
                <a:schemeClr val="dk1"/>
              </a:solidFill>
              <a:latin typeface="Arial"/>
              <a:ea typeface="Arial"/>
              <a:cs typeface="Arial"/>
              <a:sym typeface="Arial"/>
            </a:endParaRPr>
          </a:p>
        </p:txBody>
      </p:sp>
      <p:sp>
        <p:nvSpPr>
          <p:cNvPr id="339" name="Google Shape;339;p51"/>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1" i="1" u="sng" strike="noStrike" cap="none">
                <a:solidFill>
                  <a:schemeClr val="dk1"/>
                </a:solidFill>
                <a:latin typeface="Arial"/>
                <a:ea typeface="Arial"/>
                <a:cs typeface="Arial"/>
                <a:sym typeface="Arial"/>
              </a:rPr>
              <a:t>After refactor:</a:t>
            </a:r>
            <a:endParaRPr sz="1800" b="1" i="1" u="sng"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1" i="1" u="sng"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1" i="1" u="sng" strike="noStrike" cap="none">
                <a:solidFill>
                  <a:schemeClr val="dk1"/>
                </a:solidFill>
                <a:latin typeface="Arial"/>
                <a:ea typeface="Arial"/>
                <a:cs typeface="Arial"/>
                <a:sym typeface="Arial"/>
              </a:rPr>
              <a:t>	</a:t>
            </a:r>
            <a:r>
              <a:rPr lang="en" sz="1800" b="0" i="0" u="none" strike="noStrike" cap="none">
                <a:solidFill>
                  <a:schemeClr val="dk1"/>
                </a:solidFill>
                <a:latin typeface="Arial"/>
                <a:ea typeface="Arial"/>
                <a:cs typeface="Arial"/>
                <a:sym typeface="Arial"/>
              </a:rPr>
              <a:t>total_reads = 97658</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len(window_counts_dict[ ‘chr1’ ]) = 5616</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window_counts_dict[ 'chr1' ][0:5] =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[3073400, 1, 0],</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[3073600, 1, 0],</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[3093400, 1, 0],</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[3093800, 1, 0],</a:t>
            </a:r>
            <a:endParaRPr sz="1800" b="0" i="0" u="none" strike="noStrike" cap="none">
              <a:solidFill>
                <a:schemeClr val="dk1"/>
              </a:solidFill>
              <a:latin typeface="Arial"/>
              <a:ea typeface="Arial"/>
              <a:cs typeface="Arial"/>
              <a:sym typeface="Arial"/>
            </a:endParaRPr>
          </a:p>
          <a:p>
            <a:pPr marL="2286000" marR="0" lvl="0" indent="45720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[3166800, 2, 0]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0" name="Google Shape;340;p51"/>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8/3/18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Week 2( 6/4 - 6/8 ): Definitions</a:t>
            </a:r>
            <a:endParaRPr sz="2800" b="0" i="0" u="none" strike="noStrike" cap="none">
              <a:solidFill>
                <a:schemeClr val="dk1"/>
              </a:solidFill>
              <a:latin typeface="Arial"/>
              <a:ea typeface="Arial"/>
              <a:cs typeface="Arial"/>
              <a:sym typeface="Arial"/>
            </a:endParaRPr>
          </a:p>
        </p:txBody>
      </p:sp>
      <p:sp>
        <p:nvSpPr>
          <p:cNvPr id="75" name="Google Shape;75;p16"/>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These are all definitions in the “Transcription factor glossary” on wikipedia</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1600"/>
              </a:spcBef>
              <a:spcAft>
                <a:spcPts val="0"/>
              </a:spcAft>
              <a:buClr>
                <a:schemeClr val="dk1"/>
              </a:buClr>
              <a:buSzPts val="1800"/>
              <a:buFont typeface="Arial"/>
              <a:buAutoNum type="arabicPeriod"/>
            </a:pPr>
            <a:r>
              <a:rPr lang="en" sz="1800" b="0" i="0" u="none" strike="noStrike" cap="none">
                <a:solidFill>
                  <a:schemeClr val="dk1"/>
                </a:solidFill>
                <a:latin typeface="Arial"/>
                <a:ea typeface="Arial"/>
                <a:cs typeface="Arial"/>
                <a:sym typeface="Arial"/>
              </a:rPr>
              <a:t>Transcription - first step in gene expression in which messenger RNA (mRNA) is created from DNA by RNA polymerase</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AutoNum type="arabicPeriod"/>
            </a:pPr>
            <a:r>
              <a:rPr lang="en" sz="1800" b="0" i="0" u="none" strike="noStrike" cap="none">
                <a:solidFill>
                  <a:schemeClr val="dk1"/>
                </a:solidFill>
                <a:latin typeface="Arial"/>
                <a:ea typeface="Arial"/>
                <a:cs typeface="Arial"/>
                <a:sym typeface="Arial"/>
              </a:rPr>
              <a:t>Transcription factor - protein that binds to DNA and regulates gene expression by promoting or suppressing transcription</a:t>
            </a:r>
            <a:endParaRPr sz="1800" b="0" i="0" u="none" strike="noStrike" cap="none">
              <a:solidFill>
                <a:schemeClr val="dk1"/>
              </a:solidFill>
              <a:latin typeface="Arial"/>
              <a:ea typeface="Arial"/>
              <a:cs typeface="Arial"/>
              <a:sym typeface="Arial"/>
            </a:endParaRPr>
          </a:p>
        </p:txBody>
      </p:sp>
      <p:sp>
        <p:nvSpPr>
          <p:cNvPr id="76" name="Google Shape;76;p16"/>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4</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2"/>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Refactor validation (single-end, midpoint)</a:t>
            </a:r>
            <a:endParaRPr sz="2800" b="0" i="0" u="none" strike="noStrike" cap="none">
              <a:solidFill>
                <a:schemeClr val="dk1"/>
              </a:solidFill>
              <a:latin typeface="Arial"/>
              <a:ea typeface="Arial"/>
              <a:cs typeface="Arial"/>
              <a:sym typeface="Arial"/>
            </a:endParaRPr>
          </a:p>
        </p:txBody>
      </p:sp>
      <p:sp>
        <p:nvSpPr>
          <p:cNvPr id="346" name="Google Shape;346;p52"/>
          <p:cNvSpPr txBox="1">
            <a:spLocks noGrp="1"/>
          </p:cNvSpPr>
          <p:nvPr>
            <p:ph type="body" idx="1"/>
          </p:nvPr>
        </p:nvSpPr>
        <p:spPr>
          <a:xfrm>
            <a:off x="135275" y="668500"/>
            <a:ext cx="86970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1" i="1" u="sng" strike="noStrike" cap="none">
                <a:solidFill>
                  <a:schemeClr val="dk1"/>
                </a:solidFill>
                <a:latin typeface="Arial"/>
                <a:ea typeface="Arial"/>
                <a:cs typeface="Arial"/>
                <a:sym typeface="Arial"/>
              </a:rPr>
              <a:t>Pseudo-code for comparing normlized_window_array:</a:t>
            </a:r>
            <a:endParaRPr sz="1800" b="1" i="1" u="sng"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for element in window_counts_dict[‘chr1’]:</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window = HTSeq.GI(chrom, element[0], element[0] + window_size)</a:t>
            </a:r>
            <a:endParaRPr sz="18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print normalized_window_array_original[window_original]</a:t>
            </a:r>
            <a:endParaRPr sz="18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print normalized_window_array_refactor[window_refactor]</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1" i="1" u="sng"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600" b="1" i="1" u="sng" strike="noStrike" cap="none">
                <a:solidFill>
                  <a:schemeClr val="dk1"/>
                </a:solidFill>
                <a:latin typeface="Arial"/>
                <a:ea typeface="Arial"/>
                <a:cs typeface="Arial"/>
                <a:sym typeface="Arial"/>
              </a:rPr>
              <a:t>output:</a:t>
            </a:r>
            <a:endParaRPr sz="1600" b="1" i="1" u="sng"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    [(&lt;GenomicInterval object 'chr1', [3073400,3073600), strand '.'&gt;, 10.239816502488276)]</a:t>
            </a: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    [(&lt;GenomicInterval object 'chr1', [3073400,3073600), strand '.'&gt;, 10.239816502488276)]</a:t>
            </a: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    [(&lt;GenomicInterval object 'chr1', [3073600,3073800), strand '.'&gt;, 10.239816502488276)]</a:t>
            </a: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    [(&lt;GenomicInterval object 'chr1', [3073600,3073800), strand '.'&gt;, 10.239816502488276)]</a:t>
            </a: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a:t>
            </a: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7" name="Google Shape;347;p52"/>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8/6/18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3"/>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Refactor validation (paired-end, midpoint)</a:t>
            </a:r>
            <a:endParaRPr sz="2800" b="0" i="0" u="none" strike="noStrike" cap="none">
              <a:solidFill>
                <a:schemeClr val="dk1"/>
              </a:solidFill>
              <a:latin typeface="Arial"/>
              <a:ea typeface="Arial"/>
              <a:cs typeface="Arial"/>
              <a:sym typeface="Arial"/>
            </a:endParaRPr>
          </a:p>
        </p:txBody>
      </p:sp>
      <p:sp>
        <p:nvSpPr>
          <p:cNvPr id="353" name="Google Shape;353;p53"/>
          <p:cNvSpPr txBox="1">
            <a:spLocks noGrp="1"/>
          </p:cNvSpPr>
          <p:nvPr>
            <p:ph type="body" idx="1"/>
          </p:nvPr>
        </p:nvSpPr>
        <p:spPr>
          <a:xfrm>
            <a:off x="135275" y="668500"/>
            <a:ext cx="86970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Refactor and original retain different amounts of reads, </a:t>
            </a: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6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e.g.</a:t>
            </a: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		refactor:   len(window_counts_dict[ ‘chr1’ ]) =   2998</a:t>
            </a: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		original:   len(window_counts_dict[ ‘chr1’ ]) =   2997</a:t>
            </a: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		refactor:   len(window_counts_dict[ ‘chr18’ ]) =   1468</a:t>
            </a: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		original:   len(window_counts_dict[ ‘chr18’ ]) =   1273</a:t>
            </a: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Refactor more inclusive, just check what it removes and why and move on?</a:t>
            </a: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4" name="Google Shape;354;p53"/>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8/6/18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4"/>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Refactor validation (paired-end, midpoint)</a:t>
            </a:r>
            <a:endParaRPr sz="2800" b="0" i="0" u="none" strike="noStrike" cap="none">
              <a:solidFill>
                <a:schemeClr val="dk1"/>
              </a:solidFill>
              <a:latin typeface="Arial"/>
              <a:ea typeface="Arial"/>
              <a:cs typeface="Arial"/>
              <a:sym typeface="Arial"/>
            </a:endParaRPr>
          </a:p>
        </p:txBody>
      </p:sp>
      <p:sp>
        <p:nvSpPr>
          <p:cNvPr id="360" name="Google Shape;360;p54"/>
          <p:cNvSpPr txBox="1">
            <a:spLocks noGrp="1"/>
          </p:cNvSpPr>
          <p:nvPr>
            <p:ph type="body" idx="1"/>
          </p:nvPr>
        </p:nvSpPr>
        <p:spPr>
          <a:xfrm>
            <a:off x="135275" y="668500"/>
            <a:ext cx="86970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1" i="1" u="sng" strike="noStrike" cap="none">
                <a:solidFill>
                  <a:schemeClr val="dk1"/>
                </a:solidFill>
                <a:latin typeface="Arial"/>
                <a:ea typeface="Arial"/>
                <a:cs typeface="Arial"/>
                <a:sym typeface="Arial"/>
              </a:rPr>
              <a:t>Pseudo-code for comparing normlized_window_array:</a:t>
            </a:r>
            <a:endParaRPr sz="1800" b="1" i="1" u="sng"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for count in window_counts_dict:</a:t>
            </a:r>
            <a:endParaRPr sz="18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print normalized_window_array_original[window_original]</a:t>
            </a:r>
            <a:endParaRPr sz="18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print normalized_window_array_refactor[window_refactor]</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1" i="1" u="sng"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600" b="1" i="1" u="sng" strike="noStrike" cap="none">
                <a:solidFill>
                  <a:schemeClr val="dk1"/>
                </a:solidFill>
                <a:latin typeface="Arial"/>
                <a:ea typeface="Arial"/>
                <a:cs typeface="Arial"/>
                <a:sym typeface="Arial"/>
              </a:rPr>
              <a:t>output:</a:t>
            </a:r>
            <a:endParaRPr sz="1600" b="1" i="1" u="sng"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    [(&lt;GenomicInterval object 'chr1', [3073400,3073600), strand '.'&gt;, 10.239816502488276)]</a:t>
            </a: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    [(&lt;GenomicInterval object 'chr1', [3073400,3073600), strand '.'&gt;, 10.239816502488276)]</a:t>
            </a: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    [(&lt;GenomicInterval object 'chr1', [3073600,3073800), strand '.'&gt;, 10.239816502488276)]</a:t>
            </a: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    [(&lt;GenomicInterval object 'chr1', [3073600,3073800), strand '.'&gt;, 10.239816502488276)]</a:t>
            </a: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a:t>
            </a: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1" name="Google Shape;361;p54"/>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8/6/18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5"/>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TODO</a:t>
            </a:r>
            <a:endParaRPr sz="2800" b="0" i="0" u="none" strike="noStrike" cap="none">
              <a:solidFill>
                <a:schemeClr val="dk1"/>
              </a:solidFill>
              <a:latin typeface="Arial"/>
              <a:ea typeface="Arial"/>
              <a:cs typeface="Arial"/>
              <a:sym typeface="Arial"/>
            </a:endParaRPr>
          </a:p>
        </p:txBody>
      </p:sp>
      <p:sp>
        <p:nvSpPr>
          <p:cNvPr id="367" name="Google Shape;367;p55"/>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Count total number of proper pairs in bam file, compare with parser.</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t>
            </a:r>
            <a:r>
              <a:rPr lang="en" sz="1800" b="1" i="1" u="none" strike="noStrike" cap="none">
                <a:solidFill>
                  <a:srgbClr val="F6B26B"/>
                </a:solidFill>
                <a:latin typeface="Arial"/>
                <a:ea typeface="Arial"/>
                <a:cs typeface="Arial"/>
                <a:sym typeface="Arial"/>
              </a:rPr>
              <a:t>samtools + htseq-count</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Find how reads are counted in windows in SICER_V1.1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t>
            </a:r>
            <a:r>
              <a:rPr lang="en" sz="1800" b="1" i="1" u="none" strike="noStrike" cap="none">
                <a:solidFill>
                  <a:srgbClr val="F6B26B"/>
                </a:solidFill>
                <a:latin typeface="Arial"/>
                <a:ea typeface="Arial"/>
                <a:cs typeface="Arial"/>
                <a:sym typeface="Arial"/>
              </a:rPr>
              <a:t>Done.</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Run time issue, compare redundancy removal in BAM and BED versions.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t>
            </a:r>
            <a:r>
              <a:rPr lang="en" sz="1800" b="1" i="1" u="none" strike="noStrike" cap="none">
                <a:solidFill>
                  <a:srgbClr val="F6B26B"/>
                </a:solidFill>
                <a:latin typeface="Arial"/>
                <a:ea typeface="Arial"/>
                <a:cs typeface="Arial"/>
                <a:sym typeface="Arial"/>
              </a:rPr>
              <a:t>Picard to remove redundancies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Run time scaling, need larger bam/bed file.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t>
            </a:r>
            <a:r>
              <a:rPr lang="en" sz="1800" b="1" i="1" u="none" strike="noStrike" cap="none">
                <a:solidFill>
                  <a:srgbClr val="F6B26B"/>
                </a:solidFill>
                <a:latin typeface="Arial"/>
                <a:ea typeface="Arial"/>
                <a:cs typeface="Arial"/>
                <a:sym typeface="Arial"/>
              </a:rPr>
              <a:t>In progress, transfering files now</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Use diff to compare outputs of refactor</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8" name="Google Shape;368;p55"/>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8/7/18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6"/>
          <p:cNvSpPr txBox="1">
            <a:spLocks noGrp="1"/>
          </p:cNvSpPr>
          <p:nvPr>
            <p:ph type="title"/>
          </p:nvPr>
        </p:nvSpPr>
        <p:spPr>
          <a:xfrm>
            <a:off x="121750" y="51425"/>
            <a:ext cx="87105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SICER_v1.1 vs. 2.2+:  reads-&gt;window_counts</a:t>
            </a:r>
            <a:endParaRPr sz="2800" b="0" i="0" u="none" strike="noStrike" cap="none">
              <a:solidFill>
                <a:schemeClr val="dk1"/>
              </a:solidFill>
              <a:latin typeface="Arial"/>
              <a:ea typeface="Arial"/>
              <a:cs typeface="Arial"/>
              <a:sym typeface="Arial"/>
            </a:endParaRPr>
          </a:p>
        </p:txBody>
      </p:sp>
      <p:sp>
        <p:nvSpPr>
          <p:cNvPr id="374" name="Google Shape;374;p56"/>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SICER_v2.2+ has:</a:t>
            </a:r>
            <a:endParaRPr sz="18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dict_of_reads[chroms] , normalized_window_array[windows]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SICER_v1.1 has individual bedfiles for reads in each chrom:</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chr1.bed, chr2.bed,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makes an array called taglist for each of these files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Taglist,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SICER.sh</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^run-make-graph-file-by-chrom.py</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^make_graph_file.py</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get_bed_coords</a:t>
            </a:r>
            <a:endParaRPr sz="1800" b="0" i="0" u="none" strike="noStrike" cap="none">
              <a:solidFill>
                <a:schemeClr val="dk1"/>
              </a:solidFill>
              <a:latin typeface="Arial"/>
              <a:ea typeface="Arial"/>
              <a:cs typeface="Arial"/>
              <a:sym typeface="Arial"/>
            </a:endParaRPr>
          </a:p>
          <a:p>
            <a:pPr marL="914400" marR="0" lvl="0" indent="45720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generate_windows_and_count_tags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5" name="Google Shape;375;p56"/>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8/8/18  </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7"/>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make_graph_file.py</a:t>
            </a:r>
            <a:endParaRPr sz="2800" b="0" i="0" u="none" strike="noStrike" cap="none">
              <a:solidFill>
                <a:schemeClr val="dk1"/>
              </a:solidFill>
              <a:latin typeface="Arial"/>
              <a:ea typeface="Arial"/>
              <a:cs typeface="Arial"/>
              <a:sym typeface="Arial"/>
            </a:endParaRPr>
          </a:p>
        </p:txBody>
      </p:sp>
      <p:sp>
        <p:nvSpPr>
          <p:cNvPr id="381" name="Google Shape;381;p57"/>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main():</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tag_list = get_bed_coords(tagfile, chrom_length, fragment_size);</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bed_vals = Generate_windows_and_count_tags(tag_list, chrom, chrom_len,       ~                                                                                                  win_size, outfile);</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taglist: array of midpoint coords for each read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bed_vals[window_start] = counts_in_window</a:t>
            </a:r>
            <a:endParaRPr sz="1800" b="0" i="0" u="none" strike="noStrike" cap="none">
              <a:solidFill>
                <a:schemeClr val="dk1"/>
              </a:solidFill>
              <a:latin typeface="Arial"/>
              <a:ea typeface="Arial"/>
              <a:cs typeface="Arial"/>
              <a:sym typeface="Arial"/>
            </a:endParaRPr>
          </a:p>
        </p:txBody>
      </p:sp>
      <p:sp>
        <p:nvSpPr>
          <p:cNvPr id="382" name="Google Shape;382;p57"/>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8/8/18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8"/>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2800"/>
              <a:buFont typeface="Arial"/>
              <a:buNone/>
            </a:pPr>
            <a:r>
              <a:rPr lang="en" sz="2400" b="0" i="0" u="none" strike="noStrike" cap="none">
                <a:solidFill>
                  <a:schemeClr val="dk1"/>
                </a:solidFill>
                <a:latin typeface="Arial"/>
                <a:ea typeface="Arial"/>
                <a:cs typeface="Arial"/>
                <a:sym typeface="Arial"/>
              </a:rPr>
              <a:t>Generate_windows_and_count_tags</a:t>
            </a:r>
            <a:endParaRPr sz="2400" b="0" i="0" u="none" strike="noStrike" cap="none">
              <a:solidFill>
                <a:schemeClr val="dk1"/>
              </a:solidFill>
              <a:latin typeface="Arial"/>
              <a:ea typeface="Arial"/>
              <a:cs typeface="Arial"/>
              <a:sym typeface="Arial"/>
            </a:endParaRPr>
          </a:p>
        </p:txBody>
      </p:sp>
      <p:sp>
        <p:nvSpPr>
          <p:cNvPr id="388" name="Google Shape;388;p58"/>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for i in range(1, len(taglist)):</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start = (taglist[ i ]/window_size)*window_size</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if start == current_window_start:</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Tag_count_in_current_window += 1</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elif start &gt; current_window_start:</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current_window_start = start</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Read_count[chrom] =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This is closer to refactor but still makes taglist before counting in windows</a:t>
            </a:r>
            <a:endParaRPr sz="1800" b="0" i="0" u="none" strike="noStrike" cap="none">
              <a:solidFill>
                <a:schemeClr val="dk1"/>
              </a:solidFill>
              <a:latin typeface="Arial"/>
              <a:ea typeface="Arial"/>
              <a:cs typeface="Arial"/>
              <a:sym typeface="Arial"/>
            </a:endParaRPr>
          </a:p>
        </p:txBody>
      </p:sp>
      <p:sp>
        <p:nvSpPr>
          <p:cNvPr id="389" name="Google Shape;389;p58"/>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8/8/18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9"/>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Single-end BAM vs. BED scaling</a:t>
            </a:r>
            <a:endParaRPr sz="2800" b="0" i="0" u="none" strike="noStrike" cap="none">
              <a:solidFill>
                <a:schemeClr val="dk1"/>
              </a:solidFill>
              <a:latin typeface="Arial"/>
              <a:ea typeface="Arial"/>
              <a:cs typeface="Arial"/>
              <a:sym typeface="Arial"/>
            </a:endParaRPr>
          </a:p>
        </p:txBody>
      </p:sp>
      <p:sp>
        <p:nvSpPr>
          <p:cNvPr id="395" name="Google Shape;395;p59"/>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Smaller sample, 100k reads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BAM: real 23.944 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BED: real 6.314 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Abs_diff = 23.944 - 6.314 = 17.630 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Larger sample,18M reads</a:t>
            </a:r>
            <a:endParaRPr sz="18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BAM: real 54 m 50.57 s (linear scaling is ~71 m )</a:t>
            </a:r>
            <a:endParaRPr sz="18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BED: real 14 m 28.36 s (linear scaling is ~19 m)</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Abs_diff = </a:t>
            </a:r>
            <a:r>
              <a:rPr lang="en" sz="1800" b="0" i="0" u="none" strike="noStrike" cap="none">
                <a:solidFill>
                  <a:srgbClr val="F6B26B"/>
                </a:solidFill>
                <a:latin typeface="Arial"/>
                <a:ea typeface="Arial"/>
                <a:cs typeface="Arial"/>
                <a:sym typeface="Arial"/>
              </a:rPr>
              <a:t>not a constant shift of 17.630 s</a:t>
            </a:r>
            <a:endParaRPr sz="1800" b="0" i="0" u="none" strike="noStrike" cap="none">
              <a:solidFill>
                <a:srgbClr val="F6B26B"/>
              </a:solidFill>
              <a:latin typeface="Arial"/>
              <a:ea typeface="Arial"/>
              <a:cs typeface="Arial"/>
              <a:sym typeface="Arial"/>
            </a:endParaRPr>
          </a:p>
        </p:txBody>
      </p:sp>
      <p:sp>
        <p:nvSpPr>
          <p:cNvPr id="396" name="Google Shape;396;p59"/>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8/9/18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0"/>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2400" b="0" i="0" u="none" strike="noStrike" cap="none">
                <a:solidFill>
                  <a:schemeClr val="dk1"/>
                </a:solidFill>
                <a:latin typeface="Arial"/>
                <a:ea typeface="Arial"/>
                <a:cs typeface="Arial"/>
                <a:sym typeface="Arial"/>
              </a:rPr>
              <a:t>Redundancy removal in BAM and BED versions</a:t>
            </a:r>
            <a:endParaRPr sz="2400" b="0" i="0" u="none" strike="noStrike" cap="none">
              <a:solidFill>
                <a:schemeClr val="dk1"/>
              </a:solidFill>
              <a:latin typeface="Arial"/>
              <a:ea typeface="Arial"/>
              <a:cs typeface="Arial"/>
              <a:sym typeface="Arial"/>
            </a:endParaRPr>
          </a:p>
        </p:txBody>
      </p:sp>
      <p:sp>
        <p:nvSpPr>
          <p:cNvPr id="402" name="Google Shape;402;p60"/>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remove_redundant _reads_bed(...)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real 550 ms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sys 15.6 ms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user 535 ms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remove_redundant_reads_bam(...)</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real 5720 ms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sys 8.71 ms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user 5710 ms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Bottleneck is &gt;99% I/O</a:t>
            </a:r>
            <a:endParaRPr sz="1800" b="0" i="0" u="none" strike="noStrike" cap="none">
              <a:solidFill>
                <a:schemeClr val="dk1"/>
              </a:solidFill>
              <a:latin typeface="Arial"/>
              <a:ea typeface="Arial"/>
              <a:cs typeface="Arial"/>
              <a:sym typeface="Arial"/>
            </a:endParaRPr>
          </a:p>
        </p:txBody>
      </p:sp>
      <p:sp>
        <p:nvSpPr>
          <p:cNvPr id="403" name="Google Shape;403;p60"/>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8/9/18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1"/>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2800"/>
              <a:buFont typeface="Arial"/>
              <a:buNone/>
            </a:pPr>
            <a:r>
              <a:rPr lang="en" sz="2400" b="0" i="0" u="none" strike="noStrike" cap="none">
                <a:solidFill>
                  <a:schemeClr val="dk1"/>
                </a:solidFill>
                <a:latin typeface="Arial"/>
                <a:ea typeface="Arial"/>
                <a:cs typeface="Arial"/>
                <a:sym typeface="Arial"/>
              </a:rPr>
              <a:t>Redundancy removal in BAM and BED versions</a:t>
            </a:r>
            <a:endParaRPr sz="2400" b="0" i="0" u="none" strike="noStrike" cap="none">
              <a:solidFill>
                <a:schemeClr val="dk1"/>
              </a:solidFill>
              <a:latin typeface="Arial"/>
              <a:ea typeface="Arial"/>
              <a:cs typeface="Arial"/>
              <a:sym typeface="Arial"/>
            </a:endParaRPr>
          </a:p>
        </p:txBody>
      </p:sp>
      <p:sp>
        <p:nvSpPr>
          <p:cNvPr id="409" name="Google Shape;409;p61"/>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remove_redundant _reads_bed(...)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f = open(infile, 'r')</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o = open(outfile, 'w')</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for line in file:</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remove_redundant_reads_bam(...)</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bam_reader = HTSeq.BAM_Reader(file_name)</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bam_writer = HTSeq.BAM_Writer.from_BAM_Reader(out_name, bam_reader)</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for read in bam_reader:</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bottleneck somewhere here</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Solution: samtools or other tools to remove redundant reads</a:t>
            </a:r>
            <a:endParaRPr sz="1800" b="0" i="0" u="none" strike="noStrike" cap="none">
              <a:solidFill>
                <a:schemeClr val="dk1"/>
              </a:solidFill>
              <a:latin typeface="Arial"/>
              <a:ea typeface="Arial"/>
              <a:cs typeface="Arial"/>
              <a:sym typeface="Arial"/>
            </a:endParaRPr>
          </a:p>
        </p:txBody>
      </p:sp>
      <p:sp>
        <p:nvSpPr>
          <p:cNvPr id="410" name="Google Shape;410;p61"/>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8/9/18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Week 3( 6/4 - 6/8 ): Transcription, enhancers</a:t>
            </a:r>
            <a:endParaRPr sz="2800" b="0" i="0" u="none" strike="noStrike" cap="none">
              <a:solidFill>
                <a:schemeClr val="dk1"/>
              </a:solidFill>
              <a:latin typeface="Arial"/>
              <a:ea typeface="Arial"/>
              <a:cs typeface="Arial"/>
              <a:sym typeface="Arial"/>
            </a:endParaRPr>
          </a:p>
        </p:txBody>
      </p:sp>
      <p:sp>
        <p:nvSpPr>
          <p:cNvPr id="82" name="Google Shape;82;p17"/>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Diagram of how an enhancer works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Def: enhancer - region of DNA that increases likelihood of transcription of a particular gene</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1600"/>
              </a:spcBef>
              <a:spcAft>
                <a:spcPts val="0"/>
              </a:spcAft>
              <a:buClr>
                <a:schemeClr val="dk1"/>
              </a:buClr>
              <a:buSzPts val="1800"/>
              <a:buFont typeface="Arial"/>
              <a:buAutoNum type="arabicPeriod"/>
            </a:pPr>
            <a:r>
              <a:rPr lang="en" sz="1800" b="0" i="0" u="none" strike="noStrike" cap="none">
                <a:solidFill>
                  <a:schemeClr val="dk1"/>
                </a:solidFill>
                <a:latin typeface="Arial"/>
                <a:ea typeface="Arial"/>
                <a:cs typeface="Arial"/>
                <a:sym typeface="Arial"/>
              </a:rPr>
              <a:t>DNA</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AutoNum type="arabicPeriod"/>
            </a:pPr>
            <a:r>
              <a:rPr lang="en" sz="1800" b="0" i="0" u="none" strike="noStrike" cap="none">
                <a:solidFill>
                  <a:schemeClr val="dk1"/>
                </a:solidFill>
                <a:latin typeface="Arial"/>
                <a:ea typeface="Arial"/>
                <a:cs typeface="Arial"/>
                <a:sym typeface="Arial"/>
              </a:rPr>
              <a:t>Enhancer (where trans. Factor proteins bind!)</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AutoNum type="arabicPeriod"/>
            </a:pPr>
            <a:r>
              <a:rPr lang="en" sz="1800" b="0" i="0" u="none" strike="noStrike" cap="none">
                <a:solidFill>
                  <a:schemeClr val="dk1"/>
                </a:solidFill>
                <a:latin typeface="Arial"/>
                <a:ea typeface="Arial"/>
                <a:cs typeface="Arial"/>
                <a:sym typeface="Arial"/>
              </a:rPr>
              <a:t>Promoter (adjacent to gene on sequence)</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AutoNum type="arabicPeriod"/>
            </a:pPr>
            <a:r>
              <a:rPr lang="en" sz="1800" b="0" i="0" u="none" strike="noStrike" cap="none">
                <a:solidFill>
                  <a:schemeClr val="dk1"/>
                </a:solidFill>
                <a:latin typeface="Arial"/>
                <a:ea typeface="Arial"/>
                <a:cs typeface="Arial"/>
                <a:sym typeface="Arial"/>
              </a:rPr>
              <a:t>Gene</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AutoNum type="arabicPeriod"/>
            </a:pPr>
            <a:r>
              <a:rPr lang="en" sz="1800" b="0" i="0" u="none" strike="noStrike" cap="none">
                <a:solidFill>
                  <a:schemeClr val="dk1"/>
                </a:solidFill>
                <a:latin typeface="Arial"/>
                <a:ea typeface="Arial"/>
                <a:cs typeface="Arial"/>
                <a:sym typeface="Arial"/>
              </a:rPr>
              <a:t>Transcription activator protein (bind to enhancer)</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AutoNum type="arabicPeriod"/>
            </a:pPr>
            <a:r>
              <a:rPr lang="en" sz="1800" b="0" i="0" u="none" strike="noStrike" cap="none">
                <a:solidFill>
                  <a:schemeClr val="dk1"/>
                </a:solidFill>
                <a:latin typeface="Arial"/>
                <a:ea typeface="Arial"/>
                <a:cs typeface="Arial"/>
                <a:sym typeface="Arial"/>
              </a:rPr>
              <a:t>Mediator protein (connect activator to promoter)</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AutoNum type="arabicPeriod"/>
            </a:pPr>
            <a:r>
              <a:rPr lang="en" sz="1800" b="0" i="0" u="none" strike="noStrike" cap="none">
                <a:solidFill>
                  <a:schemeClr val="dk1"/>
                </a:solidFill>
                <a:latin typeface="Arial"/>
                <a:ea typeface="Arial"/>
                <a:cs typeface="Arial"/>
                <a:sym typeface="Arial"/>
              </a:rPr>
              <a:t>RNA Polymerase (binds to promoter)</a:t>
            </a:r>
            <a:endParaRPr sz="1800" b="0" i="0" u="none" strike="noStrike" cap="none">
              <a:solidFill>
                <a:schemeClr val="dk1"/>
              </a:solidFill>
              <a:latin typeface="Arial"/>
              <a:ea typeface="Arial"/>
              <a:cs typeface="Arial"/>
              <a:sym typeface="Arial"/>
            </a:endParaRPr>
          </a:p>
        </p:txBody>
      </p:sp>
      <p:pic>
        <p:nvPicPr>
          <p:cNvPr id="83" name="Google Shape;83;p17"/>
          <p:cNvPicPr preferRelativeResize="0"/>
          <p:nvPr/>
        </p:nvPicPr>
        <p:blipFill rotWithShape="1">
          <a:blip r:embed="rId3">
            <a:alphaModFix/>
          </a:blip>
          <a:srcRect/>
          <a:stretch/>
        </p:blipFill>
        <p:spPr>
          <a:xfrm>
            <a:off x="5559500" y="771025"/>
            <a:ext cx="3434141" cy="3416400"/>
          </a:xfrm>
          <a:prstGeom prst="rect">
            <a:avLst/>
          </a:prstGeom>
          <a:noFill/>
          <a:ln>
            <a:noFill/>
          </a:ln>
        </p:spPr>
      </p:pic>
      <p:sp>
        <p:nvSpPr>
          <p:cNvPr id="84" name="Google Shape;84;p17"/>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5</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2"/>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Samtools + htseq-count</a:t>
            </a:r>
            <a:endParaRPr sz="2800" b="0" i="0" u="none" strike="noStrike" cap="none">
              <a:solidFill>
                <a:schemeClr val="dk1"/>
              </a:solidFill>
              <a:latin typeface="Arial"/>
              <a:ea typeface="Arial"/>
              <a:cs typeface="Arial"/>
              <a:sym typeface="Arial"/>
            </a:endParaRPr>
          </a:p>
        </p:txBody>
      </p:sp>
      <p:sp>
        <p:nvSpPr>
          <p:cNvPr id="416" name="Google Shape;416;p62"/>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Possible way to count total paired end reads: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samtools view file.bam | htseq-count (options) - GTF &gt; counts.txt</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Possible way to remove redundant reads efficiently:</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samtools view -F 1024 input/sample_small_sorted.bam | htseq-count -r 'pos'  -  genomes/hg19 &gt; output_counts.txt</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Need to understand the above commands and options</a:t>
            </a:r>
            <a:endParaRPr sz="1800" b="0" i="0" u="none" strike="noStrike" cap="none">
              <a:solidFill>
                <a:schemeClr val="dk1"/>
              </a:solidFill>
              <a:latin typeface="Arial"/>
              <a:ea typeface="Arial"/>
              <a:cs typeface="Arial"/>
              <a:sym typeface="Arial"/>
            </a:endParaRPr>
          </a:p>
        </p:txBody>
      </p:sp>
      <p:sp>
        <p:nvSpPr>
          <p:cNvPr id="417" name="Google Shape;417;p62"/>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8/9/18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3"/>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TODO</a:t>
            </a:r>
            <a:endParaRPr sz="2800" b="0" i="0" u="none" strike="noStrike" cap="none">
              <a:solidFill>
                <a:schemeClr val="dk1"/>
              </a:solidFill>
              <a:latin typeface="Arial"/>
              <a:ea typeface="Arial"/>
              <a:cs typeface="Arial"/>
              <a:sym typeface="Arial"/>
            </a:endParaRPr>
          </a:p>
        </p:txBody>
      </p:sp>
      <p:sp>
        <p:nvSpPr>
          <p:cNvPr id="423" name="Google Shape;423;p63"/>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Validation of refactor using diff</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Count total number of proper pairs in bam file, compare with parser.</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t>
            </a:r>
            <a:r>
              <a:rPr lang="en" sz="1800" b="1" i="1" u="none" strike="noStrike" cap="none">
                <a:solidFill>
                  <a:srgbClr val="F6B26B"/>
                </a:solidFill>
                <a:latin typeface="Arial"/>
                <a:ea typeface="Arial"/>
                <a:cs typeface="Arial"/>
                <a:sym typeface="Arial"/>
              </a:rPr>
              <a:t>samtools + htseq-count</a:t>
            </a:r>
            <a:endParaRPr sz="1800" b="1" i="1" u="none" strike="noStrike" cap="none">
              <a:solidFill>
                <a:srgbClr val="F6B26B"/>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rgbClr val="F6B26B"/>
                </a:solidFill>
                <a:latin typeface="Arial"/>
                <a:ea typeface="Arial"/>
                <a:cs typeface="Arial"/>
                <a:sym typeface="Arial"/>
              </a:rPr>
              <a:t>AT LEAST HERE BY TUES.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Run time issue, compare redundancy removal in BAM and BED versions.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a:t>
            </a:r>
            <a:r>
              <a:rPr lang="en" sz="1800" b="1" i="1" u="none" strike="noStrike" cap="none">
                <a:solidFill>
                  <a:srgbClr val="F6B26B"/>
                </a:solidFill>
                <a:latin typeface="Arial"/>
                <a:ea typeface="Arial"/>
                <a:cs typeface="Arial"/>
                <a:sym typeface="Arial"/>
              </a:rPr>
              <a:t>Picard to remove redundancies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4" name="Google Shape;424;p63"/>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51</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4"/>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Validation of refactor using diff </a:t>
            </a:r>
            <a:endParaRPr sz="2800" b="0" i="0" u="none" strike="noStrike" cap="none">
              <a:solidFill>
                <a:schemeClr val="dk1"/>
              </a:solidFill>
              <a:latin typeface="Arial"/>
              <a:ea typeface="Arial"/>
              <a:cs typeface="Arial"/>
              <a:sym typeface="Arial"/>
            </a:endParaRPr>
          </a:p>
        </p:txBody>
      </p:sp>
      <p:sp>
        <p:nvSpPr>
          <p:cNvPr id="430" name="Google Shape;430;p64"/>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Done for single-end, midpoint. All lines match exactly</a:t>
            </a:r>
            <a:endParaRPr sz="1800" b="0" i="0" u="none" strike="noStrike" cap="none">
              <a:solidFill>
                <a:schemeClr val="dk1"/>
              </a:solidFill>
              <a:latin typeface="Arial"/>
              <a:ea typeface="Arial"/>
              <a:cs typeface="Arial"/>
              <a:sym typeface="Arial"/>
            </a:endParaRPr>
          </a:p>
        </p:txBody>
      </p:sp>
      <p:sp>
        <p:nvSpPr>
          <p:cNvPr id="431" name="Google Shape;431;p64"/>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8/13/18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5"/>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Samtools to count proper pairs</a:t>
            </a:r>
            <a:endParaRPr sz="2800" b="0" i="0" u="none" strike="noStrike" cap="none">
              <a:solidFill>
                <a:schemeClr val="dk1"/>
              </a:solidFill>
              <a:latin typeface="Arial"/>
              <a:ea typeface="Arial"/>
              <a:cs typeface="Arial"/>
              <a:sym typeface="Arial"/>
            </a:endParaRPr>
          </a:p>
        </p:txBody>
      </p:sp>
      <p:sp>
        <p:nvSpPr>
          <p:cNvPr id="437" name="Google Shape;437;p65"/>
          <p:cNvSpPr txBox="1">
            <a:spLocks noGrp="1"/>
          </p:cNvSpPr>
          <p:nvPr>
            <p:ph type="body" idx="1"/>
          </p:nvPr>
        </p:nvSpPr>
        <p:spPr>
          <a:xfrm>
            <a:off x="311700" y="668500"/>
            <a:ext cx="8520600" cy="4409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samtools flagstat sample_small_sorted.bam </a:t>
            </a:r>
            <a:endParaRPr sz="16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99976 + 0 in total (QC-passed reads + QC-failed reads)</a:t>
            </a:r>
            <a:endParaRPr sz="16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a:t>
            </a:r>
            <a:endParaRPr sz="16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99976 + 0 mapped (100.00% : N/A)</a:t>
            </a:r>
            <a:endParaRPr sz="16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99976 + 0 paired in sequencing</a:t>
            </a:r>
            <a:endParaRPr sz="16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50135 + 0 read1</a:t>
            </a:r>
            <a:endParaRPr sz="16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49841 + 0 read2</a:t>
            </a:r>
            <a:endParaRPr sz="16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rgbClr val="00FF00"/>
                </a:solidFill>
                <a:latin typeface="Arial"/>
                <a:ea typeface="Arial"/>
                <a:cs typeface="Arial"/>
                <a:sym typeface="Arial"/>
              </a:rPr>
              <a:t>88775 + 0 properly paired (88.80% : N/A)</a:t>
            </a:r>
            <a:endParaRPr sz="1600" b="0" i="0" u="none" strike="noStrike" cap="none">
              <a:solidFill>
                <a:srgbClr val="00FF00"/>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99515 + 0 with itself and mate mapped</a:t>
            </a:r>
            <a:endParaRPr sz="16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461 + 0 singletons (0.46% : N/A)</a:t>
            </a:r>
            <a:endParaRPr sz="16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rgbClr val="00FF00"/>
                </a:solidFill>
                <a:latin typeface="Arial"/>
                <a:ea typeface="Arial"/>
                <a:cs typeface="Arial"/>
                <a:sym typeface="Arial"/>
              </a:rPr>
              <a:t>1012 + 0 with mate mapped to a different chr</a:t>
            </a:r>
            <a:endParaRPr sz="1600" b="0" i="0" u="none" strike="noStrike" cap="none">
              <a:solidFill>
                <a:srgbClr val="00FF00"/>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rgbClr val="00FF00"/>
                </a:solidFill>
                <a:latin typeface="Arial"/>
                <a:ea typeface="Arial"/>
                <a:cs typeface="Arial"/>
                <a:sym typeface="Arial"/>
              </a:rPr>
              <a:t>359 + 0 with mate mapped to a different chr (mapQ&gt;=5)</a:t>
            </a:r>
            <a:endParaRPr sz="1600" b="0" i="0" u="none" strike="noStrike" cap="none">
              <a:solidFill>
                <a:srgbClr val="00FF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retained_pairs = (88775/2) – 1012 = 43375</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actual retained pairs by SICER = 42997  (some claim to have aligned mates but don’t)</a:t>
            </a:r>
            <a:endParaRPr sz="1800" b="0" i="0" u="none" strike="noStrike" cap="none">
              <a:solidFill>
                <a:schemeClr val="dk1"/>
              </a:solidFill>
              <a:latin typeface="Arial"/>
              <a:ea typeface="Arial"/>
              <a:cs typeface="Arial"/>
              <a:sym typeface="Arial"/>
            </a:endParaRPr>
          </a:p>
        </p:txBody>
      </p:sp>
      <p:sp>
        <p:nvSpPr>
          <p:cNvPr id="438" name="Google Shape;438;p65"/>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8/14/18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6"/>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Removing duplicates</a:t>
            </a:r>
            <a:endParaRPr sz="2800" b="0" i="0" u="none" strike="noStrike" cap="none">
              <a:solidFill>
                <a:schemeClr val="dk1"/>
              </a:solidFill>
              <a:latin typeface="Arial"/>
              <a:ea typeface="Arial"/>
              <a:cs typeface="Arial"/>
              <a:sym typeface="Arial"/>
            </a:endParaRPr>
          </a:p>
        </p:txBody>
      </p:sp>
      <p:sp>
        <p:nvSpPr>
          <p:cNvPr id="444" name="Google Shape;444;p66"/>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picard is in Java</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samtools rmdup does what we want?</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bed, single-end : real 6.42 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bam, paired-end : real 20.12 s (43016 retained)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bam, paired-end with rmdup : real 8.45 s (44374 retained)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Need to validate or figure out why above difference.</a:t>
            </a:r>
            <a:endParaRPr sz="1800" b="0" i="0" u="none" strike="noStrike" cap="none">
              <a:solidFill>
                <a:schemeClr val="dk1"/>
              </a:solidFill>
              <a:latin typeface="Arial"/>
              <a:ea typeface="Arial"/>
              <a:cs typeface="Arial"/>
              <a:sym typeface="Arial"/>
            </a:endParaRPr>
          </a:p>
        </p:txBody>
      </p:sp>
      <p:sp>
        <p:nvSpPr>
          <p:cNvPr id="445" name="Google Shape;445;p66"/>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54</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7"/>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451" name="Google Shape;451;p67"/>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For mate1, mate2 in pe_iterator:</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try:</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pe_true = mate1.proper_pair</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if pe_true:</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pass</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else:</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continue</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pe_true = mate2.proper_pair</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except(AttributeError):</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singleton_count += 1</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print mate1</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print mate2</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continue</a:t>
            </a:r>
            <a:endParaRPr sz="1800" b="0" i="0" u="none" strike="noStrike" cap="none">
              <a:solidFill>
                <a:schemeClr val="dk1"/>
              </a:solidFill>
              <a:latin typeface="Arial"/>
              <a:ea typeface="Arial"/>
              <a:cs typeface="Arial"/>
              <a:sym typeface="Arial"/>
            </a:endParaRPr>
          </a:p>
        </p:txBody>
      </p:sp>
      <p:sp>
        <p:nvSpPr>
          <p:cNvPr id="452" name="Google Shape;452;p67"/>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55</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8"/>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TODO</a:t>
            </a:r>
            <a:endParaRPr sz="2800" b="0" i="0" u="none" strike="noStrike" cap="none">
              <a:solidFill>
                <a:schemeClr val="dk1"/>
              </a:solidFill>
              <a:latin typeface="Arial"/>
              <a:ea typeface="Arial"/>
              <a:cs typeface="Arial"/>
              <a:sym typeface="Arial"/>
            </a:endParaRPr>
          </a:p>
        </p:txBody>
      </p:sp>
      <p:sp>
        <p:nvSpPr>
          <p:cNvPr id="458" name="Google Shape;458;p68"/>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Check samtools flagstat vs. SICER pair count (using parser) : original sample without rmdup -&gt; pair_count </a:t>
            </a:r>
            <a:r>
              <a:rPr lang="en" sz="1800" b="1" i="1" u="none" strike="noStrike" cap="none">
                <a:solidFill>
                  <a:srgbClr val="E69138"/>
                </a:solidFill>
                <a:latin typeface="Arial"/>
                <a:ea typeface="Arial"/>
                <a:cs typeface="Arial"/>
                <a:sym typeface="Arial"/>
              </a:rPr>
              <a:t>Done.</a:t>
            </a:r>
            <a:endParaRPr sz="1800" b="1" i="1" u="none" strike="noStrike" cap="none">
              <a:solidFill>
                <a:srgbClr val="E69138"/>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HTSeq pair count?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samtools markdup to replace rmdup in SICER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Problem with fixmate</a:t>
            </a: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Try additional flags/ send email to HTSeq developers</a:t>
            </a:r>
            <a:endParaRPr/>
          </a:p>
          <a:p>
            <a:pPr marL="285750" marR="0" lvl="0" indent="-28575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See if bam redundancy removal is sub-optimal, BAM_Reader? BAM_Writer?</a:t>
            </a:r>
            <a:endParaRPr/>
          </a:p>
          <a:p>
            <a:pPr marL="285750" marR="0" lvl="0" indent="-28575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See if picard works out of box</a:t>
            </a:r>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Copy/paste code for paired-end parser</a:t>
            </a:r>
            <a:endParaRPr sz="1800" b="0" i="0" u="none" strike="noStrike" cap="none">
              <a:solidFill>
                <a:schemeClr val="dk1"/>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9" name="Google Shape;459;p68"/>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56</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9"/>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400" b="0" i="0" u="none" strike="noStrike" cap="none">
                <a:solidFill>
                  <a:schemeClr val="dk1"/>
                </a:solidFill>
                <a:latin typeface="Arial"/>
                <a:ea typeface="Arial"/>
                <a:cs typeface="Arial"/>
                <a:sym typeface="Arial"/>
              </a:rPr>
              <a:t>samtools flagstat vs. SICER pair count for CD4</a:t>
            </a:r>
            <a:endParaRPr sz="2400" b="0" i="0" u="none" strike="noStrike" cap="none">
              <a:solidFill>
                <a:schemeClr val="dk1"/>
              </a:solidFill>
              <a:latin typeface="Arial"/>
              <a:ea typeface="Arial"/>
              <a:cs typeface="Arial"/>
              <a:sym typeface="Arial"/>
            </a:endParaRPr>
          </a:p>
        </p:txBody>
      </p:sp>
      <p:sp>
        <p:nvSpPr>
          <p:cNvPr id="465" name="Google Shape;465;p69"/>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samtools flagstat Sample_CD4_TCF1_20160827000.bam</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18336124 + 0 in total (QC-passed reads + QC-failed reads)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18336124 + 0 mapped (100.00% : N/A)</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18336124 + 0 paired in sequencing</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9168062 + 0 read1</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9168062 + 0 read2</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18336124 + 0 properly paired (100.00% : N/A)</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18336124 + 0 with itself and mate mapped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0 + 0 singletons (0.00% : N/A)</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0 + 0 with mate mapped to a different chr</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0 + 0 with mate mapped to a different chr (mapQ&gt;=5)</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6" name="Google Shape;466;p69"/>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57</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70"/>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400" b="0" i="0" u="none" strike="noStrike" cap="none">
                <a:solidFill>
                  <a:schemeClr val="dk1"/>
                </a:solidFill>
                <a:latin typeface="Arial"/>
                <a:ea typeface="Arial"/>
                <a:cs typeface="Arial"/>
                <a:sym typeface="Arial"/>
              </a:rPr>
              <a:t>samtools flagstat vs. SICER pair count for CD4</a:t>
            </a:r>
            <a:endParaRPr sz="2400" b="0" i="0" u="none" strike="noStrike" cap="none">
              <a:solidFill>
                <a:schemeClr val="dk1"/>
              </a:solidFill>
              <a:latin typeface="Arial"/>
              <a:ea typeface="Arial"/>
              <a:cs typeface="Arial"/>
              <a:sym typeface="Arial"/>
            </a:endParaRPr>
          </a:p>
        </p:txBody>
      </p:sp>
      <p:sp>
        <p:nvSpPr>
          <p:cNvPr id="472" name="Google Shape;472;p70"/>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SICER output:</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Control file total reads: 18336124</a:t>
            </a:r>
            <a:endParaRPr sz="18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Control file total retained reads: 14861411</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Thrown out reads have end beyond chromosome length, e.g.:</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“Illegitimate read with end beyond chromosome length 59373566 is ignored: chrY	90844492	90844543	D00356:174:C9P0RANXX:1:1305:9898:43518/1	1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3" name="Google Shape;473;p70"/>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58</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71"/>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HTSeq pair count?</a:t>
            </a:r>
            <a:endParaRPr sz="2800" b="0" i="0" u="none" strike="noStrike" cap="none">
              <a:solidFill>
                <a:schemeClr val="dk1"/>
              </a:solidFill>
              <a:latin typeface="Arial"/>
              <a:ea typeface="Arial"/>
              <a:cs typeface="Arial"/>
              <a:sym typeface="Arial"/>
            </a:endParaRPr>
          </a:p>
        </p:txBody>
      </p:sp>
      <p:sp>
        <p:nvSpPr>
          <p:cNvPr id="479" name="Google Shape;479;p71"/>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bam_iterator = HTSeq.BAM_Reader('../input/sample_small_sorted.bam')</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Does not have attribute like bam_iterator.num_proper_pairs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Samtools flagstat seems to be the best option</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800" b="0" i="0" u="none" strike="noStrike" cap="none">
              <a:solidFill>
                <a:schemeClr val="dk1"/>
              </a:solidFill>
              <a:latin typeface="Arial"/>
              <a:ea typeface="Arial"/>
              <a:cs typeface="Arial"/>
              <a:sym typeface="Arial"/>
            </a:endParaRPr>
          </a:p>
        </p:txBody>
      </p:sp>
      <p:sp>
        <p:nvSpPr>
          <p:cNvPr id="480" name="Google Shape;480;p71"/>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59</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Week 2/3: SICER 2.0</a:t>
            </a:r>
            <a:endParaRPr sz="2800" b="0" i="0" u="none" strike="noStrike" cap="none">
              <a:solidFill>
                <a:schemeClr val="dk1"/>
              </a:solidFill>
              <a:latin typeface="Arial"/>
              <a:ea typeface="Arial"/>
              <a:cs typeface="Arial"/>
              <a:sym typeface="Arial"/>
            </a:endParaRPr>
          </a:p>
        </p:txBody>
      </p:sp>
      <p:sp>
        <p:nvSpPr>
          <p:cNvPr id="90" name="Google Shape;90;p18"/>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100" b="0" i="0" u="none" strike="noStrike" cap="none">
                <a:solidFill>
                  <a:srgbClr val="000000"/>
                </a:solidFill>
                <a:latin typeface="Arial"/>
                <a:ea typeface="Arial"/>
                <a:cs typeface="Arial"/>
                <a:sym typeface="Arial"/>
              </a:rPr>
              <a:t>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Updates since SICER 1.1:</a:t>
            </a:r>
            <a:endParaRPr sz="18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latin typeface="Arial"/>
                <a:ea typeface="Arial"/>
                <a:cs typeface="Arial"/>
                <a:sym typeface="Arial"/>
              </a:rPr>
              <a:t>Incorporated the HTSeq package to allow for faster runtime</a:t>
            </a:r>
            <a:endParaRPr sz="14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400" b="0" i="0" u="none" strike="noStrike" cap="none">
                <a:solidFill>
                  <a:schemeClr val="dk1"/>
                </a:solidFill>
                <a:latin typeface="Arial"/>
                <a:ea typeface="Arial"/>
                <a:cs typeface="Arial"/>
                <a:sym typeface="Arial"/>
              </a:rPr>
              <a:t>	</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latin typeface="Arial"/>
                <a:ea typeface="Arial"/>
                <a:cs typeface="Arial"/>
                <a:sym typeface="Arial"/>
              </a:rPr>
              <a:t>No longer splits files into multiple files for each chromosome for processing, sorting, and counting reads, which allows for running multiple jobs in the same directory and speeds up runtime</a:t>
            </a:r>
            <a:endParaRPr sz="14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400" b="0" i="0" u="none" strike="noStrike" cap="none">
                <a:solidFill>
                  <a:schemeClr val="dk1"/>
                </a:solidFill>
                <a:latin typeface="Arial"/>
                <a:ea typeface="Arial"/>
                <a:cs typeface="Arial"/>
                <a:sym typeface="Arial"/>
              </a:rPr>
              <a:t>	</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latin typeface="Arial"/>
                <a:ea typeface="Arial"/>
                <a:cs typeface="Arial"/>
                <a:sym typeface="Arial"/>
              </a:rPr>
              <a:t>Now 	follows the standard half-open convention for BED files	</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latin typeface="Arial"/>
                <a:ea typeface="Arial"/>
                <a:cs typeface="Arial"/>
                <a:sym typeface="Arial"/>
              </a:rPr>
              <a:t>Can 	now also accept BAM files as input	</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latin typeface="Arial"/>
                <a:ea typeface="Arial"/>
                <a:cs typeface="Arial"/>
                <a:sym typeface="Arial"/>
              </a:rPr>
              <a:t>Made it easier to add/customize genomes using the “genomes” folder (see 4.3 Customization of Genome)	</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latin typeface="Arial"/>
                <a:ea typeface="Arial"/>
                <a:cs typeface="Arial"/>
                <a:sym typeface="Arial"/>
              </a:rPr>
              <a:t>Output files are in bedgraph format instead of wig</a:t>
            </a:r>
            <a:endParaRPr sz="14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1600"/>
              </a:spcAft>
              <a:buClr>
                <a:schemeClr val="dk1"/>
              </a:buClr>
              <a:buSzPts val="1800"/>
              <a:buFont typeface="Arial"/>
              <a:buNone/>
            </a:pPr>
            <a:endParaRPr sz="1400" b="0" i="0" u="none" strike="noStrike" cap="none">
              <a:solidFill>
                <a:schemeClr val="dk1"/>
              </a:solidFill>
              <a:latin typeface="Arial"/>
              <a:ea typeface="Arial"/>
              <a:cs typeface="Arial"/>
              <a:sym typeface="Arial"/>
            </a:endParaRPr>
          </a:p>
        </p:txBody>
      </p:sp>
      <p:sp>
        <p:nvSpPr>
          <p:cNvPr id="91" name="Google Shape;91;p18"/>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6</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72"/>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Samtools markdup</a:t>
            </a:r>
            <a:endParaRPr sz="2800" b="0" i="0" u="none" strike="noStrike" cap="none">
              <a:solidFill>
                <a:schemeClr val="dk1"/>
              </a:solidFill>
              <a:latin typeface="Arial"/>
              <a:ea typeface="Arial"/>
              <a:cs typeface="Arial"/>
              <a:sym typeface="Arial"/>
            </a:endParaRPr>
          </a:p>
        </p:txBody>
      </p:sp>
      <p:sp>
        <p:nvSpPr>
          <p:cNvPr id="486" name="Google Shape;486;p72"/>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Following documentation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&gt; samtools fixmate -m sample_small_sorted.sam sss_fixmate.sam</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&gt; samtools sort -o positionsort.sam sss_fixmate.sam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 &gt; samtools markdup -r positionsort.sam markdup.sam</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Mate1.paired_end = ‘unknown’</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7" name="Google Shape;487;p72"/>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60</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73"/>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Samtools markdup</a:t>
            </a:r>
            <a:endParaRPr sz="2800" b="0" i="0" u="none" strike="noStrike" cap="none">
              <a:solidFill>
                <a:schemeClr val="dk1"/>
              </a:solidFill>
              <a:latin typeface="Arial"/>
              <a:ea typeface="Arial"/>
              <a:cs typeface="Arial"/>
              <a:sym typeface="Arial"/>
            </a:endParaRPr>
          </a:p>
        </p:txBody>
      </p:sp>
      <p:sp>
        <p:nvSpPr>
          <p:cNvPr id="493" name="Google Shape;493;p73"/>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Sample_small_sorted.sam  /   markdup.sam</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99976 / 99942 + 0 in total (QC-passed reads + QC-failed reads)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99976 / 99942 + 0 mapped (100.00% : N/A)</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99976 / 99484 + 0 paired in sequencing</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50135 / 49742 + 0 read1</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49841 / 49742 + 0 read2</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88775 / 88748 + 0 properly paired (88.80% : N/A)</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99515 / 99484 + 0 with itself and mate mapped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461 / 0 + 0 singletons (0.46% : N/A)</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1012 / 1012 + 0 with mate mapped to a different chr</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359 / 359 + 0 with mate mapped to a different chr (mapQ&gt;=5)</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4" name="Google Shape;494;p73"/>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61</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74"/>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Samtools markdup</a:t>
            </a:r>
            <a:endParaRPr sz="2800" b="0" i="0" u="none" strike="noStrike" cap="none">
              <a:solidFill>
                <a:schemeClr val="dk1"/>
              </a:solidFill>
              <a:latin typeface="Arial"/>
              <a:ea typeface="Arial"/>
              <a:cs typeface="Arial"/>
              <a:sym typeface="Arial"/>
            </a:endParaRPr>
          </a:p>
        </p:txBody>
      </p:sp>
      <p:sp>
        <p:nvSpPr>
          <p:cNvPr id="500" name="Google Shape;500;p74"/>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SICER original remove duplicate: 43016 retained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SICER w/ rmdup: 44374 retained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Markdup: 44374 retained (properly paired / 2) </a:t>
            </a:r>
            <a:endParaRPr sz="1800" b="0" i="0" u="none" strike="noStrike" cap="none">
              <a:solidFill>
                <a:schemeClr val="dk1"/>
              </a:solidFill>
              <a:latin typeface="Arial"/>
              <a:ea typeface="Arial"/>
              <a:cs typeface="Arial"/>
              <a:sym typeface="Arial"/>
            </a:endParaRPr>
          </a:p>
        </p:txBody>
      </p:sp>
      <p:sp>
        <p:nvSpPr>
          <p:cNvPr id="501" name="Google Shape;501;p74"/>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8/16/18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75"/>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Flagstat vs. HTSeq pe-parser</a:t>
            </a:r>
            <a:endParaRPr sz="2800" b="0" i="0" u="none" strike="noStrike" cap="none">
              <a:solidFill>
                <a:schemeClr val="dk1"/>
              </a:solidFill>
              <a:latin typeface="Arial"/>
              <a:ea typeface="Arial"/>
              <a:cs typeface="Arial"/>
              <a:sym typeface="Arial"/>
            </a:endParaRPr>
          </a:p>
        </p:txBody>
      </p:sp>
      <p:sp>
        <p:nvSpPr>
          <p:cNvPr id="507" name="Google Shape;507;p75"/>
          <p:cNvSpPr txBox="1">
            <a:spLocks noGrp="1"/>
          </p:cNvSpPr>
          <p:nvPr>
            <p:ph type="body" idx="1"/>
          </p:nvPr>
        </p:nvSpPr>
        <p:spPr>
          <a:xfrm>
            <a:off x="311700" y="668500"/>
            <a:ext cx="8520600" cy="4409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samtools flagstat sample_small_sorted.bam </a:t>
            </a:r>
            <a:endParaRPr sz="16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99976 + 0 in total (QC-passed reads + QC-failed reads)</a:t>
            </a:r>
            <a:endParaRPr sz="16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a:t>
            </a:r>
            <a:endParaRPr sz="16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99976 + 0 mapped (100.00% : N/A)</a:t>
            </a:r>
            <a:endParaRPr sz="16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99976 + 0 paired in sequencing</a:t>
            </a:r>
            <a:endParaRPr sz="16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50135 + 0 read1</a:t>
            </a:r>
            <a:endParaRPr sz="16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49841 + 0 read2</a:t>
            </a:r>
            <a:endParaRPr sz="16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rgbClr val="00FF00"/>
                </a:solidFill>
                <a:latin typeface="Arial"/>
                <a:ea typeface="Arial"/>
                <a:cs typeface="Arial"/>
                <a:sym typeface="Arial"/>
              </a:rPr>
              <a:t>88775 + 0 properly paired (88.80% : N/A)</a:t>
            </a:r>
            <a:endParaRPr sz="1600" b="0" i="0" u="none" strike="noStrike" cap="none">
              <a:solidFill>
                <a:srgbClr val="00FF00"/>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99515 + 0 with itself and mate mapped</a:t>
            </a:r>
            <a:endParaRPr sz="16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chemeClr val="dk1"/>
                </a:solidFill>
                <a:latin typeface="Arial"/>
                <a:ea typeface="Arial"/>
                <a:cs typeface="Arial"/>
                <a:sym typeface="Arial"/>
              </a:rPr>
              <a:t>461 + 0 singletons (0.46% : N/A)</a:t>
            </a:r>
            <a:endParaRPr sz="1600" b="0" i="0" u="none" strike="noStrike" cap="none">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rgbClr val="00FF00"/>
                </a:solidFill>
                <a:latin typeface="Arial"/>
                <a:ea typeface="Arial"/>
                <a:cs typeface="Arial"/>
                <a:sym typeface="Arial"/>
              </a:rPr>
              <a:t>1012 + 0 with mate mapped to a different chr</a:t>
            </a:r>
            <a:endParaRPr sz="1600" b="0" i="0" u="none" strike="noStrike" cap="none">
              <a:solidFill>
                <a:srgbClr val="00FF00"/>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a:solidFill>
                  <a:srgbClr val="00FF00"/>
                </a:solidFill>
                <a:latin typeface="Arial"/>
                <a:ea typeface="Arial"/>
                <a:cs typeface="Arial"/>
                <a:sym typeface="Arial"/>
              </a:rPr>
              <a:t>359 + 0 with mate mapped to a different chr (mapQ&gt;=5)</a:t>
            </a:r>
            <a:endParaRPr sz="1600" b="0" i="0" u="none" strike="noStrike" cap="none">
              <a:solidFill>
                <a:srgbClr val="00FF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retained_pairs = (88775/2) – 1012 = 43375</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Retained pairs by parser = 44387</a:t>
            </a:r>
            <a:endParaRPr sz="1800" b="0" i="0" u="none" strike="noStrike" cap="none">
              <a:solidFill>
                <a:schemeClr val="dk1"/>
              </a:solidFill>
              <a:latin typeface="Arial"/>
              <a:ea typeface="Arial"/>
              <a:cs typeface="Arial"/>
              <a:sym typeface="Arial"/>
            </a:endParaRPr>
          </a:p>
        </p:txBody>
      </p:sp>
      <p:sp>
        <p:nvSpPr>
          <p:cNvPr id="508" name="Google Shape;508;p75"/>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8/16/18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76"/>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Markdup.sam count vs. count after parser</a:t>
            </a:r>
            <a:endParaRPr sz="2800" b="0" i="0" u="none" strike="noStrike" cap="none">
              <a:solidFill>
                <a:schemeClr val="dk1"/>
              </a:solidFill>
              <a:latin typeface="Arial"/>
              <a:ea typeface="Arial"/>
              <a:cs typeface="Arial"/>
              <a:sym typeface="Arial"/>
            </a:endParaRPr>
          </a:p>
        </p:txBody>
      </p:sp>
      <p:sp>
        <p:nvSpPr>
          <p:cNvPr id="514" name="Google Shape;514;p76"/>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800" b="0" i="0" u="none" strike="noStrike" cap="none">
                <a:solidFill>
                  <a:schemeClr val="dk1"/>
                </a:solidFill>
                <a:latin typeface="Arial"/>
                <a:ea typeface="Arial"/>
                <a:cs typeface="Arial"/>
                <a:sym typeface="Arial"/>
              </a:rPr>
              <a:t>samtools flagstat markdup.sam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800" b="0" i="0" u="none" strike="noStrike" cap="none">
                <a:solidFill>
                  <a:schemeClr val="dk1"/>
                </a:solidFill>
                <a:latin typeface="Arial"/>
                <a:ea typeface="Arial"/>
                <a:cs typeface="Arial"/>
                <a:sym typeface="Arial"/>
              </a:rPr>
              <a:t>99942 + 0 in total (QC-passed reads + QC-failed reads)</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800" b="0" i="0" u="none" strike="noStrike" cap="none">
                <a:solidFill>
                  <a:schemeClr val="dk1"/>
                </a:solidFill>
                <a:latin typeface="Arial"/>
                <a:ea typeface="Arial"/>
                <a:cs typeface="Arial"/>
                <a:sym typeface="Arial"/>
              </a:rPr>
              <a:t>99942 + 0 mapped (100.00% : N/A)</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800" b="0" i="0" u="none" strike="noStrike" cap="none">
                <a:solidFill>
                  <a:schemeClr val="dk1"/>
                </a:solidFill>
                <a:latin typeface="Arial"/>
                <a:ea typeface="Arial"/>
                <a:cs typeface="Arial"/>
                <a:sym typeface="Arial"/>
              </a:rPr>
              <a:t>99484 + 0 paired in sequencing</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800" b="0" i="0" u="none" strike="noStrike" cap="none">
                <a:solidFill>
                  <a:schemeClr val="dk1"/>
                </a:solidFill>
                <a:latin typeface="Arial"/>
                <a:ea typeface="Arial"/>
                <a:cs typeface="Arial"/>
                <a:sym typeface="Arial"/>
              </a:rPr>
              <a:t>49742 + 0 read1</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800" b="0" i="0" u="none" strike="noStrike" cap="none">
                <a:solidFill>
                  <a:schemeClr val="dk1"/>
                </a:solidFill>
                <a:latin typeface="Arial"/>
                <a:ea typeface="Arial"/>
                <a:cs typeface="Arial"/>
                <a:sym typeface="Arial"/>
              </a:rPr>
              <a:t>49742 + 0 read2</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800" b="0" i="0" u="none" strike="noStrike" cap="none">
                <a:solidFill>
                  <a:schemeClr val="dk1"/>
                </a:solidFill>
                <a:latin typeface="Arial"/>
                <a:ea typeface="Arial"/>
                <a:cs typeface="Arial"/>
                <a:sym typeface="Arial"/>
              </a:rPr>
              <a:t>88748 + 0 properly paired (89.21% : N/A)</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800" b="0" i="0" u="none" strike="noStrike" cap="none">
                <a:solidFill>
                  <a:schemeClr val="dk1"/>
                </a:solidFill>
                <a:latin typeface="Arial"/>
                <a:ea typeface="Arial"/>
                <a:cs typeface="Arial"/>
                <a:sym typeface="Arial"/>
              </a:rPr>
              <a:t>99484 + 0 with itself and mate mapped</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800" b="0" i="0" u="none" strike="noStrike" cap="none">
                <a:solidFill>
                  <a:schemeClr val="dk1"/>
                </a:solidFill>
                <a:latin typeface="Arial"/>
                <a:ea typeface="Arial"/>
                <a:cs typeface="Arial"/>
                <a:sym typeface="Arial"/>
              </a:rPr>
              <a:t>0 + 0 singletons (0.00% : N/A)</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800" b="0" i="0" u="none" strike="noStrike" cap="none">
                <a:solidFill>
                  <a:schemeClr val="dk1"/>
                </a:solidFill>
                <a:latin typeface="Arial"/>
                <a:ea typeface="Arial"/>
                <a:cs typeface="Arial"/>
                <a:sym typeface="Arial"/>
              </a:rPr>
              <a:t>1012 + 0 with mate mapped to a different chr</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800" b="0" i="0" u="none" strike="noStrike" cap="none">
                <a:solidFill>
                  <a:schemeClr val="dk1"/>
                </a:solidFill>
                <a:latin typeface="Arial"/>
                <a:ea typeface="Arial"/>
                <a:cs typeface="Arial"/>
                <a:sym typeface="Arial"/>
              </a:rPr>
              <a:t>359 + 0 with mate mapped to a different chr (mapQ&gt;=5)</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800" b="0" i="0" u="none" strike="noStrike" cap="none">
                <a:solidFill>
                  <a:schemeClr val="dk1"/>
                </a:solidFill>
                <a:latin typeface="Arial"/>
                <a:ea typeface="Arial"/>
                <a:cs typeface="Arial"/>
                <a:sym typeface="Arial"/>
              </a:rPr>
              <a:t>Pair-count after markdup = 44374</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800" b="0" i="0" u="none" strike="noStrike" cap="none">
                <a:solidFill>
                  <a:schemeClr val="dk1"/>
                </a:solidFill>
                <a:latin typeface="Arial"/>
                <a:ea typeface="Arial"/>
                <a:cs typeface="Arial"/>
                <a:sym typeface="Arial"/>
              </a:rPr>
              <a:t>Pair-count using parser =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5" name="Google Shape;515;p76"/>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8/16/18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77"/>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TODO</a:t>
            </a:r>
            <a:endParaRPr sz="2800" b="0" i="0" u="none" strike="noStrike" cap="none">
              <a:solidFill>
                <a:schemeClr val="dk1"/>
              </a:solidFill>
              <a:latin typeface="Arial"/>
              <a:ea typeface="Arial"/>
              <a:cs typeface="Arial"/>
              <a:sym typeface="Arial"/>
            </a:endParaRPr>
          </a:p>
        </p:txBody>
      </p:sp>
      <p:sp>
        <p:nvSpPr>
          <p:cNvPr id="521" name="Google Shape;521;p77"/>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Check samtools flagstat vs. SICER pair count (using parser) : original sample without rmdup -&gt; pair_count </a:t>
            </a:r>
            <a:r>
              <a:rPr lang="en" sz="1800" b="1" i="1" u="none" strike="noStrike" cap="none">
                <a:solidFill>
                  <a:srgbClr val="E69138"/>
                </a:solidFill>
                <a:latin typeface="Arial"/>
                <a:ea typeface="Arial"/>
                <a:cs typeface="Arial"/>
                <a:sym typeface="Arial"/>
              </a:rPr>
              <a:t>Done.</a:t>
            </a:r>
            <a:endParaRPr sz="1800" b="1" i="1" u="none" strike="noStrike" cap="none">
              <a:solidFill>
                <a:srgbClr val="E69138"/>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HTSeq pair count?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samtools markdup to replace rmdup in SICER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Problem with fixmate</a:t>
            </a: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Try additional flags/ send email to HTSeq developers </a:t>
            </a:r>
            <a:r>
              <a:rPr lang="en" b="1" i="1">
                <a:solidFill>
                  <a:srgbClr val="E69138"/>
                </a:solidFill>
              </a:rPr>
              <a:t>probably incompatible</a:t>
            </a:r>
            <a:endParaRPr b="1" i="1">
              <a:solidFill>
                <a:srgbClr val="E69138"/>
              </a:solidFill>
            </a:endParaRPr>
          </a:p>
          <a:p>
            <a:pPr marL="285750" marR="0" lvl="0" indent="-28575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See if bam redundancy removal is sub-optimal, BAM_Reader? BAM_Writer?</a:t>
            </a:r>
            <a:endParaRPr/>
          </a:p>
          <a:p>
            <a:pPr marL="285750" marR="0" lvl="0" indent="-28575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See if picard works out of box</a:t>
            </a:r>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Copy/paste code for paired-end parser</a:t>
            </a:r>
            <a:endParaRPr sz="1800" b="0" i="0" u="none" strike="noStrike" cap="none">
              <a:solidFill>
                <a:schemeClr val="dk1"/>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2" name="Google Shape;522;p77"/>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65</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8"/>
          <p:cNvSpPr txBox="1">
            <a:spLocks noGrp="1"/>
          </p:cNvSpPr>
          <p:nvPr>
            <p:ph type="title"/>
          </p:nvPr>
        </p:nvSpPr>
        <p:spPr>
          <a:xfrm>
            <a:off x="311700" y="514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Samtools fixmate + HTSeq</a:t>
            </a:r>
            <a:endParaRPr/>
          </a:p>
        </p:txBody>
      </p:sp>
      <p:sp>
        <p:nvSpPr>
          <p:cNvPr id="528" name="Google Shape;528;p78"/>
          <p:cNvSpPr txBox="1">
            <a:spLocks noGrp="1"/>
          </p:cNvSpPr>
          <p:nvPr>
            <p:ph type="body" idx="1"/>
          </p:nvPr>
        </p:nvSpPr>
        <p:spPr>
          <a:xfrm>
            <a:off x="311700" y="668500"/>
            <a:ext cx="8520600" cy="4233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From samtools documentation:</a:t>
            </a:r>
            <a:endParaRPr/>
          </a:p>
          <a:p>
            <a:pPr marL="0" lvl="0" indent="0" rtl="0">
              <a:spcBef>
                <a:spcPts val="0"/>
              </a:spcBef>
              <a:spcAft>
                <a:spcPts val="0"/>
              </a:spcAft>
              <a:buNone/>
            </a:pPr>
            <a:r>
              <a:rPr lang="en"/>
              <a:t>	</a:t>
            </a:r>
            <a:r>
              <a:rPr lang="en" sz="1050">
                <a:solidFill>
                  <a:srgbClr val="333333"/>
                </a:solidFill>
                <a:highlight>
                  <a:srgbClr val="FFFFFF"/>
                </a:highlight>
              </a:rPr>
              <a:t>Samtools paired-end rmdup does not work for unpaired reads (e.g. orphan reads or ends mapped to different chromosomes). If this is a concern, please use Picard's MarkDuplicates which correctly handles these cases, although a little slower.</a:t>
            </a:r>
            <a:endParaRPr sz="1050">
              <a:solidFill>
                <a:srgbClr val="333333"/>
              </a:solidFill>
              <a:highlight>
                <a:srgbClr val="FFFFFF"/>
              </a:highlight>
            </a:endParaRPr>
          </a:p>
          <a:p>
            <a:pPr marL="0" lvl="0" indent="0" rtl="0">
              <a:spcBef>
                <a:spcPts val="0"/>
              </a:spcBef>
              <a:spcAft>
                <a:spcPts val="0"/>
              </a:spcAft>
              <a:buNone/>
            </a:pPr>
            <a:endParaRPr sz="1050">
              <a:solidFill>
                <a:srgbClr val="333333"/>
              </a:solidFill>
              <a:highlight>
                <a:srgbClr val="FFFFFF"/>
              </a:highlight>
            </a:endParaRPr>
          </a:p>
          <a:p>
            <a:pPr marL="0" lvl="0" indent="0" rtl="0">
              <a:spcBef>
                <a:spcPts val="0"/>
              </a:spcBef>
              <a:spcAft>
                <a:spcPts val="0"/>
              </a:spcAft>
              <a:buNone/>
            </a:pPr>
            <a:r>
              <a:rPr lang="en"/>
              <a:t>So Picard is only library option for removing redundancies. Maybe doable with something like an install.sh for different platforms desirable?</a:t>
            </a:r>
            <a:endParaRPr sz="1050">
              <a:solidFill>
                <a:srgbClr val="333333"/>
              </a:solidFill>
              <a:highlight>
                <a:srgbClr val="FFFFFF"/>
              </a:highlight>
            </a:endParaRPr>
          </a:p>
        </p:txBody>
      </p:sp>
      <p:sp>
        <p:nvSpPr>
          <p:cNvPr id="529" name="Google Shape;529;p78"/>
          <p:cNvSpPr txBox="1">
            <a:spLocks noGrp="1"/>
          </p:cNvSpPr>
          <p:nvPr>
            <p:ph type="sldNum" idx="12"/>
          </p:nvPr>
        </p:nvSpPr>
        <p:spPr>
          <a:xfrm>
            <a:off x="8110326" y="51425"/>
            <a:ext cx="9348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Clr>
                <a:srgbClr val="000000"/>
              </a:buClr>
              <a:buSzPts val="1400"/>
              <a:buFont typeface="Arial"/>
              <a:buNone/>
            </a:pPr>
            <a:fld id="{00000000-1234-1234-1234-123412341234}" type="slidenum">
              <a:rPr lang="en"/>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79"/>
          <p:cNvSpPr txBox="1">
            <a:spLocks noGrp="1"/>
          </p:cNvSpPr>
          <p:nvPr>
            <p:ph type="title"/>
          </p:nvPr>
        </p:nvSpPr>
        <p:spPr>
          <a:xfrm>
            <a:off x="311700" y="514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Attempt to fix remove_redundant_reads_bam</a:t>
            </a:r>
            <a:endParaRPr/>
          </a:p>
        </p:txBody>
      </p:sp>
      <p:sp>
        <p:nvSpPr>
          <p:cNvPr id="535" name="Google Shape;535;p79"/>
          <p:cNvSpPr txBox="1">
            <a:spLocks noGrp="1"/>
          </p:cNvSpPr>
          <p:nvPr>
            <p:ph type="body" idx="1"/>
          </p:nvPr>
        </p:nvSpPr>
        <p:spPr>
          <a:xfrm>
            <a:off x="311700" y="668500"/>
            <a:ext cx="8520600" cy="4233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Rewrote code exactly like bed code with:</a:t>
            </a:r>
            <a:endParaRPr/>
          </a:p>
          <a:p>
            <a:pPr marL="0" lvl="0" indent="0" rtl="0">
              <a:spcBef>
                <a:spcPts val="0"/>
              </a:spcBef>
              <a:spcAft>
                <a:spcPts val="0"/>
              </a:spcAft>
              <a:buNone/>
            </a:pPr>
            <a:endParaRPr/>
          </a:p>
          <a:p>
            <a:pPr marL="0" lvl="0" indent="0" rtl="0">
              <a:spcBef>
                <a:spcPts val="0"/>
              </a:spcBef>
              <a:spcAft>
                <a:spcPts val="0"/>
              </a:spcAft>
              <a:buNone/>
            </a:pPr>
            <a:r>
              <a:rPr lang="en"/>
              <a:t>	Infile -&gt; bam_reader</a:t>
            </a:r>
            <a:endParaRPr/>
          </a:p>
          <a:p>
            <a:pPr marL="0" lvl="0" indent="0" rtl="0">
              <a:spcBef>
                <a:spcPts val="0"/>
              </a:spcBef>
              <a:spcAft>
                <a:spcPts val="0"/>
              </a:spcAft>
              <a:buNone/>
            </a:pPr>
            <a:r>
              <a:rPr lang="en"/>
              <a:t>	Outfile -&gt; bam_writer</a:t>
            </a:r>
            <a:endParaRPr/>
          </a:p>
          <a:p>
            <a:pPr marL="0" lvl="0" indent="0" rtl="0">
              <a:spcBef>
                <a:spcPts val="0"/>
              </a:spcBef>
              <a:spcAft>
                <a:spcPts val="0"/>
              </a:spcAft>
              <a:buNone/>
            </a:pPr>
            <a:endParaRPr/>
          </a:p>
          <a:p>
            <a:pPr marL="0" lvl="0" indent="0" rtl="0">
              <a:spcBef>
                <a:spcPts val="0"/>
              </a:spcBef>
              <a:spcAft>
                <a:spcPts val="0"/>
              </a:spcAft>
              <a:buNone/>
            </a:pPr>
            <a:r>
              <a:rPr lang="en"/>
              <a:t>Slowdown appears to be due to using HTSeq.SAM_Alignment methods like:</a:t>
            </a:r>
            <a:endParaRPr/>
          </a:p>
          <a:p>
            <a:pPr marL="0" lvl="0" indent="0" rtl="0">
              <a:spcBef>
                <a:spcPts val="0"/>
              </a:spcBef>
              <a:spcAft>
                <a:spcPts val="0"/>
              </a:spcAft>
              <a:buNone/>
            </a:pPr>
            <a:r>
              <a:rPr lang="en"/>
              <a:t>	read.iv.chrom, read.iv.start</a:t>
            </a:r>
            <a:endParaRPr/>
          </a:p>
          <a:p>
            <a:pPr marL="0" lvl="0" indent="0" rtl="0">
              <a:spcBef>
                <a:spcPts val="0"/>
              </a:spcBef>
              <a:spcAft>
                <a:spcPts val="0"/>
              </a:spcAft>
              <a:buNone/>
            </a:pPr>
            <a:endParaRPr/>
          </a:p>
          <a:p>
            <a:pPr marL="0" lvl="0" indent="0" rtl="0">
              <a:spcBef>
                <a:spcPts val="0"/>
              </a:spcBef>
              <a:spcAft>
                <a:spcPts val="0"/>
              </a:spcAft>
              <a:buNone/>
            </a:pPr>
            <a:r>
              <a:rPr lang="en"/>
              <a:t>BED version: txt_data -&gt; start,end,strand,chrom</a:t>
            </a:r>
            <a:endParaRPr/>
          </a:p>
          <a:p>
            <a:pPr marL="0" lvl="0" indent="0">
              <a:spcBef>
                <a:spcPts val="0"/>
              </a:spcBef>
              <a:spcAft>
                <a:spcPts val="0"/>
              </a:spcAft>
              <a:buNone/>
            </a:pPr>
            <a:r>
              <a:rPr lang="en"/>
              <a:t>BAM version: txt_data -&gt; SAM_Alignment Object -&gt; start,end,strand,chrom</a:t>
            </a:r>
            <a:endParaRPr/>
          </a:p>
        </p:txBody>
      </p:sp>
      <p:sp>
        <p:nvSpPr>
          <p:cNvPr id="536" name="Google Shape;536;p79"/>
          <p:cNvSpPr txBox="1">
            <a:spLocks noGrp="1"/>
          </p:cNvSpPr>
          <p:nvPr>
            <p:ph type="sldNum" idx="12"/>
          </p:nvPr>
        </p:nvSpPr>
        <p:spPr>
          <a:xfrm>
            <a:off x="8110326" y="51425"/>
            <a:ext cx="9348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Clr>
                <a:srgbClr val="000000"/>
              </a:buClr>
              <a:buSzPts val="1400"/>
              <a:buFont typeface="Arial"/>
              <a:buNone/>
            </a:pPr>
            <a:fld id="{00000000-1234-1234-1234-123412341234}" type="slidenum">
              <a:rPr lang="en"/>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80"/>
          <p:cNvSpPr txBox="1">
            <a:spLocks noGrp="1"/>
          </p:cNvSpPr>
          <p:nvPr>
            <p:ph type="title"/>
          </p:nvPr>
        </p:nvSpPr>
        <p:spPr>
          <a:xfrm>
            <a:off x="311700" y="514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Paired-end parser</a:t>
            </a:r>
            <a:endParaRPr/>
          </a:p>
        </p:txBody>
      </p:sp>
      <p:sp>
        <p:nvSpPr>
          <p:cNvPr id="542" name="Google Shape;542;p80"/>
          <p:cNvSpPr txBox="1">
            <a:spLocks noGrp="1"/>
          </p:cNvSpPr>
          <p:nvPr>
            <p:ph type="body" idx="1"/>
          </p:nvPr>
        </p:nvSpPr>
        <p:spPr>
          <a:xfrm>
            <a:off x="311700" y="445025"/>
            <a:ext cx="8520600" cy="445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t>for mate1, mate2 in </a:t>
            </a:r>
            <a:r>
              <a:rPr lang="en" sz="1400" dirty="0" err="1"/>
              <a:t>pe_iterator</a:t>
            </a:r>
            <a:r>
              <a:rPr lang="en" sz="1400" dirty="0"/>
              <a:t>:</a:t>
            </a:r>
            <a:endParaRPr sz="1400" dirty="0"/>
          </a:p>
          <a:p>
            <a:pPr marL="0" lvl="0" indent="0" rtl="0">
              <a:spcBef>
                <a:spcPts val="0"/>
              </a:spcBef>
              <a:spcAft>
                <a:spcPts val="0"/>
              </a:spcAft>
              <a:buNone/>
            </a:pPr>
            <a:r>
              <a:rPr lang="en" sz="1400" dirty="0"/>
              <a:t>        try:</a:t>
            </a:r>
            <a:endParaRPr sz="1400" dirty="0"/>
          </a:p>
          <a:p>
            <a:pPr marL="0" lvl="0" indent="0" rtl="0">
              <a:spcBef>
                <a:spcPts val="0"/>
              </a:spcBef>
              <a:spcAft>
                <a:spcPts val="0"/>
              </a:spcAft>
              <a:buNone/>
            </a:pPr>
            <a:r>
              <a:rPr lang="en" sz="1400" dirty="0"/>
              <a:t>            if not mate1.proper_pair</a:t>
            </a:r>
            <a:r>
              <a:rPr lang="en" sz="1400" dirty="0" smtClean="0"/>
              <a:t>:</a:t>
            </a:r>
            <a:endParaRPr sz="1400" dirty="0"/>
          </a:p>
          <a:p>
            <a:pPr marL="0" lvl="0" indent="0" rtl="0">
              <a:spcBef>
                <a:spcPts val="0"/>
              </a:spcBef>
              <a:spcAft>
                <a:spcPts val="0"/>
              </a:spcAft>
              <a:buNone/>
            </a:pPr>
            <a:r>
              <a:rPr lang="en" sz="1400" dirty="0"/>
              <a:t>                continue</a:t>
            </a:r>
            <a:endParaRPr sz="1400" dirty="0"/>
          </a:p>
          <a:p>
            <a:pPr marL="0" lvl="0" indent="0" rtl="0">
              <a:spcBef>
                <a:spcPts val="0"/>
              </a:spcBef>
              <a:spcAft>
                <a:spcPts val="0"/>
              </a:spcAft>
              <a:buNone/>
            </a:pPr>
            <a:r>
              <a:rPr lang="en" sz="1400" dirty="0"/>
              <a:t>            if not mate2.proper_pair:</a:t>
            </a:r>
            <a:endParaRPr sz="1400" dirty="0"/>
          </a:p>
          <a:p>
            <a:pPr marL="0" lvl="0" indent="0" rtl="0">
              <a:spcBef>
                <a:spcPts val="0"/>
              </a:spcBef>
              <a:spcAft>
                <a:spcPts val="0"/>
              </a:spcAft>
              <a:buNone/>
            </a:pPr>
            <a:r>
              <a:rPr lang="en" sz="1400" dirty="0"/>
              <a:t>                continue</a:t>
            </a:r>
            <a:endParaRPr sz="1400" dirty="0"/>
          </a:p>
          <a:p>
            <a:pPr marL="0" lvl="0" indent="0" rtl="0">
              <a:spcBef>
                <a:spcPts val="0"/>
              </a:spcBef>
              <a:spcAft>
                <a:spcPts val="0"/>
              </a:spcAft>
              <a:buNone/>
            </a:pPr>
            <a:r>
              <a:rPr lang="en" sz="1400" dirty="0"/>
              <a:t>            </a:t>
            </a:r>
            <a:r>
              <a:rPr lang="en" sz="1400" dirty="0" err="1"/>
              <a:t>elif</a:t>
            </a:r>
            <a:r>
              <a:rPr lang="en" sz="1400" dirty="0"/>
              <a:t> (mate1.iv.chrom in </a:t>
            </a:r>
            <a:r>
              <a:rPr lang="en" sz="1400" dirty="0" err="1"/>
              <a:t>genome_data</a:t>
            </a:r>
            <a:r>
              <a:rPr lang="en" sz="1400" dirty="0"/>
              <a:t>) and (mate1.iv.chrom == mate2.iv.chrom) :</a:t>
            </a:r>
            <a:endParaRPr sz="1400" dirty="0"/>
          </a:p>
          <a:p>
            <a:pPr marL="0" lvl="0" indent="0" rtl="0">
              <a:spcBef>
                <a:spcPts val="0"/>
              </a:spcBef>
              <a:spcAft>
                <a:spcPts val="0"/>
              </a:spcAft>
              <a:buNone/>
            </a:pPr>
            <a:r>
              <a:rPr lang="en" sz="1400" dirty="0"/>
              <a:t>                </a:t>
            </a:r>
            <a:r>
              <a:rPr lang="en" sz="1400" dirty="0" err="1"/>
              <a:t>total_reads</a:t>
            </a:r>
            <a:r>
              <a:rPr lang="en" sz="1400" dirty="0"/>
              <a:t> += 1    </a:t>
            </a:r>
            <a:endParaRPr sz="1400" dirty="0"/>
          </a:p>
          <a:p>
            <a:pPr marL="0" lvl="0" indent="0" rtl="0">
              <a:spcBef>
                <a:spcPts val="0"/>
              </a:spcBef>
              <a:spcAft>
                <a:spcPts val="0"/>
              </a:spcAft>
              <a:buNone/>
            </a:pPr>
            <a:r>
              <a:rPr lang="en" sz="1400" dirty="0"/>
              <a:t>                </a:t>
            </a:r>
            <a:r>
              <a:rPr lang="en" sz="1400" dirty="0" err="1"/>
              <a:t>frag_start</a:t>
            </a:r>
            <a:r>
              <a:rPr lang="en" sz="1400" dirty="0"/>
              <a:t> = min([mate1.iv.start, mate2.iv.start])</a:t>
            </a:r>
            <a:endParaRPr sz="1400" dirty="0"/>
          </a:p>
          <a:p>
            <a:pPr marL="0" lvl="0" indent="0" rtl="0">
              <a:spcBef>
                <a:spcPts val="0"/>
              </a:spcBef>
              <a:spcAft>
                <a:spcPts val="0"/>
              </a:spcAft>
              <a:buNone/>
            </a:pPr>
            <a:r>
              <a:rPr lang="en" sz="1400" dirty="0"/>
              <a:t>                </a:t>
            </a:r>
            <a:r>
              <a:rPr lang="en" sz="1400" dirty="0" err="1"/>
              <a:t>frag_end</a:t>
            </a:r>
            <a:r>
              <a:rPr lang="en" sz="1400" dirty="0"/>
              <a:t> = max([mate1.iv.end, mate2.iv.end])</a:t>
            </a:r>
            <a:endParaRPr sz="1400" dirty="0"/>
          </a:p>
          <a:p>
            <a:pPr marL="0" lvl="0" indent="0" rtl="0">
              <a:spcBef>
                <a:spcPts val="0"/>
              </a:spcBef>
              <a:spcAft>
                <a:spcPts val="0"/>
              </a:spcAft>
              <a:buNone/>
            </a:pPr>
            <a:r>
              <a:rPr lang="en" sz="1400" dirty="0"/>
              <a:t>            </a:t>
            </a:r>
            <a:endParaRPr sz="1400" dirty="0"/>
          </a:p>
          <a:p>
            <a:pPr marL="0" lvl="0" indent="0" rtl="0">
              <a:spcBef>
                <a:spcPts val="0"/>
              </a:spcBef>
              <a:spcAft>
                <a:spcPts val="0"/>
              </a:spcAft>
              <a:buNone/>
            </a:pPr>
            <a:r>
              <a:rPr lang="en" sz="1400" dirty="0"/>
              <a:t>                </a:t>
            </a:r>
            <a:r>
              <a:rPr lang="en" sz="1400" dirty="0" err="1"/>
              <a:t>frag_mid</a:t>
            </a:r>
            <a:r>
              <a:rPr lang="en" sz="1400" dirty="0"/>
              <a:t> = </a:t>
            </a:r>
            <a:r>
              <a:rPr lang="en" sz="1400" dirty="0" err="1"/>
              <a:t>int</a:t>
            </a:r>
            <a:r>
              <a:rPr lang="en" sz="1400" dirty="0"/>
              <a:t>((</a:t>
            </a:r>
            <a:r>
              <a:rPr lang="en" sz="1400" dirty="0" err="1"/>
              <a:t>frag_end</a:t>
            </a:r>
            <a:r>
              <a:rPr lang="en" sz="1400" dirty="0"/>
              <a:t> + </a:t>
            </a:r>
            <a:r>
              <a:rPr lang="en" sz="1400" dirty="0" err="1"/>
              <a:t>frag_start</a:t>
            </a:r>
            <a:r>
              <a:rPr lang="en" sz="1400" dirty="0"/>
              <a:t>)/2.)</a:t>
            </a:r>
            <a:endParaRPr sz="1400" dirty="0"/>
          </a:p>
          <a:p>
            <a:pPr marL="0" lvl="0" indent="0" rtl="0">
              <a:spcBef>
                <a:spcPts val="0"/>
              </a:spcBef>
              <a:spcAft>
                <a:spcPts val="0"/>
              </a:spcAft>
              <a:buNone/>
            </a:pPr>
            <a:r>
              <a:rPr lang="en" sz="1400" dirty="0"/>
              <a:t>                </a:t>
            </a:r>
            <a:r>
              <a:rPr lang="en" sz="1400" dirty="0" err="1"/>
              <a:t>window_start</a:t>
            </a:r>
            <a:r>
              <a:rPr lang="en" sz="1400" dirty="0"/>
              <a:t> = </a:t>
            </a:r>
            <a:r>
              <a:rPr lang="en" sz="1400" dirty="0" err="1"/>
              <a:t>int</a:t>
            </a:r>
            <a:r>
              <a:rPr lang="en" sz="1400" dirty="0"/>
              <a:t>(</a:t>
            </a:r>
            <a:r>
              <a:rPr lang="en" sz="1400" dirty="0" err="1"/>
              <a:t>frag_mid</a:t>
            </a:r>
            <a:r>
              <a:rPr lang="en" sz="1400" dirty="0"/>
              <a:t>/</a:t>
            </a:r>
            <a:r>
              <a:rPr lang="en" sz="1400" dirty="0" err="1"/>
              <a:t>window_size</a:t>
            </a:r>
            <a:r>
              <a:rPr lang="en" sz="1400" dirty="0"/>
              <a:t> * </a:t>
            </a:r>
            <a:r>
              <a:rPr lang="en" sz="1400" dirty="0" err="1"/>
              <a:t>window_size</a:t>
            </a:r>
            <a:r>
              <a:rPr lang="en" sz="1400" dirty="0"/>
              <a:t>)</a:t>
            </a:r>
            <a:endParaRPr sz="1400" dirty="0"/>
          </a:p>
          <a:p>
            <a:pPr marL="0" lvl="0" indent="0" rtl="0">
              <a:spcBef>
                <a:spcPts val="0"/>
              </a:spcBef>
              <a:spcAft>
                <a:spcPts val="0"/>
              </a:spcAft>
              <a:buNone/>
            </a:pPr>
            <a:endParaRPr sz="1400" dirty="0"/>
          </a:p>
          <a:p>
            <a:pPr marL="0" lvl="0" indent="0" rtl="0">
              <a:spcBef>
                <a:spcPts val="0"/>
              </a:spcBef>
              <a:spcAft>
                <a:spcPts val="0"/>
              </a:spcAft>
              <a:buNone/>
            </a:pPr>
            <a:r>
              <a:rPr lang="en" sz="1400" dirty="0"/>
              <a:t>                </a:t>
            </a:r>
            <a:r>
              <a:rPr lang="en" sz="1400" dirty="0" err="1"/>
              <a:t>read_counts</a:t>
            </a:r>
            <a:r>
              <a:rPr lang="en" sz="1400" dirty="0"/>
              <a:t>[mate1.iv.chrom][</a:t>
            </a:r>
            <a:r>
              <a:rPr lang="en" sz="1400" dirty="0" err="1"/>
              <a:t>window_start</a:t>
            </a:r>
            <a:r>
              <a:rPr lang="en" sz="1400" dirty="0"/>
              <a:t>] +=</a:t>
            </a:r>
            <a:r>
              <a:rPr lang="en" sz="1400" dirty="0" smtClean="0"/>
              <a:t>1</a:t>
            </a:r>
            <a:endParaRPr lang="en-US" sz="1400" dirty="0" smtClean="0"/>
          </a:p>
          <a:p>
            <a:pPr marL="0" lvl="0" indent="0" rtl="0">
              <a:spcBef>
                <a:spcPts val="0"/>
              </a:spcBef>
              <a:spcAft>
                <a:spcPts val="0"/>
              </a:spcAft>
              <a:buNone/>
            </a:pPr>
            <a:r>
              <a:rPr lang="en-US" sz="1400" dirty="0" smtClean="0"/>
              <a:t>          else: </a:t>
            </a:r>
          </a:p>
          <a:p>
            <a:pPr marL="0" lvl="0" indent="0" rtl="0">
              <a:spcBef>
                <a:spcPts val="0"/>
              </a:spcBef>
              <a:spcAft>
                <a:spcPts val="0"/>
              </a:spcAft>
              <a:buNone/>
            </a:pPr>
            <a:r>
              <a:rPr lang="en-US" sz="1400" dirty="0"/>
              <a:t>	</a:t>
            </a:r>
            <a:r>
              <a:rPr lang="en-US" sz="1400" dirty="0" err="1" smtClean="0"/>
              <a:t>different_chrom_count</a:t>
            </a:r>
            <a:r>
              <a:rPr lang="en-US" sz="1400" dirty="0" smtClean="0"/>
              <a:t> +=1</a:t>
            </a:r>
            <a:endParaRPr sz="1400" dirty="0"/>
          </a:p>
          <a:p>
            <a:pPr marL="0" lvl="0" indent="0" rtl="0">
              <a:spcBef>
                <a:spcPts val="0"/>
              </a:spcBef>
              <a:spcAft>
                <a:spcPts val="0"/>
              </a:spcAft>
              <a:buNone/>
            </a:pPr>
            <a:r>
              <a:rPr lang="en" sz="1400" dirty="0"/>
              <a:t>        except(</a:t>
            </a:r>
            <a:r>
              <a:rPr lang="en" sz="1400" dirty="0" err="1"/>
              <a:t>AttributeError</a:t>
            </a:r>
            <a:r>
              <a:rPr lang="en" sz="1400" dirty="0"/>
              <a:t>):</a:t>
            </a:r>
            <a:endParaRPr sz="1400" dirty="0"/>
          </a:p>
          <a:p>
            <a:pPr marL="0" lvl="0" indent="0" rtl="0">
              <a:spcBef>
                <a:spcPts val="0"/>
              </a:spcBef>
              <a:spcAft>
                <a:spcPts val="0"/>
              </a:spcAft>
              <a:buNone/>
            </a:pPr>
            <a:r>
              <a:rPr lang="en" sz="1400" dirty="0"/>
              <a:t>            print 'A mate is missing from the current pair or read is orphan!'</a:t>
            </a:r>
            <a:endParaRPr sz="1400" dirty="0"/>
          </a:p>
          <a:p>
            <a:pPr marL="0" lvl="0" indent="0" rtl="0">
              <a:spcBef>
                <a:spcPts val="0"/>
              </a:spcBef>
              <a:spcAft>
                <a:spcPts val="0"/>
              </a:spcAft>
              <a:buNone/>
            </a:pPr>
            <a:r>
              <a:rPr lang="en" sz="1400" dirty="0"/>
              <a:t>            continue</a:t>
            </a:r>
            <a:endParaRPr sz="1400" dirty="0"/>
          </a:p>
          <a:p>
            <a:pPr marL="0" lvl="0" indent="0">
              <a:spcBef>
                <a:spcPts val="0"/>
              </a:spcBef>
              <a:spcAft>
                <a:spcPts val="0"/>
              </a:spcAft>
              <a:buNone/>
            </a:pPr>
            <a:endParaRPr dirty="0"/>
          </a:p>
        </p:txBody>
      </p:sp>
      <p:sp>
        <p:nvSpPr>
          <p:cNvPr id="543" name="Google Shape;543;p80"/>
          <p:cNvSpPr txBox="1">
            <a:spLocks noGrp="1"/>
          </p:cNvSpPr>
          <p:nvPr>
            <p:ph type="sldNum" idx="12"/>
          </p:nvPr>
        </p:nvSpPr>
        <p:spPr>
          <a:xfrm>
            <a:off x="8110326" y="51425"/>
            <a:ext cx="9348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Clr>
                <a:srgbClr val="000000"/>
              </a:buClr>
              <a:buSzPts val="1400"/>
              <a:buFont typeface="Arial"/>
              <a:buNone/>
            </a:pPr>
            <a:fld id="{00000000-1234-1234-1234-123412341234}" type="slidenum">
              <a:rPr lang="en"/>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81"/>
          <p:cNvSpPr txBox="1">
            <a:spLocks noGrp="1"/>
          </p:cNvSpPr>
          <p:nvPr>
            <p:ph type="title"/>
          </p:nvPr>
        </p:nvSpPr>
        <p:spPr>
          <a:xfrm>
            <a:off x="311700" y="514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Pile-up code</a:t>
            </a:r>
            <a:endParaRPr/>
          </a:p>
        </p:txBody>
      </p:sp>
      <p:sp>
        <p:nvSpPr>
          <p:cNvPr id="549" name="Google Shape;549;p81"/>
          <p:cNvSpPr txBox="1">
            <a:spLocks noGrp="1"/>
          </p:cNvSpPr>
          <p:nvPr>
            <p:ph type="body" idx="1"/>
          </p:nvPr>
        </p:nvSpPr>
        <p:spPr>
          <a:xfrm>
            <a:off x="311700" y="668500"/>
            <a:ext cx="8520600" cy="4233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frag_size = frag_end - frag_start</a:t>
            </a:r>
            <a:endParaRPr/>
          </a:p>
          <a:p>
            <a:pPr marL="0" lvl="0" indent="0" rtl="0">
              <a:spcBef>
                <a:spcPts val="0"/>
              </a:spcBef>
              <a:spcAft>
                <a:spcPts val="0"/>
              </a:spcAft>
              <a:buNone/>
            </a:pPr>
            <a:r>
              <a:rPr lang="en"/>
              <a:t>first_window_start = int(frag_start/window_size * window_size)</a:t>
            </a:r>
            <a:endParaRPr/>
          </a:p>
          <a:p>
            <a:pPr marL="0" lvl="0" indent="0" rtl="0">
              <a:spcBef>
                <a:spcPts val="0"/>
              </a:spcBef>
              <a:spcAft>
                <a:spcPts val="0"/>
              </a:spcAft>
              <a:buNone/>
            </a:pPr>
            <a:r>
              <a:rPr lang="en"/>
              <a:t>first_window_end = first_window_start + window_size</a:t>
            </a:r>
            <a:endParaRPr/>
          </a:p>
          <a:p>
            <a:pPr marL="0" lvl="0" indent="0" rtl="0">
              <a:spcBef>
                <a:spcPts val="0"/>
              </a:spcBef>
              <a:spcAft>
                <a:spcPts val="0"/>
              </a:spcAft>
              <a:buNone/>
            </a:pPr>
            <a:r>
              <a:rPr lang="en"/>
              <a:t>            </a:t>
            </a:r>
            <a:endParaRPr/>
          </a:p>
          <a:p>
            <a:pPr marL="0" lvl="0" indent="0" rtl="0">
              <a:spcBef>
                <a:spcPts val="0"/>
              </a:spcBef>
              <a:spcAft>
                <a:spcPts val="0"/>
              </a:spcAft>
              <a:buNone/>
            </a:pPr>
            <a:r>
              <a:rPr lang="en"/>
              <a:t>last_window_start = int(frag_end/window_size * window_size)</a:t>
            </a:r>
            <a:endParaRPr/>
          </a:p>
          <a:p>
            <a:pPr marL="0" lvl="0" indent="0" rtl="0">
              <a:spcBef>
                <a:spcPts val="0"/>
              </a:spcBef>
              <a:spcAft>
                <a:spcPts val="0"/>
              </a:spcAft>
              <a:buNone/>
            </a:pPr>
            <a:r>
              <a:rPr lang="en"/>
              <a:t>last_window_end = last_window_start + window_size</a:t>
            </a:r>
            <a:endParaRPr/>
          </a:p>
          <a:p>
            <a:pPr marL="0" lvl="0" indent="0" rtl="0">
              <a:spcBef>
                <a:spcPts val="0"/>
              </a:spcBef>
              <a:spcAft>
                <a:spcPts val="0"/>
              </a:spcAft>
              <a:buNone/>
            </a:pPr>
            <a:endParaRPr/>
          </a:p>
          <a:p>
            <a:pPr marL="0" lvl="0" indent="0" rtl="0">
              <a:spcBef>
                <a:spcPts val="0"/>
              </a:spcBef>
              <a:spcAft>
                <a:spcPts val="0"/>
              </a:spcAft>
              <a:buNone/>
            </a:pPr>
            <a:r>
              <a:rPr lang="en"/>
              <a:t> windows_spanned = int((last_window_end - first_window_start)/window_size)</a:t>
            </a:r>
            <a:endParaRPr/>
          </a:p>
          <a:p>
            <a:pPr marL="0" lvl="0" indent="0" rtl="0">
              <a:spcBef>
                <a:spcPts val="0"/>
              </a:spcBef>
              <a:spcAft>
                <a:spcPts val="0"/>
              </a:spcAft>
              <a:buNone/>
            </a:pPr>
            <a:r>
              <a:rPr lang="en"/>
              <a:t>            </a:t>
            </a:r>
            <a:endParaRPr/>
          </a:p>
          <a:p>
            <a:pPr marL="0" lvl="0" indent="0" rtl="0">
              <a:spcBef>
                <a:spcPts val="0"/>
              </a:spcBef>
              <a:spcAft>
                <a:spcPts val="0"/>
              </a:spcAft>
              <a:buNone/>
            </a:pPr>
            <a:r>
              <a:rPr lang="en"/>
              <a:t>            for i in range(windows_spanned):</a:t>
            </a:r>
            <a:endParaRPr/>
          </a:p>
          <a:p>
            <a:pPr marL="0" lvl="0" indent="0" rtl="0">
              <a:spcBef>
                <a:spcPts val="0"/>
              </a:spcBef>
              <a:spcAft>
                <a:spcPts val="0"/>
              </a:spcAft>
              <a:buNone/>
            </a:pPr>
            <a:r>
              <a:rPr lang="en"/>
              <a:t>			if i==0:</a:t>
            </a:r>
            <a:endParaRPr/>
          </a:p>
          <a:p>
            <a:pPr marL="0" lvl="0" indent="0" rtl="0">
              <a:spcBef>
                <a:spcPts val="0"/>
              </a:spcBef>
              <a:spcAft>
                <a:spcPts val="0"/>
              </a:spcAft>
              <a:buNone/>
            </a:pPr>
            <a:r>
              <a:rPr lang="en"/>
              <a:t>     				...</a:t>
            </a:r>
            <a:endParaRPr/>
          </a:p>
          <a:p>
            <a:pPr marL="0" lvl="0" indent="0" rtl="0">
              <a:spcBef>
                <a:spcPts val="0"/>
              </a:spcBef>
              <a:spcAft>
                <a:spcPts val="0"/>
              </a:spcAft>
              <a:buNone/>
            </a:pPr>
            <a:r>
              <a:rPr lang="en"/>
              <a:t>		(continued on next slide)</a:t>
            </a:r>
            <a:endParaRPr/>
          </a:p>
          <a:p>
            <a:pPr marL="0" lvl="0" indent="0">
              <a:spcBef>
                <a:spcPts val="0"/>
              </a:spcBef>
              <a:spcAft>
                <a:spcPts val="0"/>
              </a:spcAft>
              <a:buNone/>
            </a:pPr>
            <a:endParaRPr/>
          </a:p>
        </p:txBody>
      </p:sp>
      <p:sp>
        <p:nvSpPr>
          <p:cNvPr id="550" name="Google Shape;550;p81"/>
          <p:cNvSpPr txBox="1">
            <a:spLocks noGrp="1"/>
          </p:cNvSpPr>
          <p:nvPr>
            <p:ph type="sldNum" idx="12"/>
          </p:nvPr>
        </p:nvSpPr>
        <p:spPr>
          <a:xfrm>
            <a:off x="8110326" y="51425"/>
            <a:ext cx="934800" cy="3936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Clr>
                <a:srgbClr val="000000"/>
              </a:buClr>
              <a:buSzPts val="1400"/>
              <a:buFont typeface="Arial"/>
              <a:buNone/>
            </a:pPr>
            <a:r>
              <a:rPr lang="en"/>
              <a:t>8/20/18</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Week 2/3: SICER 2.0</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
        <p:nvSpPr>
          <p:cNvPr id="97" name="Google Shape;97;p19"/>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HTSeq classes(args) used: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GenomicArray(genome_data, stranded=False, typecode=’d’) ## ‘d’ is double type</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160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Can be used to calculate coverage vector</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GenomicInterval()</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GenomicPosition()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BED_Reader() ## iterator holding bedfile info</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1800"/>
              <a:buFont typeface="Arial"/>
              <a:buNone/>
            </a:pPr>
            <a:r>
              <a:rPr lang="en" sz="1800" b="0" i="0" u="none" strike="noStrike" cap="none">
                <a:solidFill>
                  <a:schemeClr val="dk1"/>
                </a:solidFill>
                <a:latin typeface="Arial"/>
                <a:ea typeface="Arial"/>
                <a:cs typeface="Arial"/>
                <a:sym typeface="Arial"/>
              </a:rPr>
              <a:t>Important args: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r>
              <a:rPr lang="en" sz="1800" b="0" i="0" u="none" strike="noStrike" cap="none">
                <a:solidFill>
                  <a:schemeClr val="dk1"/>
                </a:solidFill>
                <a:latin typeface="Arial"/>
                <a:ea typeface="Arial"/>
                <a:cs typeface="Arial"/>
                <a:sym typeface="Arial"/>
              </a:rPr>
              <a:t> genome_data - dictionary[key=chrom: value =length ] ## defined in get_genome_data</a:t>
            </a:r>
            <a:endParaRPr sz="1800" b="0" i="0" u="none" strike="noStrike" cap="none">
              <a:solidFill>
                <a:schemeClr val="dk1"/>
              </a:solidFill>
              <a:latin typeface="Arial"/>
              <a:ea typeface="Arial"/>
              <a:cs typeface="Arial"/>
              <a:sym typeface="Arial"/>
            </a:endParaRPr>
          </a:p>
        </p:txBody>
      </p:sp>
      <p:sp>
        <p:nvSpPr>
          <p:cNvPr id="98" name="Google Shape;98;p19"/>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7</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82"/>
          <p:cNvSpPr txBox="1">
            <a:spLocks noGrp="1"/>
          </p:cNvSpPr>
          <p:nvPr>
            <p:ph type="title"/>
          </p:nvPr>
        </p:nvSpPr>
        <p:spPr>
          <a:xfrm>
            <a:off x="311700" y="514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Pile-up code</a:t>
            </a:r>
            <a:endParaRPr/>
          </a:p>
        </p:txBody>
      </p:sp>
      <p:sp>
        <p:nvSpPr>
          <p:cNvPr id="556" name="Google Shape;556;p82"/>
          <p:cNvSpPr txBox="1">
            <a:spLocks noGrp="1"/>
          </p:cNvSpPr>
          <p:nvPr>
            <p:ph type="body" idx="1"/>
          </p:nvPr>
        </p:nvSpPr>
        <p:spPr>
          <a:xfrm>
            <a:off x="311700" y="668500"/>
            <a:ext cx="8733300" cy="4233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t>for </a:t>
            </a:r>
            <a:r>
              <a:rPr lang="en" sz="1400" dirty="0" err="1"/>
              <a:t>i</a:t>
            </a:r>
            <a:r>
              <a:rPr lang="en" sz="1400" dirty="0"/>
              <a:t> in range(</a:t>
            </a:r>
            <a:r>
              <a:rPr lang="en" sz="1400" dirty="0" err="1"/>
              <a:t>windows_spanned</a:t>
            </a:r>
            <a:r>
              <a:rPr lang="en" sz="1400" dirty="0"/>
              <a:t>):</a:t>
            </a:r>
            <a:endParaRPr sz="1400" dirty="0"/>
          </a:p>
          <a:p>
            <a:pPr marL="0" lvl="0" indent="0">
              <a:spcBef>
                <a:spcPts val="0"/>
              </a:spcBef>
              <a:spcAft>
                <a:spcPts val="0"/>
              </a:spcAft>
              <a:buNone/>
            </a:pPr>
            <a:r>
              <a:rPr lang="en" sz="1400" dirty="0"/>
              <a:t>       </a:t>
            </a:r>
            <a:r>
              <a:rPr lang="en" sz="1400" dirty="0" err="1"/>
              <a:t>window_start</a:t>
            </a:r>
            <a:r>
              <a:rPr lang="en" sz="1400" dirty="0"/>
              <a:t> = </a:t>
            </a:r>
            <a:r>
              <a:rPr lang="en" sz="1400" dirty="0" err="1"/>
              <a:t>first_window_start</a:t>
            </a:r>
            <a:r>
              <a:rPr lang="en" sz="1400" dirty="0"/>
              <a:t> + </a:t>
            </a:r>
            <a:r>
              <a:rPr lang="en" sz="1400" dirty="0" err="1"/>
              <a:t>i</a:t>
            </a:r>
            <a:r>
              <a:rPr lang="en" sz="1400" dirty="0"/>
              <a:t>*</a:t>
            </a:r>
            <a:r>
              <a:rPr lang="en" sz="1400" dirty="0" err="1"/>
              <a:t>window_size</a:t>
            </a:r>
            <a:endParaRPr sz="1400" dirty="0"/>
          </a:p>
          <a:p>
            <a:pPr marL="0" lvl="0" indent="0">
              <a:spcBef>
                <a:spcPts val="0"/>
              </a:spcBef>
              <a:spcAft>
                <a:spcPts val="0"/>
              </a:spcAft>
              <a:buNone/>
            </a:pPr>
            <a:r>
              <a:rPr lang="en" sz="1400" dirty="0"/>
              <a:t>       </a:t>
            </a:r>
            <a:r>
              <a:rPr lang="en" sz="1400" dirty="0" err="1"/>
              <a:t>window_end</a:t>
            </a:r>
            <a:r>
              <a:rPr lang="en" sz="1400" dirty="0"/>
              <a:t> = </a:t>
            </a:r>
            <a:r>
              <a:rPr lang="en" sz="1400" dirty="0" err="1"/>
              <a:t>first_window_end</a:t>
            </a:r>
            <a:r>
              <a:rPr lang="en" sz="1400" dirty="0"/>
              <a:t> + </a:t>
            </a:r>
            <a:r>
              <a:rPr lang="en" sz="1400" dirty="0" err="1"/>
              <a:t>i</a:t>
            </a:r>
            <a:r>
              <a:rPr lang="en" sz="1400" dirty="0"/>
              <a:t>*</a:t>
            </a:r>
            <a:r>
              <a:rPr lang="en" sz="1400" dirty="0" err="1"/>
              <a:t>window_size</a:t>
            </a:r>
            <a:endParaRPr sz="1400" dirty="0"/>
          </a:p>
          <a:p>
            <a:pPr marL="0" lvl="0" indent="0">
              <a:spcBef>
                <a:spcPts val="0"/>
              </a:spcBef>
              <a:spcAft>
                <a:spcPts val="0"/>
              </a:spcAft>
              <a:buNone/>
            </a:pPr>
            <a:r>
              <a:rPr lang="en" sz="1400" dirty="0"/>
              <a:t>       </a:t>
            </a:r>
            <a:r>
              <a:rPr lang="en" sz="1400" dirty="0" err="1"/>
              <a:t>window_iv</a:t>
            </a:r>
            <a:r>
              <a:rPr lang="en" sz="1400" dirty="0"/>
              <a:t> = </a:t>
            </a:r>
            <a:r>
              <a:rPr lang="en" sz="1400" dirty="0" err="1"/>
              <a:t>HTSeq.GenomicInterval</a:t>
            </a:r>
            <a:r>
              <a:rPr lang="en" sz="1400" dirty="0"/>
              <a:t>(</a:t>
            </a:r>
            <a:r>
              <a:rPr lang="en" sz="1400" dirty="0" err="1"/>
              <a:t>current_chrom</a:t>
            </a:r>
            <a:r>
              <a:rPr lang="en" sz="1400" dirty="0"/>
              <a:t>, </a:t>
            </a:r>
            <a:r>
              <a:rPr lang="en" sz="1400" dirty="0" err="1"/>
              <a:t>window_start</a:t>
            </a:r>
            <a:r>
              <a:rPr lang="en" sz="1400" dirty="0"/>
              <a:t>, </a:t>
            </a:r>
            <a:r>
              <a:rPr lang="en" sz="1400" dirty="0" err="1"/>
              <a:t>window_end</a:t>
            </a:r>
            <a:r>
              <a:rPr lang="en" sz="1400" dirty="0"/>
              <a:t>)</a:t>
            </a:r>
            <a:endParaRPr sz="1400" dirty="0"/>
          </a:p>
          <a:p>
            <a:pPr marL="0" lvl="0" indent="0">
              <a:spcBef>
                <a:spcPts val="0"/>
              </a:spcBef>
              <a:spcAft>
                <a:spcPts val="0"/>
              </a:spcAft>
              <a:buNone/>
            </a:pPr>
            <a:r>
              <a:rPr lang="en" sz="1400" dirty="0"/>
              <a:t>        if </a:t>
            </a:r>
            <a:r>
              <a:rPr lang="en" sz="1400" dirty="0" err="1"/>
              <a:t>i</a:t>
            </a:r>
            <a:r>
              <a:rPr lang="en" sz="1400" dirty="0"/>
              <a:t>==0:</a:t>
            </a:r>
            <a:endParaRPr sz="1400" dirty="0"/>
          </a:p>
          <a:p>
            <a:pPr marL="0" lvl="0" indent="0">
              <a:spcBef>
                <a:spcPts val="0"/>
              </a:spcBef>
              <a:spcAft>
                <a:spcPts val="0"/>
              </a:spcAft>
              <a:buNone/>
            </a:pPr>
            <a:r>
              <a:rPr lang="en" sz="1400" dirty="0"/>
              <a:t>              </a:t>
            </a:r>
            <a:r>
              <a:rPr lang="en" sz="1400" dirty="0" err="1"/>
              <a:t>count_frac</a:t>
            </a:r>
            <a:r>
              <a:rPr lang="en" sz="1400" dirty="0"/>
              <a:t> = float(</a:t>
            </a:r>
            <a:r>
              <a:rPr lang="en" sz="1400" dirty="0" err="1"/>
              <a:t>window_end</a:t>
            </a:r>
            <a:r>
              <a:rPr lang="en" sz="1400" dirty="0"/>
              <a:t> - </a:t>
            </a:r>
            <a:r>
              <a:rPr lang="en" sz="1400" dirty="0" err="1"/>
              <a:t>frag_start</a:t>
            </a:r>
            <a:r>
              <a:rPr lang="en" sz="1400" dirty="0"/>
              <a:t>)/float(</a:t>
            </a:r>
            <a:r>
              <a:rPr lang="en" sz="1400" dirty="0" err="1"/>
              <a:t>frag_size</a:t>
            </a:r>
            <a:r>
              <a:rPr lang="en" sz="1400" dirty="0"/>
              <a:t>)</a:t>
            </a:r>
            <a:endParaRPr sz="1400" dirty="0"/>
          </a:p>
          <a:p>
            <a:pPr marL="0" lvl="0" indent="0">
              <a:spcBef>
                <a:spcPts val="0"/>
              </a:spcBef>
              <a:spcAft>
                <a:spcPts val="0"/>
              </a:spcAft>
              <a:buNone/>
            </a:pPr>
            <a:r>
              <a:rPr lang="en" sz="1400" dirty="0"/>
              <a:t>              </a:t>
            </a:r>
            <a:r>
              <a:rPr lang="en-US" sz="1400" dirty="0" err="1" smtClean="0"/>
              <a:t>read_counts</a:t>
            </a:r>
            <a:r>
              <a:rPr lang="en-US" sz="1400" dirty="0" smtClean="0"/>
              <a:t>[][] += </a:t>
            </a:r>
            <a:r>
              <a:rPr lang="en-US" sz="1400" dirty="0" err="1" smtClean="0"/>
              <a:t>count_frac</a:t>
            </a:r>
            <a:endParaRPr sz="1400" dirty="0"/>
          </a:p>
          <a:p>
            <a:pPr marL="0" lvl="0" indent="0">
              <a:spcBef>
                <a:spcPts val="0"/>
              </a:spcBef>
              <a:spcAft>
                <a:spcPts val="0"/>
              </a:spcAft>
              <a:buNone/>
            </a:pPr>
            <a:r>
              <a:rPr lang="en" sz="1400" dirty="0"/>
              <a:t>        </a:t>
            </a:r>
            <a:r>
              <a:rPr lang="en" sz="1400" dirty="0" err="1"/>
              <a:t>elif</a:t>
            </a:r>
            <a:r>
              <a:rPr lang="en" sz="1400" dirty="0"/>
              <a:t> </a:t>
            </a:r>
            <a:r>
              <a:rPr lang="en" sz="1400" dirty="0" err="1"/>
              <a:t>i</a:t>
            </a:r>
            <a:r>
              <a:rPr lang="en" sz="1400" dirty="0"/>
              <a:t>==(windows_spanned-1):</a:t>
            </a:r>
            <a:endParaRPr sz="1400" dirty="0"/>
          </a:p>
          <a:p>
            <a:pPr marL="0" lvl="0" indent="0">
              <a:spcBef>
                <a:spcPts val="0"/>
              </a:spcBef>
              <a:spcAft>
                <a:spcPts val="0"/>
              </a:spcAft>
              <a:buNone/>
            </a:pPr>
            <a:r>
              <a:rPr lang="en" sz="1400" dirty="0"/>
              <a:t>              </a:t>
            </a:r>
            <a:r>
              <a:rPr lang="en" sz="1400" dirty="0" err="1"/>
              <a:t>count_frac</a:t>
            </a:r>
            <a:r>
              <a:rPr lang="en" sz="1400" dirty="0"/>
              <a:t> = float(</a:t>
            </a:r>
            <a:r>
              <a:rPr lang="en" sz="1400" dirty="0" err="1"/>
              <a:t>frag_end</a:t>
            </a:r>
            <a:r>
              <a:rPr lang="en" sz="1400" dirty="0"/>
              <a:t> - </a:t>
            </a:r>
            <a:r>
              <a:rPr lang="en" sz="1400" dirty="0" err="1"/>
              <a:t>last_window_start</a:t>
            </a:r>
            <a:r>
              <a:rPr lang="en" sz="1400" dirty="0"/>
              <a:t>)/float(</a:t>
            </a:r>
            <a:r>
              <a:rPr lang="en" sz="1400" dirty="0" err="1"/>
              <a:t>frag_size</a:t>
            </a:r>
            <a:r>
              <a:rPr lang="en" sz="1400" dirty="0"/>
              <a:t>)</a:t>
            </a:r>
            <a:endParaRPr sz="1400" dirty="0"/>
          </a:p>
          <a:p>
            <a:pPr marL="0" lvl="0" indent="0">
              <a:spcBef>
                <a:spcPts val="0"/>
              </a:spcBef>
              <a:spcAft>
                <a:spcPts val="0"/>
              </a:spcAft>
              <a:buNone/>
            </a:pPr>
            <a:r>
              <a:rPr lang="en" sz="1400" dirty="0"/>
              <a:t>              </a:t>
            </a:r>
            <a:r>
              <a:rPr lang="en" sz="1400" dirty="0" err="1"/>
              <a:t>normalized_window_array</a:t>
            </a:r>
            <a:r>
              <a:rPr lang="en" sz="1400" dirty="0"/>
              <a:t>[</a:t>
            </a:r>
            <a:r>
              <a:rPr lang="en" sz="1400" dirty="0" err="1"/>
              <a:t>window_iv</a:t>
            </a:r>
            <a:r>
              <a:rPr lang="en" sz="1400" dirty="0"/>
              <a:t>] += </a:t>
            </a:r>
            <a:r>
              <a:rPr lang="en" sz="1400" dirty="0" err="1"/>
              <a:t>count_frac</a:t>
            </a:r>
            <a:endParaRPr sz="1400" dirty="0"/>
          </a:p>
          <a:p>
            <a:pPr marL="0" lvl="0" indent="0">
              <a:spcBef>
                <a:spcPts val="0"/>
              </a:spcBef>
              <a:spcAft>
                <a:spcPts val="0"/>
              </a:spcAft>
              <a:buNone/>
            </a:pPr>
            <a:r>
              <a:rPr lang="en" sz="1400" dirty="0"/>
              <a:t>        </a:t>
            </a:r>
            <a:r>
              <a:rPr lang="en" sz="1400" dirty="0" err="1"/>
              <a:t>elif</a:t>
            </a:r>
            <a:r>
              <a:rPr lang="en" sz="1400" dirty="0"/>
              <a:t> (</a:t>
            </a:r>
            <a:r>
              <a:rPr lang="en" sz="1400" dirty="0" err="1"/>
              <a:t>i</a:t>
            </a:r>
            <a:r>
              <a:rPr lang="en" sz="1400" dirty="0"/>
              <a:t>&gt;0) and (</a:t>
            </a:r>
            <a:r>
              <a:rPr lang="en" sz="1400" dirty="0" err="1"/>
              <a:t>i</a:t>
            </a:r>
            <a:r>
              <a:rPr lang="en" sz="1400" dirty="0"/>
              <a:t>&lt;</a:t>
            </a:r>
            <a:r>
              <a:rPr lang="en" sz="1400" dirty="0" err="1"/>
              <a:t>windows_spanned</a:t>
            </a:r>
            <a:r>
              <a:rPr lang="en" sz="1400" dirty="0"/>
              <a:t>):</a:t>
            </a:r>
            <a:endParaRPr sz="1400" dirty="0"/>
          </a:p>
          <a:p>
            <a:pPr marL="0" lvl="0" indent="0">
              <a:spcBef>
                <a:spcPts val="0"/>
              </a:spcBef>
              <a:spcAft>
                <a:spcPts val="0"/>
              </a:spcAft>
              <a:buNone/>
            </a:pPr>
            <a:r>
              <a:rPr lang="en" sz="1400" dirty="0"/>
              <a:t>              </a:t>
            </a:r>
            <a:r>
              <a:rPr lang="en" sz="1400" dirty="0" err="1"/>
              <a:t>count_frac</a:t>
            </a:r>
            <a:r>
              <a:rPr lang="en" sz="1400" dirty="0"/>
              <a:t> = float(</a:t>
            </a:r>
            <a:r>
              <a:rPr lang="en" sz="1400" dirty="0" err="1"/>
              <a:t>window_size</a:t>
            </a:r>
            <a:r>
              <a:rPr lang="en" sz="1400" dirty="0"/>
              <a:t>)/float(</a:t>
            </a:r>
            <a:r>
              <a:rPr lang="en" sz="1400" dirty="0" err="1"/>
              <a:t>frag_size</a:t>
            </a:r>
            <a:r>
              <a:rPr lang="en" sz="1400" dirty="0"/>
              <a:t>)</a:t>
            </a:r>
            <a:endParaRPr sz="1400" dirty="0"/>
          </a:p>
          <a:p>
            <a:pPr marL="0" lvl="0" indent="0">
              <a:spcBef>
                <a:spcPts val="0"/>
              </a:spcBef>
              <a:spcAft>
                <a:spcPts val="0"/>
              </a:spcAft>
              <a:buNone/>
            </a:pPr>
            <a:r>
              <a:rPr lang="en" sz="1400" dirty="0"/>
              <a:t>              </a:t>
            </a:r>
            <a:r>
              <a:rPr lang="en" sz="1400" dirty="0" err="1"/>
              <a:t>normalized_window_array</a:t>
            </a:r>
            <a:r>
              <a:rPr lang="en" sz="1400" dirty="0"/>
              <a:t>[</a:t>
            </a:r>
            <a:r>
              <a:rPr lang="en" sz="1400" dirty="0" err="1"/>
              <a:t>window_iv</a:t>
            </a:r>
            <a:r>
              <a:rPr lang="en" sz="1400" dirty="0"/>
              <a:t>] += </a:t>
            </a:r>
            <a:r>
              <a:rPr lang="en" sz="1400" dirty="0" err="1"/>
              <a:t>count_frac</a:t>
            </a:r>
            <a:endParaRPr sz="1400" dirty="0"/>
          </a:p>
          <a:p>
            <a:pPr marL="0" lvl="0" indent="0">
              <a:spcBef>
                <a:spcPts val="0"/>
              </a:spcBef>
              <a:spcAft>
                <a:spcPts val="0"/>
              </a:spcAft>
              <a:buNone/>
            </a:pPr>
            <a:endParaRPr sz="1400" dirty="0"/>
          </a:p>
          <a:p>
            <a:pPr marL="0" lvl="0" indent="0" rtl="0">
              <a:spcBef>
                <a:spcPts val="0"/>
              </a:spcBef>
              <a:spcAft>
                <a:spcPts val="0"/>
              </a:spcAft>
              <a:buNone/>
            </a:pPr>
            <a:r>
              <a:rPr lang="en-US" sz="1400" dirty="0" smtClean="0"/>
              <a:t>Add up to 1!</a:t>
            </a:r>
          </a:p>
          <a:p>
            <a:pPr marL="0" lvl="0" indent="0" rtl="0">
              <a:spcBef>
                <a:spcPts val="0"/>
              </a:spcBef>
              <a:spcAft>
                <a:spcPts val="0"/>
              </a:spcAft>
              <a:buNone/>
            </a:pPr>
            <a:r>
              <a:rPr lang="en" sz="1400" dirty="0" smtClean="0"/>
              <a:t>NOT </a:t>
            </a:r>
            <a:r>
              <a:rPr lang="en" sz="1400" dirty="0"/>
              <a:t>DONE, copy pasted from before</a:t>
            </a:r>
            <a:endParaRPr sz="1400" dirty="0"/>
          </a:p>
          <a:p>
            <a:pPr marL="0" lvl="0" indent="0">
              <a:spcBef>
                <a:spcPts val="0"/>
              </a:spcBef>
              <a:spcAft>
                <a:spcPts val="0"/>
              </a:spcAft>
              <a:buNone/>
            </a:pPr>
            <a:endParaRPr dirty="0"/>
          </a:p>
        </p:txBody>
      </p:sp>
      <p:sp>
        <p:nvSpPr>
          <p:cNvPr id="557" name="Google Shape;557;p82"/>
          <p:cNvSpPr txBox="1">
            <a:spLocks noGrp="1"/>
          </p:cNvSpPr>
          <p:nvPr>
            <p:ph type="sldNum" idx="12"/>
          </p:nvPr>
        </p:nvSpPr>
        <p:spPr>
          <a:xfrm>
            <a:off x="8110326" y="51425"/>
            <a:ext cx="9348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Clr>
                <a:srgbClr val="000000"/>
              </a:buClr>
              <a:buSzPts val="1400"/>
              <a:buFont typeface="Arial"/>
              <a:buNone/>
            </a:pPr>
            <a:fld id="{00000000-1234-1234-1234-123412341234}" type="slidenum">
              <a:rPr lang="en"/>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83"/>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Flagstat vs. HTSeq pe-parser</a:t>
            </a:r>
            <a:endParaRPr sz="2800" b="0" i="0" u="none" strike="noStrike" cap="none">
              <a:solidFill>
                <a:schemeClr val="dk1"/>
              </a:solidFill>
              <a:latin typeface="Arial"/>
              <a:ea typeface="Arial"/>
              <a:cs typeface="Arial"/>
              <a:sym typeface="Arial"/>
            </a:endParaRPr>
          </a:p>
        </p:txBody>
      </p:sp>
      <p:sp>
        <p:nvSpPr>
          <p:cNvPr id="563" name="Google Shape;563;p83"/>
          <p:cNvSpPr txBox="1">
            <a:spLocks noGrp="1"/>
          </p:cNvSpPr>
          <p:nvPr>
            <p:ph type="body" idx="1"/>
          </p:nvPr>
        </p:nvSpPr>
        <p:spPr>
          <a:xfrm>
            <a:off x="311700" y="668500"/>
            <a:ext cx="8520600" cy="4409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600" b="0" i="0" u="none" strike="noStrike" cap="none" dirty="0" err="1">
                <a:solidFill>
                  <a:schemeClr val="dk1"/>
                </a:solidFill>
                <a:latin typeface="Arial"/>
                <a:ea typeface="Arial"/>
                <a:cs typeface="Arial"/>
                <a:sym typeface="Arial"/>
              </a:rPr>
              <a:t>samtools</a:t>
            </a:r>
            <a:r>
              <a:rPr lang="en" sz="1600" b="0" i="0" u="none" strike="noStrike" cap="none" dirty="0">
                <a:solidFill>
                  <a:schemeClr val="dk1"/>
                </a:solidFill>
                <a:latin typeface="Arial"/>
                <a:ea typeface="Arial"/>
                <a:cs typeface="Arial"/>
                <a:sym typeface="Arial"/>
              </a:rPr>
              <a:t> </a:t>
            </a:r>
            <a:r>
              <a:rPr lang="en" sz="1600" b="0" i="0" u="none" strike="noStrike" cap="none" dirty="0" err="1">
                <a:solidFill>
                  <a:schemeClr val="dk1"/>
                </a:solidFill>
                <a:latin typeface="Arial"/>
                <a:ea typeface="Arial"/>
                <a:cs typeface="Arial"/>
                <a:sym typeface="Arial"/>
              </a:rPr>
              <a:t>flagstat</a:t>
            </a:r>
            <a:r>
              <a:rPr lang="en" sz="1600" b="0" i="0" u="none" strike="noStrike" cap="none" dirty="0">
                <a:solidFill>
                  <a:schemeClr val="dk1"/>
                </a:solidFill>
                <a:latin typeface="Arial"/>
                <a:ea typeface="Arial"/>
                <a:cs typeface="Arial"/>
                <a:sym typeface="Arial"/>
              </a:rPr>
              <a:t> </a:t>
            </a:r>
            <a:r>
              <a:rPr lang="en" sz="1600" b="0" i="0" u="none" strike="noStrike" cap="none" dirty="0" err="1">
                <a:solidFill>
                  <a:schemeClr val="dk1"/>
                </a:solidFill>
                <a:latin typeface="Arial"/>
                <a:ea typeface="Arial"/>
                <a:cs typeface="Arial"/>
                <a:sym typeface="Arial"/>
              </a:rPr>
              <a:t>sample_small_sorted.bam</a:t>
            </a:r>
            <a:r>
              <a:rPr lang="en" sz="1600" b="0" i="0" u="none" strike="noStrike" cap="none" dirty="0">
                <a:solidFill>
                  <a:schemeClr val="dk1"/>
                </a:solidFill>
                <a:latin typeface="Arial"/>
                <a:ea typeface="Arial"/>
                <a:cs typeface="Arial"/>
                <a:sym typeface="Arial"/>
              </a:rPr>
              <a:t> </a:t>
            </a:r>
            <a:endParaRPr sz="1600" b="0" i="0" u="none" strike="noStrike" cap="none" dirty="0">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dirty="0">
                <a:solidFill>
                  <a:schemeClr val="dk1"/>
                </a:solidFill>
                <a:latin typeface="Arial"/>
                <a:ea typeface="Arial"/>
                <a:cs typeface="Arial"/>
                <a:sym typeface="Arial"/>
              </a:rPr>
              <a:t>99976 / Total reads: 99976 + 0 in total (QC-passed reads + QC-failed reads)</a:t>
            </a:r>
            <a:endParaRPr sz="1600" b="0" i="0" u="none" strike="noStrike" cap="none" dirty="0">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dirty="0"/>
              <a:t>...</a:t>
            </a:r>
            <a:endParaRPr sz="1600" b="0" i="0" u="none" strike="noStrike" cap="none" dirty="0">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dirty="0">
                <a:solidFill>
                  <a:srgbClr val="00FF00"/>
                </a:solidFill>
                <a:latin typeface="Arial"/>
                <a:ea typeface="Arial"/>
                <a:cs typeface="Arial"/>
                <a:sym typeface="Arial"/>
              </a:rPr>
              <a:t>88775 + 0 properly paired (88.80% : N/A)</a:t>
            </a:r>
            <a:endParaRPr sz="1600" b="0" i="0" u="none" strike="noStrike" cap="none" dirty="0">
              <a:solidFill>
                <a:srgbClr val="00FF00"/>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dirty="0">
                <a:solidFill>
                  <a:schemeClr val="dk1"/>
                </a:solidFill>
                <a:latin typeface="Arial"/>
                <a:ea typeface="Arial"/>
                <a:cs typeface="Arial"/>
                <a:sym typeface="Arial"/>
              </a:rPr>
              <a:t>99515 + 0 with itself and mate mapped</a:t>
            </a:r>
            <a:endParaRPr sz="1600" b="0" i="0" u="none" strike="noStrike" cap="none" dirty="0">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dirty="0">
                <a:solidFill>
                  <a:schemeClr val="dk1"/>
                </a:solidFill>
                <a:latin typeface="Arial"/>
                <a:ea typeface="Arial"/>
                <a:cs typeface="Arial"/>
                <a:sym typeface="Arial"/>
              </a:rPr>
              <a:t>461 / 472+ 0 singletons (0.46% : N/A)</a:t>
            </a:r>
            <a:endParaRPr sz="1600" b="0" i="0" u="none" strike="noStrike" cap="none" dirty="0">
              <a:solidFill>
                <a:schemeClr val="dk1"/>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dirty="0">
                <a:solidFill>
                  <a:srgbClr val="00FF00"/>
                </a:solidFill>
                <a:latin typeface="Arial"/>
                <a:ea typeface="Arial"/>
                <a:cs typeface="Arial"/>
                <a:sym typeface="Arial"/>
              </a:rPr>
              <a:t>1012 + 0 with mate mapped to a different </a:t>
            </a:r>
            <a:r>
              <a:rPr lang="en" sz="1600" b="0" i="0" u="none" strike="noStrike" cap="none" dirty="0" err="1">
                <a:solidFill>
                  <a:srgbClr val="00FF00"/>
                </a:solidFill>
                <a:latin typeface="Arial"/>
                <a:ea typeface="Arial"/>
                <a:cs typeface="Arial"/>
                <a:sym typeface="Arial"/>
              </a:rPr>
              <a:t>chr</a:t>
            </a:r>
            <a:endParaRPr sz="1600" b="0" i="0" u="none" strike="noStrike" cap="none" dirty="0">
              <a:solidFill>
                <a:srgbClr val="00FF00"/>
              </a:solidFill>
              <a:latin typeface="Arial"/>
              <a:ea typeface="Arial"/>
              <a:cs typeface="Arial"/>
              <a:sym typeface="Arial"/>
            </a:endParaRPr>
          </a:p>
          <a:p>
            <a:pPr marL="0" marR="0" lvl="0" indent="457200" algn="l" rtl="0">
              <a:lnSpc>
                <a:spcPct val="115000"/>
              </a:lnSpc>
              <a:spcBef>
                <a:spcPts val="0"/>
              </a:spcBef>
              <a:spcAft>
                <a:spcPts val="0"/>
              </a:spcAft>
              <a:buClr>
                <a:schemeClr val="dk1"/>
              </a:buClr>
              <a:buSzPts val="1800"/>
              <a:buFont typeface="Arial"/>
              <a:buNone/>
            </a:pPr>
            <a:r>
              <a:rPr lang="en" sz="1600" b="0" i="0" u="none" strike="noStrike" cap="none" dirty="0">
                <a:solidFill>
                  <a:srgbClr val="00FF00"/>
                </a:solidFill>
                <a:latin typeface="Arial"/>
                <a:ea typeface="Arial"/>
                <a:cs typeface="Arial"/>
                <a:sym typeface="Arial"/>
              </a:rPr>
              <a:t>359 + 0 with mate mapped to a different </a:t>
            </a:r>
            <a:r>
              <a:rPr lang="en" sz="1600" b="0" i="0" u="none" strike="noStrike" cap="none" dirty="0" err="1">
                <a:solidFill>
                  <a:srgbClr val="00FF00"/>
                </a:solidFill>
                <a:latin typeface="Arial"/>
                <a:ea typeface="Arial"/>
                <a:cs typeface="Arial"/>
                <a:sym typeface="Arial"/>
              </a:rPr>
              <a:t>chr</a:t>
            </a:r>
            <a:r>
              <a:rPr lang="en" sz="1600" b="0" i="0" u="none" strike="noStrike" cap="none" dirty="0">
                <a:solidFill>
                  <a:srgbClr val="00FF00"/>
                </a:solidFill>
                <a:latin typeface="Arial"/>
                <a:ea typeface="Arial"/>
                <a:cs typeface="Arial"/>
                <a:sym typeface="Arial"/>
              </a:rPr>
              <a:t> (</a:t>
            </a:r>
            <a:r>
              <a:rPr lang="en" sz="1600" b="0" i="0" u="none" strike="noStrike" cap="none" dirty="0" err="1">
                <a:solidFill>
                  <a:srgbClr val="00FF00"/>
                </a:solidFill>
                <a:latin typeface="Arial"/>
                <a:ea typeface="Arial"/>
                <a:cs typeface="Arial"/>
                <a:sym typeface="Arial"/>
              </a:rPr>
              <a:t>mapQ</a:t>
            </a:r>
            <a:r>
              <a:rPr lang="en" sz="1600" b="0" i="0" u="none" strike="noStrike" cap="none" dirty="0">
                <a:solidFill>
                  <a:srgbClr val="00FF00"/>
                </a:solidFill>
                <a:latin typeface="Arial"/>
                <a:ea typeface="Arial"/>
                <a:cs typeface="Arial"/>
                <a:sym typeface="Arial"/>
              </a:rPr>
              <a:t>&gt;=5)</a:t>
            </a:r>
            <a:endParaRPr sz="1600" b="0" i="0" u="none" strike="noStrike" cap="none" dirty="0">
              <a:solidFill>
                <a:srgbClr val="00FF00"/>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dirty="0"/>
              <a:t>Proper  </a:t>
            </a:r>
            <a:r>
              <a:rPr lang="en" sz="1800" b="0" i="0" u="none" strike="noStrike" cap="none" dirty="0">
                <a:solidFill>
                  <a:schemeClr val="dk1"/>
                </a:solidFill>
                <a:latin typeface="Arial"/>
                <a:ea typeface="Arial"/>
                <a:cs typeface="Arial"/>
                <a:sym typeface="Arial"/>
              </a:rPr>
              <a:t>pairs by </a:t>
            </a:r>
            <a:r>
              <a:rPr lang="en" sz="1800" b="0" i="0" u="none" strike="noStrike" cap="none" dirty="0" err="1">
                <a:solidFill>
                  <a:schemeClr val="dk1"/>
                </a:solidFill>
                <a:latin typeface="Arial"/>
                <a:ea typeface="Arial"/>
                <a:cs typeface="Arial"/>
                <a:sym typeface="Arial"/>
              </a:rPr>
              <a:t>flagstat</a:t>
            </a:r>
            <a:r>
              <a:rPr lang="en" sz="1800" b="0" i="0" u="none" strike="noStrike" cap="none" dirty="0">
                <a:solidFill>
                  <a:schemeClr val="dk1"/>
                </a:solidFill>
                <a:latin typeface="Arial"/>
                <a:ea typeface="Arial"/>
                <a:cs typeface="Arial"/>
                <a:sym typeface="Arial"/>
              </a:rPr>
              <a:t> = (88775/2) = </a:t>
            </a:r>
            <a:r>
              <a:rPr lang="en" sz="1800" b="0" i="0" u="none" strike="noStrike" cap="none" dirty="0" smtClean="0">
                <a:solidFill>
                  <a:schemeClr val="dk1"/>
                </a:solidFill>
                <a:latin typeface="Arial"/>
                <a:ea typeface="Arial"/>
                <a:cs typeface="Arial"/>
                <a:sym typeface="Arial"/>
              </a:rPr>
              <a:t>4</a:t>
            </a:r>
            <a:r>
              <a:rPr lang="en-US" sz="1800" b="0" i="0" u="none" strike="noStrike" cap="none" dirty="0" smtClean="0">
                <a:solidFill>
                  <a:schemeClr val="dk1"/>
                </a:solidFill>
                <a:latin typeface="Arial"/>
                <a:ea typeface="Arial"/>
                <a:cs typeface="Arial"/>
                <a:sym typeface="Arial"/>
              </a:rPr>
              <a:t>4387</a:t>
            </a:r>
            <a:endParaRPr sz="1800" b="0" i="0" u="none"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dirty="0"/>
              <a:t>Improper reads from </a:t>
            </a:r>
            <a:r>
              <a:rPr lang="en" dirty="0" err="1"/>
              <a:t>flagstat</a:t>
            </a:r>
            <a:r>
              <a:rPr lang="en" dirty="0"/>
              <a:t> = 99976 - 88775 = 11201</a:t>
            </a:r>
            <a:endParaRPr dirty="0"/>
          </a:p>
          <a:p>
            <a:pPr marL="0" marR="0" lvl="0" indent="0" algn="l" rtl="0">
              <a:lnSpc>
                <a:spcPct val="115000"/>
              </a:lnSpc>
              <a:spcBef>
                <a:spcPts val="0"/>
              </a:spcBef>
              <a:spcAft>
                <a:spcPts val="0"/>
              </a:spcAft>
              <a:buClr>
                <a:schemeClr val="dk1"/>
              </a:buClr>
              <a:buSzPts val="1800"/>
              <a:buFont typeface="Arial"/>
              <a:buNone/>
            </a:pPr>
            <a:r>
              <a:rPr lang="en" sz="1800" b="0" i="0" u="none" strike="noStrike" cap="none" dirty="0">
                <a:solidFill>
                  <a:schemeClr val="dk1"/>
                </a:solidFill>
                <a:latin typeface="Arial"/>
                <a:ea typeface="Arial"/>
                <a:cs typeface="Arial"/>
                <a:sym typeface="Arial"/>
              </a:rPr>
              <a:t>Retained pairs </a:t>
            </a:r>
            <a:r>
              <a:rPr lang="en" dirty="0"/>
              <a:t>before parser</a:t>
            </a:r>
            <a:r>
              <a:rPr lang="en" sz="1800" b="0" i="0" u="none" strike="noStrike" cap="none" dirty="0">
                <a:solidFill>
                  <a:schemeClr val="dk1"/>
                </a:solidFill>
                <a:latin typeface="Arial"/>
                <a:ea typeface="Arial"/>
                <a:cs typeface="Arial"/>
                <a:sym typeface="Arial"/>
              </a:rPr>
              <a:t> = 44387</a:t>
            </a:r>
            <a:endParaRPr sz="1800" b="0" i="0" u="none"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800"/>
              <a:buFont typeface="Arial"/>
              <a:buNone/>
            </a:pPr>
            <a:r>
              <a:rPr lang="en" dirty="0"/>
              <a:t>Parser orphans =  472</a:t>
            </a:r>
            <a:endParaRPr dirty="0"/>
          </a:p>
          <a:p>
            <a:pPr marL="0" marR="0" lvl="0" indent="0" algn="l" rtl="0">
              <a:lnSpc>
                <a:spcPct val="115000"/>
              </a:lnSpc>
              <a:spcBef>
                <a:spcPts val="0"/>
              </a:spcBef>
              <a:spcAft>
                <a:spcPts val="0"/>
              </a:spcAft>
              <a:buClr>
                <a:schemeClr val="dk1"/>
              </a:buClr>
              <a:buSzPts val="1800"/>
              <a:buFont typeface="Arial"/>
              <a:buNone/>
            </a:pPr>
            <a:r>
              <a:rPr lang="en" dirty="0"/>
              <a:t>Parser improper reads = 5620*2 = </a:t>
            </a:r>
            <a:r>
              <a:rPr lang="en" dirty="0" smtClean="0"/>
              <a:t>11240</a:t>
            </a:r>
            <a:r>
              <a:rPr lang="en-US" dirty="0" smtClean="0"/>
              <a:t>    40422 + 5620 =  46042</a:t>
            </a:r>
            <a:endParaRPr dirty="0"/>
          </a:p>
          <a:p>
            <a:pPr marL="0" marR="0" lvl="0" indent="0" algn="l" rtl="0">
              <a:lnSpc>
                <a:spcPct val="115000"/>
              </a:lnSpc>
              <a:spcBef>
                <a:spcPts val="0"/>
              </a:spcBef>
              <a:spcAft>
                <a:spcPts val="0"/>
              </a:spcAft>
              <a:buClr>
                <a:schemeClr val="dk1"/>
              </a:buClr>
              <a:buSzPts val="1800"/>
              <a:buFont typeface="Arial"/>
              <a:buNone/>
            </a:pPr>
            <a:r>
              <a:rPr lang="en" dirty="0"/>
              <a:t>Parser proper pairs =  40422</a:t>
            </a:r>
            <a:endParaRPr dirty="0"/>
          </a:p>
          <a:p>
            <a:pPr marL="0" marR="0" lvl="0" indent="0" algn="l" rtl="0">
              <a:lnSpc>
                <a:spcPct val="115000"/>
              </a:lnSpc>
              <a:spcBef>
                <a:spcPts val="0"/>
              </a:spcBef>
              <a:spcAft>
                <a:spcPts val="0"/>
              </a:spcAft>
              <a:buClr>
                <a:schemeClr val="dk1"/>
              </a:buClr>
              <a:buSzPts val="1800"/>
              <a:buFont typeface="Arial"/>
              <a:buNone/>
            </a:pPr>
            <a:endParaRPr dirty="0"/>
          </a:p>
        </p:txBody>
      </p:sp>
      <p:sp>
        <p:nvSpPr>
          <p:cNvPr id="564" name="Google Shape;564;p83"/>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8/16/18</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a:t>
            </a:r>
            <a:endParaRPr lang="en-US" dirty="0"/>
          </a:p>
        </p:txBody>
      </p:sp>
      <p:sp>
        <p:nvSpPr>
          <p:cNvPr id="3" name="Text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Check count for parser. Add up to total, etc.</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Small </a:t>
            </a:r>
            <a:r>
              <a:rPr lang="en-US" dirty="0" err="1" smtClean="0"/>
              <a:t>sam</a:t>
            </a:r>
            <a:r>
              <a:rPr lang="en-US" dirty="0" smtClean="0"/>
              <a:t> file: create orphan. </a:t>
            </a:r>
            <a:r>
              <a:rPr lang="en-US" dirty="0" err="1" smtClean="0"/>
              <a:t>Flagstat</a:t>
            </a:r>
            <a:r>
              <a:rPr lang="en-US" dirty="0" smtClean="0"/>
              <a:t> vs. parser</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Paired end -&gt; bed file with frag start and end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Documentation for new modules, changes to SICER pipeline</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72</a:t>
            </a:fld>
            <a:endParaRPr lang="uk-UA"/>
          </a:p>
        </p:txBody>
      </p:sp>
    </p:spTree>
    <p:extLst>
      <p:ext uri="{BB962C8B-B14F-4D97-AF65-F5344CB8AC3E}">
        <p14:creationId xmlns:p14="http://schemas.microsoft.com/office/powerpoint/2010/main" val="145430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SICER Workflow with single/paired end files</a:t>
            </a:r>
            <a:endParaRPr sz="2800" b="0" i="0" u="none" strike="noStrike" cap="none">
              <a:solidFill>
                <a:schemeClr val="dk1"/>
              </a:solidFill>
              <a:latin typeface="Arial"/>
              <a:ea typeface="Arial"/>
              <a:cs typeface="Arial"/>
              <a:sym typeface="Arial"/>
            </a:endParaRPr>
          </a:p>
        </p:txBody>
      </p:sp>
      <p:sp>
        <p:nvSpPr>
          <p:cNvPr id="104" name="Google Shape;104;p20"/>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 sz="1800" b="0" i="0" u="none" strike="noStrike" cap="none">
                <a:solidFill>
                  <a:srgbClr val="FFFFFF"/>
                </a:solidFill>
                <a:latin typeface="Arial"/>
                <a:ea typeface="Arial"/>
                <a:cs typeface="Arial"/>
                <a:sym typeface="Arial"/>
              </a:rPr>
              <a:t>Input_files/rb/df</a:t>
            </a:r>
            <a:endParaRPr sz="18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a:p>
            <a:pPr marL="457200" marR="0" lvl="0" indent="-228600" algn="l"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cxnSp>
        <p:nvCxnSpPr>
          <p:cNvPr id="105" name="Google Shape;105;p20"/>
          <p:cNvCxnSpPr/>
          <p:nvPr/>
        </p:nvCxnSpPr>
        <p:spPr>
          <a:xfrm flipH="1">
            <a:off x="2015400" y="1487925"/>
            <a:ext cx="2556600" cy="142200"/>
          </a:xfrm>
          <a:prstGeom prst="straightConnector1">
            <a:avLst/>
          </a:prstGeom>
          <a:noFill/>
          <a:ln w="9525" cap="flat" cmpd="sng">
            <a:solidFill>
              <a:srgbClr val="000000"/>
            </a:solidFill>
            <a:prstDash val="solid"/>
            <a:round/>
            <a:headEnd type="none" w="sm" len="sm"/>
            <a:tailEnd type="triangle" w="med" len="med"/>
          </a:ln>
        </p:spPr>
      </p:cxnSp>
      <p:cxnSp>
        <p:nvCxnSpPr>
          <p:cNvPr id="106" name="Google Shape;106;p20"/>
          <p:cNvCxnSpPr/>
          <p:nvPr/>
        </p:nvCxnSpPr>
        <p:spPr>
          <a:xfrm>
            <a:off x="4531425" y="1487925"/>
            <a:ext cx="2847900" cy="201000"/>
          </a:xfrm>
          <a:prstGeom prst="straightConnector1">
            <a:avLst/>
          </a:prstGeom>
          <a:noFill/>
          <a:ln w="9525" cap="flat" cmpd="sng">
            <a:solidFill>
              <a:srgbClr val="000000"/>
            </a:solidFill>
            <a:prstDash val="solid"/>
            <a:round/>
            <a:headEnd type="none" w="sm" len="sm"/>
            <a:tailEnd type="triangle" w="med" len="med"/>
          </a:ln>
        </p:spPr>
      </p:cxnSp>
      <p:sp>
        <p:nvSpPr>
          <p:cNvPr id="107" name="Google Shape;107;p20"/>
          <p:cNvSpPr txBox="1"/>
          <p:nvPr/>
        </p:nvSpPr>
        <p:spPr>
          <a:xfrm>
            <a:off x="6127550" y="1793100"/>
            <a:ext cx="2908200" cy="50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BAM &lt;SAM_Alignment object&gt;</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08" name="Google Shape;108;p20"/>
          <p:cNvSpPr txBox="1"/>
          <p:nvPr/>
        </p:nvSpPr>
        <p:spPr>
          <a:xfrm>
            <a:off x="4342050" y="1789675"/>
            <a:ext cx="1704300" cy="70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BED_to_BAM? </a:t>
            </a:r>
            <a:endParaRPr sz="14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(samtools)</a:t>
            </a:r>
            <a:endParaRPr sz="1400" b="0" i="0" u="none" strike="noStrike" cap="none">
              <a:solidFill>
                <a:srgbClr val="FFFFFF"/>
              </a:solidFill>
              <a:latin typeface="Arial"/>
              <a:ea typeface="Arial"/>
              <a:cs typeface="Arial"/>
              <a:sym typeface="Arial"/>
            </a:endParaRPr>
          </a:p>
        </p:txBody>
      </p:sp>
      <p:cxnSp>
        <p:nvCxnSpPr>
          <p:cNvPr id="109" name="Google Shape;109;p20"/>
          <p:cNvCxnSpPr/>
          <p:nvPr/>
        </p:nvCxnSpPr>
        <p:spPr>
          <a:xfrm flipH="1">
            <a:off x="1501300" y="2134075"/>
            <a:ext cx="991200" cy="422400"/>
          </a:xfrm>
          <a:prstGeom prst="straightConnector1">
            <a:avLst/>
          </a:prstGeom>
          <a:noFill/>
          <a:ln w="9525" cap="flat" cmpd="sng">
            <a:solidFill>
              <a:srgbClr val="000000"/>
            </a:solidFill>
            <a:prstDash val="solid"/>
            <a:round/>
            <a:headEnd type="none" w="sm" len="sm"/>
            <a:tailEnd type="triangle" w="med" len="med"/>
          </a:ln>
        </p:spPr>
      </p:cxnSp>
      <p:cxnSp>
        <p:nvCxnSpPr>
          <p:cNvPr id="110" name="Google Shape;110;p20"/>
          <p:cNvCxnSpPr/>
          <p:nvPr/>
        </p:nvCxnSpPr>
        <p:spPr>
          <a:xfrm>
            <a:off x="2492500" y="2134075"/>
            <a:ext cx="984000" cy="490200"/>
          </a:xfrm>
          <a:prstGeom prst="straightConnector1">
            <a:avLst/>
          </a:prstGeom>
          <a:noFill/>
          <a:ln w="9525" cap="flat" cmpd="sng">
            <a:solidFill>
              <a:srgbClr val="000000"/>
            </a:solidFill>
            <a:prstDash val="solid"/>
            <a:round/>
            <a:headEnd type="none" w="sm" len="sm"/>
            <a:tailEnd type="triangle" w="med" len="med"/>
          </a:ln>
        </p:spPr>
      </p:cxnSp>
      <p:cxnSp>
        <p:nvCxnSpPr>
          <p:cNvPr id="111" name="Google Shape;111;p20"/>
          <p:cNvCxnSpPr/>
          <p:nvPr/>
        </p:nvCxnSpPr>
        <p:spPr>
          <a:xfrm flipH="1">
            <a:off x="6127550" y="2293500"/>
            <a:ext cx="991200" cy="422400"/>
          </a:xfrm>
          <a:prstGeom prst="straightConnector1">
            <a:avLst/>
          </a:prstGeom>
          <a:noFill/>
          <a:ln w="9525" cap="flat" cmpd="sng">
            <a:solidFill>
              <a:srgbClr val="000000"/>
            </a:solidFill>
            <a:prstDash val="solid"/>
            <a:round/>
            <a:headEnd type="none" w="sm" len="sm"/>
            <a:tailEnd type="triangle" w="med" len="med"/>
          </a:ln>
        </p:spPr>
      </p:cxnSp>
      <p:cxnSp>
        <p:nvCxnSpPr>
          <p:cNvPr id="112" name="Google Shape;112;p20"/>
          <p:cNvCxnSpPr/>
          <p:nvPr/>
        </p:nvCxnSpPr>
        <p:spPr>
          <a:xfrm>
            <a:off x="7089650" y="2259600"/>
            <a:ext cx="984000" cy="490200"/>
          </a:xfrm>
          <a:prstGeom prst="straightConnector1">
            <a:avLst/>
          </a:prstGeom>
          <a:noFill/>
          <a:ln w="9525" cap="flat" cmpd="sng">
            <a:solidFill>
              <a:srgbClr val="000000"/>
            </a:solidFill>
            <a:prstDash val="solid"/>
            <a:round/>
            <a:headEnd type="none" w="sm" len="sm"/>
            <a:tailEnd type="triangle" w="med" len="med"/>
          </a:ln>
        </p:spPr>
      </p:cxnSp>
      <p:sp>
        <p:nvSpPr>
          <p:cNvPr id="113" name="Google Shape;113;p20"/>
          <p:cNvSpPr txBox="1"/>
          <p:nvPr/>
        </p:nvSpPr>
        <p:spPr>
          <a:xfrm>
            <a:off x="568125" y="2732375"/>
            <a:ext cx="17586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Single-End</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0"/>
          <p:cNvSpPr txBox="1"/>
          <p:nvPr/>
        </p:nvSpPr>
        <p:spPr>
          <a:xfrm>
            <a:off x="2813400" y="2732375"/>
            <a:ext cx="17586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Paired-End</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0"/>
          <p:cNvSpPr txBox="1"/>
          <p:nvPr/>
        </p:nvSpPr>
        <p:spPr>
          <a:xfrm>
            <a:off x="5160850" y="2807200"/>
            <a:ext cx="17586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Single-End</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0"/>
          <p:cNvSpPr txBox="1"/>
          <p:nvPr/>
        </p:nvSpPr>
        <p:spPr>
          <a:xfrm>
            <a:off x="7574725" y="2807200"/>
            <a:ext cx="1758600" cy="85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Paired-End</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7" name="Google Shape;117;p20"/>
          <p:cNvCxnSpPr/>
          <p:nvPr/>
        </p:nvCxnSpPr>
        <p:spPr>
          <a:xfrm rot="10800000" flipH="1">
            <a:off x="3611600" y="2362950"/>
            <a:ext cx="2583600" cy="4200"/>
          </a:xfrm>
          <a:prstGeom prst="straightConnector1">
            <a:avLst/>
          </a:prstGeom>
          <a:noFill/>
          <a:ln w="9525" cap="flat" cmpd="sng">
            <a:solidFill>
              <a:srgbClr val="000000"/>
            </a:solidFill>
            <a:prstDash val="solid"/>
            <a:round/>
            <a:headEnd type="none" w="sm" len="sm"/>
            <a:tailEnd type="triangle" w="med" len="med"/>
          </a:ln>
        </p:spPr>
      </p:cxnSp>
      <p:sp>
        <p:nvSpPr>
          <p:cNvPr id="118" name="Google Shape;118;p20"/>
          <p:cNvSpPr txBox="1"/>
          <p:nvPr/>
        </p:nvSpPr>
        <p:spPr>
          <a:xfrm>
            <a:off x="1914475" y="1841400"/>
            <a:ext cx="2512200" cy="708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Arial"/>
                <a:ea typeface="Arial"/>
                <a:cs typeface="Arial"/>
                <a:sym typeface="Arial"/>
              </a:rPr>
              <a:t>BED &lt;GenomicFeature&gt;</a:t>
            </a:r>
            <a:endParaRPr sz="1400" b="0" i="0" u="none" strike="noStrike" cap="none">
              <a:solidFill>
                <a:srgbClr val="FFFFFF"/>
              </a:solidFill>
              <a:latin typeface="Arial"/>
              <a:ea typeface="Arial"/>
              <a:cs typeface="Arial"/>
              <a:sym typeface="Arial"/>
            </a:endParaRPr>
          </a:p>
        </p:txBody>
      </p:sp>
      <p:sp>
        <p:nvSpPr>
          <p:cNvPr id="119" name="Google Shape;119;p20"/>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8</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11700" y="514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2800" b="0" i="0" u="none" strike="noStrike" cap="none">
                <a:solidFill>
                  <a:schemeClr val="dk1"/>
                </a:solidFill>
                <a:latin typeface="Arial"/>
                <a:ea typeface="Arial"/>
                <a:cs typeface="Arial"/>
                <a:sym typeface="Arial"/>
              </a:rPr>
              <a:t>Useful HTSeq things</a:t>
            </a:r>
            <a:endParaRPr sz="2800" b="0" i="0" u="none" strike="noStrike" cap="none">
              <a:solidFill>
                <a:schemeClr val="dk1"/>
              </a:solidFill>
              <a:latin typeface="Arial"/>
              <a:ea typeface="Arial"/>
              <a:cs typeface="Arial"/>
              <a:sym typeface="Arial"/>
            </a:endParaRPr>
          </a:p>
        </p:txBody>
      </p:sp>
      <p:sp>
        <p:nvSpPr>
          <p:cNvPr id="125" name="Google Shape;125;p21"/>
          <p:cNvSpPr txBox="1">
            <a:spLocks noGrp="1"/>
          </p:cNvSpPr>
          <p:nvPr>
            <p:ph type="body" idx="1"/>
          </p:nvPr>
        </p:nvSpPr>
        <p:spPr>
          <a:xfrm>
            <a:off x="311700" y="668500"/>
            <a:ext cx="8520600" cy="423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 sz="1800" b="0" i="0" u="sng" strike="noStrike" cap="none">
                <a:solidFill>
                  <a:schemeClr val="hlink"/>
                </a:solidFill>
                <a:latin typeface="Arial"/>
                <a:ea typeface="Arial"/>
                <a:cs typeface="Arial"/>
                <a:sym typeface="Arial"/>
                <a:hlinkClick r:id="rId3"/>
              </a:rPr>
              <a:t>http://htseq.readthedocs.io/en/master/alignments.html#format-specific-alignment-classes</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Google Shape;126;p21"/>
          <p:cNvSpPr txBox="1">
            <a:spLocks noGrp="1"/>
          </p:cNvSpPr>
          <p:nvPr>
            <p:ph type="sldNum" idx="12"/>
          </p:nvPr>
        </p:nvSpPr>
        <p:spPr>
          <a:xfrm>
            <a:off x="8110326" y="51425"/>
            <a:ext cx="9348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FFFFFF"/>
                </a:solidFill>
                <a:latin typeface="Arial"/>
                <a:ea typeface="Arial"/>
                <a:cs typeface="Arial"/>
                <a:sym typeface="Arial"/>
              </a:rPr>
              <a:t>9</a:t>
            </a:fld>
            <a:endParaRPr sz="1400" b="0" i="0" u="none" strike="noStrike" cap="none">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3325</Words>
  <Application>Microsoft Macintosh PowerPoint</Application>
  <PresentationFormat>On-screen Show (16:9)</PresentationFormat>
  <Paragraphs>801</Paragraphs>
  <Slides>72</Slides>
  <Notes>71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72</vt:i4>
      </vt:variant>
    </vt:vector>
  </HeadingPairs>
  <TitlesOfParts>
    <vt:vector size="74" baseType="lpstr">
      <vt:lpstr>Arial</vt:lpstr>
      <vt:lpstr>Simple Dark</vt:lpstr>
      <vt:lpstr>Research Log 5/22-pres.</vt:lpstr>
      <vt:lpstr>Week 1(5/22 - 5/29): Definitions</vt:lpstr>
      <vt:lpstr>Week 1: SICER</vt:lpstr>
      <vt:lpstr>Week 2( 6/4 - 6/8 ): Definitions</vt:lpstr>
      <vt:lpstr>Week 3( 6/4 - 6/8 ): Transcription, enhancers</vt:lpstr>
      <vt:lpstr>Week 2/3: SICER 2.0</vt:lpstr>
      <vt:lpstr>Week 2/3: SICER 2.0 </vt:lpstr>
      <vt:lpstr>SICER Workflow with single/paired end files</vt:lpstr>
      <vt:lpstr>Useful HTSeq things</vt:lpstr>
      <vt:lpstr>Definitions</vt:lpstr>
      <vt:lpstr>SICER - preprocessing</vt:lpstr>
      <vt:lpstr>SICER - “something” :  (nota={key : value})</vt:lpstr>
      <vt:lpstr>SICER - island: </vt:lpstr>
      <vt:lpstr>SICER - island:</vt:lpstr>
      <vt:lpstr>Definitions</vt:lpstr>
      <vt:lpstr>Todo 6/21/18</vt:lpstr>
      <vt:lpstr>Synthetic data - what is wrong with it, why it is not in dict</vt:lpstr>
      <vt:lpstr>Error handling</vt:lpstr>
      <vt:lpstr>HTSeq important classes</vt:lpstr>
      <vt:lpstr>HTSeq important classes</vt:lpstr>
      <vt:lpstr>Refactoring sorted_rem_reads → window_counts</vt:lpstr>
      <vt:lpstr>Paired end support </vt:lpstr>
      <vt:lpstr>Todo</vt:lpstr>
      <vt:lpstr>Pile-up using coverage in HTSeq</vt:lpstr>
      <vt:lpstr>Paired-end validation</vt:lpstr>
      <vt:lpstr>Are all base-pairs in a window created equal</vt:lpstr>
      <vt:lpstr>Todo </vt:lpstr>
      <vt:lpstr>Paired -&gt; single read code entirely rewritten</vt:lpstr>
      <vt:lpstr>Pile-up </vt:lpstr>
      <vt:lpstr>Need to refactor code before implementing pile-up</vt:lpstr>
      <vt:lpstr>Benchmark before refactoring </vt:lpstr>
      <vt:lpstr>Outline of refactor</vt:lpstr>
      <vt:lpstr>Todo </vt:lpstr>
      <vt:lpstr>Single-end BAM vs. Single-end BED runtime</vt:lpstr>
      <vt:lpstr>Todo </vt:lpstr>
      <vt:lpstr>BAM vs. BED runtime</vt:lpstr>
      <vt:lpstr>Refactor validation (single-end, midpoint)</vt:lpstr>
      <vt:lpstr>Refactor validation (single-end, midpoint)</vt:lpstr>
      <vt:lpstr>Refactor validation (single-end, midpoint)</vt:lpstr>
      <vt:lpstr>Refactor validation (single-end, midpoint)</vt:lpstr>
      <vt:lpstr>Refactor validation (paired-end, midpoint)</vt:lpstr>
      <vt:lpstr>Refactor validation (paired-end, midpoint)</vt:lpstr>
      <vt:lpstr>TODO</vt:lpstr>
      <vt:lpstr>SICER_v1.1 vs. 2.2+:  reads-&gt;window_counts</vt:lpstr>
      <vt:lpstr>make_graph_file.py</vt:lpstr>
      <vt:lpstr>Generate_windows_and_count_tags</vt:lpstr>
      <vt:lpstr>Single-end BAM vs. BED scaling</vt:lpstr>
      <vt:lpstr>Redundancy removal in BAM and BED versions</vt:lpstr>
      <vt:lpstr>Redundancy removal in BAM and BED versions</vt:lpstr>
      <vt:lpstr>Samtools + htseq-count</vt:lpstr>
      <vt:lpstr>TODO</vt:lpstr>
      <vt:lpstr>Validation of refactor using diff </vt:lpstr>
      <vt:lpstr>Samtools to count proper pairs</vt:lpstr>
      <vt:lpstr>Removing duplicates</vt:lpstr>
      <vt:lpstr>PowerPoint Presentation</vt:lpstr>
      <vt:lpstr>TODO</vt:lpstr>
      <vt:lpstr>samtools flagstat vs. SICER pair count for CD4</vt:lpstr>
      <vt:lpstr>samtools flagstat vs. SICER pair count for CD4</vt:lpstr>
      <vt:lpstr>HTSeq pair count?</vt:lpstr>
      <vt:lpstr>Samtools markdup</vt:lpstr>
      <vt:lpstr>Samtools markdup</vt:lpstr>
      <vt:lpstr>Samtools markdup</vt:lpstr>
      <vt:lpstr>Flagstat vs. HTSeq pe-parser</vt:lpstr>
      <vt:lpstr>Markdup.sam count vs. count after parser</vt:lpstr>
      <vt:lpstr>TODO</vt:lpstr>
      <vt:lpstr>Samtools fixmate + HTSeq</vt:lpstr>
      <vt:lpstr>Attempt to fix remove_redundant_reads_bam</vt:lpstr>
      <vt:lpstr>Paired-end parser</vt:lpstr>
      <vt:lpstr>Pile-up code</vt:lpstr>
      <vt:lpstr>Pile-up code</vt:lpstr>
      <vt:lpstr>Flagstat vs. HTSeq pe-parser</vt:lpstr>
      <vt:lpstr>TODO</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Log 5/22-pres.</dc:title>
  <cp:lastModifiedBy>Peng, Weiqun</cp:lastModifiedBy>
  <cp:revision>8</cp:revision>
  <dcterms:modified xsi:type="dcterms:W3CDTF">2018-08-21T20:58:19Z</dcterms:modified>
</cp:coreProperties>
</file>