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5"/>
  </p:notesMasterIdLst>
  <p:handoutMasterIdLst>
    <p:handoutMasterId r:id="rId16"/>
  </p:handoutMasterIdLst>
  <p:sldIdLst>
    <p:sldId id="256" r:id="rId2"/>
    <p:sldId id="497" r:id="rId3"/>
    <p:sldId id="798" r:id="rId4"/>
    <p:sldId id="867" r:id="rId5"/>
    <p:sldId id="838" r:id="rId6"/>
    <p:sldId id="839" r:id="rId7"/>
    <p:sldId id="873" r:id="rId8"/>
    <p:sldId id="877" r:id="rId9"/>
    <p:sldId id="874" r:id="rId10"/>
    <p:sldId id="875" r:id="rId11"/>
    <p:sldId id="879" r:id="rId12"/>
    <p:sldId id="880" r:id="rId13"/>
    <p:sldId id="758" r:id="rId14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7">
          <p15:clr>
            <a:srgbClr val="A4A3A4"/>
          </p15:clr>
        </p15:guide>
        <p15:guide id="2" pos="9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E7C6E"/>
    <a:srgbClr val="FFFF00"/>
    <a:srgbClr val="333399"/>
    <a:srgbClr val="3333CC"/>
    <a:srgbClr val="99FF99"/>
    <a:srgbClr val="9BFDDF"/>
    <a:srgbClr val="F7FC9C"/>
    <a:srgbClr val="F2CAE5"/>
    <a:srgbClr val="ECB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3393" autoAdjust="0"/>
    <p:restoredTop sz="94610" autoAdjust="0"/>
  </p:normalViewPr>
  <p:slideViewPr>
    <p:cSldViewPr snapToGrid="0" showGuides="1">
      <p:cViewPr varScale="1">
        <p:scale>
          <a:sx n="112" d="100"/>
          <a:sy n="112" d="100"/>
        </p:scale>
        <p:origin x="615" y="42"/>
      </p:cViewPr>
      <p:guideLst>
        <p:guide orient="horz" pos="4177"/>
        <p:guide pos="9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744"/>
    </p:cViewPr>
  </p:sorterViewPr>
  <p:notesViewPr>
    <p:cSldViewPr snapToGrid="0" showGuides="1">
      <p:cViewPr varScale="1">
        <p:scale>
          <a:sx n="80" d="100"/>
          <a:sy n="80" d="100"/>
        </p:scale>
        <p:origin x="2613" y="51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Pattern Matching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931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Pattern Matching</a:t>
            </a:r>
          </a:p>
        </p:txBody>
      </p:sp>
      <p:sp>
        <p:nvSpPr>
          <p:cNvPr id="2765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290777" y="9147729"/>
            <a:ext cx="6928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0" i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</a:t>
            </a:r>
            <a:fld id="{F9CC5804-0C81-4EE8-A47A-CDA75E103C34}" type="slidenum">
              <a:rPr lang="en-GB" sz="1000" b="0" i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‹#›</a:t>
            </a:fld>
            <a:endParaRPr lang="en-GB" sz="1000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39672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Pattern Matching</a:t>
            </a:r>
          </a:p>
        </p:txBody>
      </p:sp>
      <p:sp>
        <p:nvSpPr>
          <p:cNvPr id="2867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Pattern Matching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254C4-9767-4A26-8B94-27AE3FD49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108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Pattern Matching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254C4-9767-4A26-8B94-27AE3FD49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825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Pattern Matching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254C4-9767-4A26-8B94-27AE3FD49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6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dirty="0">
                <a:solidFill>
                  <a:schemeClr val="tx2"/>
                </a:solidFill>
              </a:rPr>
              <a:t>Pattern Matching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Pattern Matching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282DAF-883B-43F1-91BB-29F7445C4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Pattern Matching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16D5D3-58FF-4E71-951F-841E77C21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Pattern Matching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254C4-9767-4A26-8B94-27AE3FD49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Pattern Matching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ADFA8A-896C-47C4-844F-2235A8FF6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Pattern Matching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1EFA91-BFA0-44D3-80C6-1821075CB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Pattern Matching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1EFA91-BFA0-44D3-80C6-1821075CB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891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Pattern Matching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1EFA91-BFA0-44D3-80C6-1821075CB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21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Pattern Matching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16D5D3-58FF-4E71-951F-841E77C21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23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34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147BB56-49A1-ABFF-ACB7-CA4ADE17F2F1}"/>
              </a:ext>
            </a:extLst>
          </p:cNvPr>
          <p:cNvGrpSpPr/>
          <p:nvPr userDrawn="1"/>
        </p:nvGrpSpPr>
        <p:grpSpPr>
          <a:xfrm>
            <a:off x="5010435" y="5561862"/>
            <a:ext cx="3774014" cy="963223"/>
            <a:chOff x="5010435" y="5561862"/>
            <a:chExt cx="3774014" cy="96322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40E12ED-6036-9AFD-D3FA-3778D88620BD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3455CE5-DFCB-C988-E3CB-40C75E22A3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F56FF46-EA34-9A65-CCEA-5004B41FAC3A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672154" cy="518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784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97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Pattern Matching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You can use pattern matching to simplify the flow in a function that might throw an exception</a:t>
            </a:r>
          </a:p>
          <a:p>
            <a:pPr lvl="1"/>
            <a:endParaRPr lang="en-GB" dirty="0"/>
          </a:p>
          <a:p>
            <a:r>
              <a:rPr lang="en-GB" dirty="0"/>
              <a:t>For a function that uses traditional Java syntax, see: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demo4a()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/>
              <a:t>For a function that uses pattern matching, see: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demo4b()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r>
              <a:rPr lang="en-GB" dirty="0"/>
              <a:t>Using Pattern Matching to Simplify Exceptions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F2B72915-2081-4483-8C8F-CFACE768D299}" type="slidenum">
              <a:rPr lang="en-GB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19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You can write an if-else test to test for various types. See: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demo5()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+mj-lt"/>
              </a:rPr>
              <a:t>Notes:</a:t>
            </a:r>
          </a:p>
          <a:p>
            <a:pPr lvl="1"/>
            <a:r>
              <a:rPr lang="en-GB" dirty="0">
                <a:latin typeface="+mj-lt"/>
              </a:rPr>
              <a:t>Generally in OO, you'd probably avoid writing such tests - why?</a:t>
            </a:r>
          </a:p>
          <a:p>
            <a:pPr lvl="1"/>
            <a:r>
              <a:rPr lang="en-GB" dirty="0">
                <a:latin typeface="+mj-lt"/>
              </a:rPr>
              <a:t>If you have a bounded set of subclasses, it might be justifiable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Also note:</a:t>
            </a:r>
          </a:p>
          <a:p>
            <a:pPr lvl="1"/>
            <a:r>
              <a:rPr lang="en-GB" dirty="0">
                <a:latin typeface="+mj-lt"/>
              </a:rPr>
              <a:t>You can use pattern matching with </a:t>
            </a:r>
            <a:r>
              <a:rPr lang="en-GB" dirty="0">
                <a:latin typeface="Lucida Console" panose="020B0609040504020204" pitchFamily="49" charset="0"/>
              </a:rPr>
              <a:t>switch</a:t>
            </a:r>
            <a:r>
              <a:rPr lang="en-GB" dirty="0">
                <a:latin typeface="+mj-lt"/>
              </a:rPr>
              <a:t> nowadays</a:t>
            </a:r>
          </a:p>
          <a:p>
            <a:pPr lvl="1"/>
            <a:r>
              <a:rPr lang="en-GB" dirty="0">
                <a:latin typeface="+mj-lt"/>
              </a:rPr>
              <a:t>See later in the course…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r>
              <a:rPr lang="en-GB" dirty="0"/>
              <a:t>Testing for Various Types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F2B72915-2081-4483-8C8F-CFACE768D299}" type="slidenum">
              <a:rPr lang="en-GB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467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A good example of where pattern matching really helps:</a:t>
            </a:r>
          </a:p>
          <a:p>
            <a:pPr lvl="1"/>
            <a:r>
              <a:rPr lang="en-GB" dirty="0"/>
              <a:t>Implementing </a:t>
            </a:r>
            <a:r>
              <a:rPr lang="en-GB" dirty="0">
                <a:latin typeface="Lucida Console" panose="020B0609040504020204" pitchFamily="49" charset="0"/>
              </a:rPr>
              <a:t>equals()</a:t>
            </a:r>
            <a:r>
              <a:rPr lang="en-GB" dirty="0"/>
              <a:t> in a class</a:t>
            </a:r>
          </a:p>
          <a:p>
            <a:pPr lvl="1"/>
            <a:endParaRPr lang="en-GB" dirty="0"/>
          </a:p>
          <a:p>
            <a:r>
              <a:rPr lang="en-GB" dirty="0"/>
              <a:t>E.g. the D class has 3 versions of an </a:t>
            </a:r>
            <a:r>
              <a:rPr lang="en-GB" dirty="0">
                <a:latin typeface="Lucida Console" panose="020B0609040504020204" pitchFamily="49" charset="0"/>
              </a:rPr>
              <a:t>equals()</a:t>
            </a:r>
            <a:r>
              <a:rPr lang="en-GB" dirty="0"/>
              <a:t> method:</a:t>
            </a:r>
          </a:p>
          <a:p>
            <a:pPr lvl="1"/>
            <a:r>
              <a:rPr lang="en-GB" dirty="0"/>
              <a:t>Version 1 - doesn’t use pattern matching, and it's quite clumsy</a:t>
            </a:r>
          </a:p>
          <a:p>
            <a:pPr lvl="1"/>
            <a:r>
              <a:rPr lang="en-GB" dirty="0"/>
              <a:t>Version 2 - uses pattern matching, and it's better</a:t>
            </a:r>
          </a:p>
          <a:p>
            <a:pPr lvl="1"/>
            <a:r>
              <a:rPr lang="en-GB" dirty="0"/>
              <a:t>Version 3 - uses pattern matching, and it's even better still 👍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r>
              <a:rPr lang="en-GB" dirty="0"/>
              <a:t>Pattern Matching - Realistic Scenario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F2B72915-2081-4483-8C8F-CFACE768D299}" type="slidenum">
              <a:rPr lang="en-GB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718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Any Questions?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B4C308-6903-441A-8F47-A5901292CB00}" type="slidenum">
              <a:rPr lang="en-GB"/>
              <a:pPr>
                <a:defRPr/>
              </a:pPr>
              <a:t>13</a:t>
            </a:fld>
            <a:endParaRPr lang="en-GB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1321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Getting started with pattern matching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r>
              <a:rPr lang="en-GB" dirty="0"/>
              <a:t>A closer look at pattern variables</a:t>
            </a:r>
          </a:p>
          <a:p>
            <a:pPr marL="457200" indent="-457200" eaLnBrk="1" hangingPunct="1">
              <a:buFont typeface="Tahoma" pitchFamily="34" charset="0"/>
              <a:buAutoNum type="arabicPeriod"/>
            </a:pP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3AD5DB-C3A6-3075-33B9-9C7C69B326FA}"/>
              </a:ext>
            </a:extLst>
          </p:cNvPr>
          <p:cNvSpPr txBox="1"/>
          <p:nvPr/>
        </p:nvSpPr>
        <p:spPr>
          <a:xfrm>
            <a:off x="464025" y="2615244"/>
            <a:ext cx="8165910" cy="52642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dist="25400" dir="2700000" algn="ctr" rotWithShape="0">
              <a:srgbClr val="FFC000"/>
            </a:outerShdw>
          </a:effectLst>
        </p:spPr>
        <p:txBody>
          <a:bodyPr wrap="square" rtlCol="0" anchor="ctr" anchorCtr="0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000" dirty="0">
                <a:solidFill>
                  <a:srgbClr val="333399"/>
                </a:solidFill>
                <a:latin typeface="+mj-lt"/>
              </a:rPr>
              <a:t>Demo folder:  </a:t>
            </a:r>
            <a:r>
              <a:rPr lang="en-GB" sz="2000" dirty="0" err="1">
                <a:solidFill>
                  <a:srgbClr val="333399"/>
                </a:solidFill>
              </a:rPr>
              <a:t>demo.patternMatching</a:t>
            </a:r>
            <a:endParaRPr lang="en-GB" sz="20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  <a:p>
            <a:pPr eaLnBrk="1" hangingPunct="1"/>
            <a:r>
              <a:rPr lang="en-GB" dirty="0"/>
              <a:t>Example hierarchy of types</a:t>
            </a:r>
          </a:p>
          <a:p>
            <a:pPr eaLnBrk="1" hangingPunct="1"/>
            <a:r>
              <a:rPr lang="en-GB" dirty="0"/>
              <a:t>Testing for a type in traditional Java</a:t>
            </a:r>
          </a:p>
          <a:p>
            <a:pPr eaLnBrk="1" hangingPunct="1"/>
            <a:r>
              <a:rPr lang="en-GB" dirty="0"/>
              <a:t>Testing for a type using pattern matching</a:t>
            </a:r>
          </a:p>
          <a:p>
            <a:pPr eaLnBrk="1" hangingPunct="1"/>
            <a:r>
              <a:rPr lang="en-GB" dirty="0"/>
              <a:t>The scope of a pattern variable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1. Getting Started with Pattern Matching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74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486775" cy="4935538"/>
          </a:xfrm>
        </p:spPr>
        <p:txBody>
          <a:bodyPr/>
          <a:lstStyle/>
          <a:p>
            <a:r>
              <a:rPr lang="en-GB" dirty="0"/>
              <a:t>Pattern matching is a new way to extract state information from an object</a:t>
            </a:r>
          </a:p>
          <a:p>
            <a:pPr lvl="1"/>
            <a:r>
              <a:rPr lang="en-GB" dirty="0"/>
              <a:t>E.g. type patterns, which enable smarter </a:t>
            </a:r>
            <a:r>
              <a:rPr lang="en-GB" dirty="0" err="1">
                <a:latin typeface="Lucida Console" panose="020B0609040504020204" pitchFamily="49" charset="0"/>
              </a:rPr>
              <a:t>instanceof</a:t>
            </a:r>
            <a:r>
              <a:rPr lang="en-GB" dirty="0"/>
              <a:t> tests</a:t>
            </a:r>
          </a:p>
          <a:p>
            <a:pPr lvl="1"/>
            <a:r>
              <a:rPr lang="en-GB" dirty="0"/>
              <a:t>Nothing to do with regular expression patterns!</a:t>
            </a:r>
          </a:p>
          <a:p>
            <a:pPr lvl="1"/>
            <a:endParaRPr lang="en-GB" dirty="0"/>
          </a:p>
          <a:p>
            <a:r>
              <a:rPr lang="en-GB" dirty="0"/>
              <a:t>Pattern matching timeline:</a:t>
            </a:r>
          </a:p>
          <a:p>
            <a:pPr lvl="1"/>
            <a:r>
              <a:rPr lang="en-GB" dirty="0"/>
              <a:t>Introduced as a preview feature in Java 14</a:t>
            </a:r>
          </a:p>
          <a:p>
            <a:pPr lvl="1"/>
            <a:r>
              <a:rPr lang="en-GB" dirty="0"/>
              <a:t>Became a permanent feature in Java 16 </a:t>
            </a:r>
          </a:p>
          <a:p>
            <a:pPr lvl="1"/>
            <a:r>
              <a:rPr lang="en-GB" dirty="0"/>
              <a:t>Will continue to evolve in future Java versions</a:t>
            </a:r>
          </a:p>
          <a:p>
            <a:pPr lvl="1"/>
            <a:endParaRPr lang="en-GB" dirty="0"/>
          </a:p>
          <a:p>
            <a:r>
              <a:rPr lang="en-GB" dirty="0"/>
              <a:t>We'll examine the pattern matching capabilities available up to Java 17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</p:spPr>
        <p:txBody>
          <a:bodyPr/>
          <a:lstStyle/>
          <a:p>
            <a:fld id="{F2B72915-2081-4483-8C8F-CFACE768D299}" type="slidenum">
              <a:rPr lang="en-GB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16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11965"/>
            <a:ext cx="8486775" cy="4935538"/>
          </a:xfrm>
        </p:spPr>
        <p:txBody>
          <a:bodyPr/>
          <a:lstStyle/>
          <a:p>
            <a:pPr eaLnBrk="1" hangingPunct="1"/>
            <a:r>
              <a:rPr lang="en-GB" dirty="0"/>
              <a:t>Pattern matching is currently focussed on type matching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Therefore we'll use the following simple class hierarchy </a:t>
            </a:r>
            <a:br>
              <a:rPr lang="en-GB" dirty="0">
                <a:latin typeface="+mj-lt"/>
              </a:rPr>
            </a:br>
            <a:r>
              <a:rPr lang="en-GB" dirty="0">
                <a:latin typeface="+mj-lt"/>
              </a:rPr>
              <a:t>in our examples:</a:t>
            </a:r>
          </a:p>
          <a:p>
            <a:pPr lvl="1" eaLnBrk="1" hangingPunct="1"/>
            <a:endParaRPr lang="en-GB" dirty="0">
              <a:latin typeface="+mj-lt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Example Hierarchy of Types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97BBD4-52B9-4FE9-AD73-2D0581933A31}"/>
              </a:ext>
            </a:extLst>
          </p:cNvPr>
          <p:cNvSpPr txBox="1"/>
          <p:nvPr/>
        </p:nvSpPr>
        <p:spPr>
          <a:xfrm>
            <a:off x="3785929" y="3202767"/>
            <a:ext cx="1177957" cy="506152"/>
          </a:xfrm>
          <a:prstGeom prst="rect">
            <a:avLst/>
          </a:prstGeom>
          <a:solidFill>
            <a:srgbClr val="CCECFF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dirty="0"/>
              <a:t>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9ED546B-3388-4316-AC0D-AB81D0A95764}"/>
              </a:ext>
            </a:extLst>
          </p:cNvPr>
          <p:cNvGrpSpPr/>
          <p:nvPr/>
        </p:nvGrpSpPr>
        <p:grpSpPr>
          <a:xfrm>
            <a:off x="4296934" y="3713585"/>
            <a:ext cx="167764" cy="835090"/>
            <a:chOff x="4315595" y="3750907"/>
            <a:chExt cx="167764" cy="83509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D921B35-39FD-4980-8AC1-BA87AB3836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99477" y="3750907"/>
              <a:ext cx="0" cy="835090"/>
            </a:xfrm>
            <a:prstGeom prst="line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527D1D02-7725-4542-805A-1D7603DE3A7B}"/>
                </a:ext>
              </a:extLst>
            </p:cNvPr>
            <p:cNvSpPr/>
            <p:nvPr/>
          </p:nvSpPr>
          <p:spPr bwMode="auto">
            <a:xfrm>
              <a:off x="4315595" y="3755572"/>
              <a:ext cx="167764" cy="144624"/>
            </a:xfrm>
            <a:prstGeom prst="triangle">
              <a:avLst/>
            </a:prstGeom>
            <a:solidFill>
              <a:schemeClr val="bg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D2D2480-D752-4633-A7AF-92AB8E2B0F97}"/>
              </a:ext>
            </a:extLst>
          </p:cNvPr>
          <p:cNvSpPr txBox="1"/>
          <p:nvPr/>
        </p:nvSpPr>
        <p:spPr>
          <a:xfrm>
            <a:off x="3785929" y="4549482"/>
            <a:ext cx="1177957" cy="506152"/>
          </a:xfrm>
          <a:prstGeom prst="rect">
            <a:avLst/>
          </a:prstGeom>
          <a:solidFill>
            <a:srgbClr val="CCECFF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482A21-AC82-40DF-8C5A-8D1F69A59AC2}"/>
              </a:ext>
            </a:extLst>
          </p:cNvPr>
          <p:cNvSpPr/>
          <p:nvPr/>
        </p:nvSpPr>
        <p:spPr bwMode="auto">
          <a:xfrm>
            <a:off x="2640563" y="4175445"/>
            <a:ext cx="3461657" cy="573833"/>
          </a:xfrm>
          <a:custGeom>
            <a:avLst/>
            <a:gdLst>
              <a:gd name="connsiteX0" fmla="*/ 0 w 3461657"/>
              <a:gd name="connsiteY0" fmla="*/ 415212 h 573833"/>
              <a:gd name="connsiteX1" fmla="*/ 0 w 3461657"/>
              <a:gd name="connsiteY1" fmla="*/ 0 h 573833"/>
              <a:gd name="connsiteX2" fmla="*/ 3461657 w 3461657"/>
              <a:gd name="connsiteY2" fmla="*/ 0 h 573833"/>
              <a:gd name="connsiteX3" fmla="*/ 3461657 w 3461657"/>
              <a:gd name="connsiteY3" fmla="*/ 573833 h 57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657" h="573833">
                <a:moveTo>
                  <a:pt x="0" y="415212"/>
                </a:moveTo>
                <a:lnTo>
                  <a:pt x="0" y="0"/>
                </a:lnTo>
                <a:lnTo>
                  <a:pt x="3461657" y="0"/>
                </a:lnTo>
                <a:lnTo>
                  <a:pt x="3461657" y="573833"/>
                </a:ln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CE376A-CA6A-411A-A741-CB29C70EDC4B}"/>
              </a:ext>
            </a:extLst>
          </p:cNvPr>
          <p:cNvSpPr txBox="1"/>
          <p:nvPr/>
        </p:nvSpPr>
        <p:spPr>
          <a:xfrm>
            <a:off x="2044216" y="4549482"/>
            <a:ext cx="1177957" cy="506152"/>
          </a:xfrm>
          <a:prstGeom prst="rect">
            <a:avLst/>
          </a:prstGeom>
          <a:solidFill>
            <a:srgbClr val="CCECFF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175DCC-2152-4D7D-9D7A-8D706EED8FF5}"/>
              </a:ext>
            </a:extLst>
          </p:cNvPr>
          <p:cNvSpPr txBox="1"/>
          <p:nvPr/>
        </p:nvSpPr>
        <p:spPr>
          <a:xfrm>
            <a:off x="5513647" y="4549482"/>
            <a:ext cx="1177957" cy="506152"/>
          </a:xfrm>
          <a:prstGeom prst="rect">
            <a:avLst/>
          </a:prstGeom>
          <a:solidFill>
            <a:srgbClr val="CCECFF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GB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3615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11965"/>
            <a:ext cx="8486775" cy="4935538"/>
          </a:xfrm>
        </p:spPr>
        <p:txBody>
          <a:bodyPr/>
          <a:lstStyle/>
          <a:p>
            <a:pPr eaLnBrk="1" hangingPunct="1"/>
            <a:r>
              <a:rPr lang="en-GB" dirty="0"/>
              <a:t>Consider the following function:</a:t>
            </a:r>
          </a:p>
          <a:p>
            <a:pPr eaLnBrk="1" hangingPunct="1"/>
            <a:endParaRPr lang="en-GB" dirty="0">
              <a:latin typeface="+mj-lt"/>
            </a:endParaRPr>
          </a:p>
          <a:p>
            <a:pPr eaLnBrk="1" hangingPunct="1"/>
            <a:endParaRPr lang="en-GB" dirty="0">
              <a:latin typeface="+mj-lt"/>
            </a:endParaRPr>
          </a:p>
          <a:p>
            <a:pPr eaLnBrk="1" hangingPunct="1"/>
            <a:endParaRPr lang="en-GB" dirty="0">
              <a:latin typeface="+mj-lt"/>
            </a:endParaRPr>
          </a:p>
          <a:p>
            <a:pPr eaLnBrk="1" hangingPunct="1"/>
            <a:endParaRPr lang="en-GB" dirty="0">
              <a:latin typeface="+mj-lt"/>
            </a:endParaRPr>
          </a:p>
          <a:p>
            <a:pPr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Notes:</a:t>
            </a:r>
          </a:p>
          <a:p>
            <a:pPr lvl="1" eaLnBrk="1" hangingPunct="1"/>
            <a:r>
              <a:rPr lang="en-GB" dirty="0">
                <a:latin typeface="+mj-lt"/>
              </a:rPr>
              <a:t>The function receives some kind of A</a:t>
            </a:r>
          </a:p>
          <a:p>
            <a:pPr lvl="1" eaLnBrk="1" hangingPunct="1"/>
            <a:r>
              <a:rPr lang="en-GB" dirty="0">
                <a:latin typeface="+mj-lt"/>
              </a:rPr>
              <a:t>It tests specifically if it’s a B</a:t>
            </a:r>
          </a:p>
          <a:p>
            <a:pPr lvl="1" eaLnBrk="1" hangingPunct="1"/>
            <a:r>
              <a:rPr lang="en-GB" dirty="0">
                <a:latin typeface="+mj-lt"/>
              </a:rPr>
              <a:t>If so, 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it still has to explicitly cast the object reference to B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Testing for a Type in Traditional Java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819939" y="1724594"/>
            <a:ext cx="7759102" cy="21243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/>
              <a:t>private static void demo1(A </a:t>
            </a:r>
            <a:r>
              <a:rPr lang="en-GB" sz="1200" dirty="0" err="1"/>
              <a:t>obj</a:t>
            </a:r>
            <a:r>
              <a:rPr lang="en-GB" sz="1200" dirty="0"/>
              <a:t>) {</a:t>
            </a:r>
          </a:p>
          <a:p>
            <a:endParaRPr lang="en-GB" sz="1200" dirty="0"/>
          </a:p>
          <a:p>
            <a:r>
              <a:rPr lang="en-GB" sz="1200" dirty="0"/>
              <a:t>    if (</a:t>
            </a:r>
            <a:r>
              <a:rPr lang="en-GB" sz="1200" dirty="0" err="1"/>
              <a:t>obj</a:t>
            </a:r>
            <a:r>
              <a:rPr lang="en-GB" sz="1200" dirty="0"/>
              <a:t> </a:t>
            </a:r>
            <a:r>
              <a:rPr lang="en-GB" sz="1200" dirty="0" err="1"/>
              <a:t>instanceof</a:t>
            </a:r>
            <a:r>
              <a:rPr lang="en-GB" sz="1200" dirty="0"/>
              <a:t> B) {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System.out.println</a:t>
            </a:r>
            <a:r>
              <a:rPr lang="en-GB" sz="1200" dirty="0"/>
              <a:t>("Got a B object");</a:t>
            </a:r>
          </a:p>
          <a:p>
            <a:r>
              <a:rPr lang="en-GB" sz="1200" dirty="0"/>
              <a:t>        </a:t>
            </a:r>
            <a:r>
              <a:rPr lang="en-GB" sz="1200" b="1" dirty="0">
                <a:solidFill>
                  <a:srgbClr val="FF0000"/>
                </a:solidFill>
              </a:rPr>
              <a:t>B </a:t>
            </a:r>
            <a:r>
              <a:rPr lang="en-GB" sz="1200" b="1" dirty="0" err="1">
                <a:solidFill>
                  <a:srgbClr val="FF0000"/>
                </a:solidFill>
              </a:rPr>
              <a:t>b</a:t>
            </a:r>
            <a:r>
              <a:rPr lang="en-GB" sz="1200" b="1" dirty="0">
                <a:solidFill>
                  <a:srgbClr val="FF0000"/>
                </a:solidFill>
              </a:rPr>
              <a:t> = (B)</a:t>
            </a:r>
            <a:r>
              <a:rPr lang="en-GB" sz="1200" b="1" dirty="0" err="1">
                <a:solidFill>
                  <a:srgbClr val="FF0000"/>
                </a:solidFill>
              </a:rPr>
              <a:t>obj</a:t>
            </a:r>
            <a:r>
              <a:rPr lang="en-GB" sz="1200" b="1" dirty="0">
                <a:solidFill>
                  <a:srgbClr val="FF0000"/>
                </a:solidFill>
              </a:rPr>
              <a:t>;</a:t>
            </a:r>
          </a:p>
          <a:p>
            <a:r>
              <a:rPr lang="en-GB" sz="1200" dirty="0"/>
              <a:t>        b.m2();</a:t>
            </a:r>
          </a:p>
          <a:p>
            <a:r>
              <a:rPr lang="en-GB" sz="1200" dirty="0"/>
              <a:t>    }</a:t>
            </a:r>
          </a:p>
          <a:p>
            <a:r>
              <a:rPr lang="en-GB" sz="1200" dirty="0"/>
              <a:t>    else {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System.out.println</a:t>
            </a:r>
            <a:r>
              <a:rPr lang="en-GB" sz="1200" dirty="0"/>
              <a:t>("Got a non-B object");</a:t>
            </a:r>
          </a:p>
          <a:p>
            <a:r>
              <a:rPr lang="en-GB" sz="1200" dirty="0"/>
              <a:t>    }</a:t>
            </a:r>
          </a:p>
          <a:p>
            <a:r>
              <a:rPr lang="en-GB" sz="12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85993" y="3531218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>
                <a:solidFill>
                  <a:srgbClr val="333399"/>
                </a:solidFill>
              </a:rPr>
              <a:t>Main.java</a:t>
            </a:r>
          </a:p>
        </p:txBody>
      </p:sp>
    </p:spTree>
    <p:extLst>
      <p:ext uri="{BB962C8B-B14F-4D97-AF65-F5344CB8AC3E}">
        <p14:creationId xmlns:p14="http://schemas.microsoft.com/office/powerpoint/2010/main" val="3890241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11965"/>
            <a:ext cx="8486775" cy="4935538"/>
          </a:xfrm>
        </p:spPr>
        <p:txBody>
          <a:bodyPr/>
          <a:lstStyle/>
          <a:p>
            <a:pPr eaLnBrk="1" hangingPunct="1"/>
            <a:r>
              <a:rPr lang="en-GB" dirty="0"/>
              <a:t>We can use pattern matching to simplify our type test:</a:t>
            </a:r>
          </a:p>
          <a:p>
            <a:pPr eaLnBrk="1" hangingPunct="1"/>
            <a:endParaRPr lang="en-GB" dirty="0">
              <a:latin typeface="+mj-lt"/>
            </a:endParaRPr>
          </a:p>
          <a:p>
            <a:pPr eaLnBrk="1" hangingPunct="1"/>
            <a:endParaRPr lang="en-GB" dirty="0">
              <a:latin typeface="+mj-lt"/>
            </a:endParaRPr>
          </a:p>
          <a:p>
            <a:pPr eaLnBrk="1" hangingPunct="1"/>
            <a:endParaRPr lang="en-GB" dirty="0">
              <a:latin typeface="+mj-lt"/>
            </a:endParaRPr>
          </a:p>
          <a:p>
            <a:pPr eaLnBrk="1" hangingPunct="1"/>
            <a:endParaRPr lang="en-GB" dirty="0">
              <a:latin typeface="+mj-lt"/>
            </a:endParaRPr>
          </a:p>
          <a:p>
            <a:pPr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Notes:</a:t>
            </a:r>
          </a:p>
          <a:p>
            <a:pPr lvl="1" eaLnBrk="1" hangingPunct="1"/>
            <a:r>
              <a:rPr lang="en-GB" dirty="0">
                <a:latin typeface="+mj-lt"/>
              </a:rPr>
              <a:t>The </a:t>
            </a:r>
            <a:r>
              <a:rPr lang="en-GB" dirty="0" err="1">
                <a:latin typeface="Lucida Console" panose="020B0609040504020204" pitchFamily="49" charset="0"/>
              </a:rPr>
              <a:t>instanceof</a:t>
            </a:r>
            <a:r>
              <a:rPr lang="en-GB" dirty="0">
                <a:latin typeface="+mj-lt"/>
              </a:rPr>
              <a:t> test uses pattern matching</a:t>
            </a:r>
          </a:p>
          <a:p>
            <a:pPr lvl="1" eaLnBrk="1" hangingPunct="1"/>
            <a:r>
              <a:rPr lang="en-GB" dirty="0">
                <a:latin typeface="+mj-lt"/>
              </a:rPr>
              <a:t>If the test succeeds, 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a pattern variable named </a:t>
            </a:r>
            <a:r>
              <a:rPr lang="en-GB" b="1" dirty="0">
                <a:solidFill>
                  <a:srgbClr val="FF0000"/>
                </a:solidFill>
                <a:latin typeface="+mj-lt"/>
              </a:rPr>
              <a:t>b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 is created</a:t>
            </a:r>
          </a:p>
          <a:p>
            <a:pPr lvl="1" eaLnBrk="1" hangingPunct="1"/>
            <a:r>
              <a:rPr lang="en-GB" dirty="0">
                <a:latin typeface="+mj-lt"/>
              </a:rPr>
              <a:t>b is definitely of type B</a:t>
            </a:r>
          </a:p>
          <a:p>
            <a:pPr lvl="1" eaLnBrk="1" hangingPunct="1"/>
            <a:r>
              <a:rPr lang="en-GB" dirty="0">
                <a:latin typeface="+mj-lt"/>
              </a:rPr>
              <a:t>So no need for a clumsy cast inside the if-statement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Testing for a Type using Pattern Matching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7</a:t>
            </a:fld>
            <a:endParaRPr lang="en-GB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819939" y="1737616"/>
            <a:ext cx="7759102" cy="193963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/>
              <a:t>private static void demo2(A </a:t>
            </a:r>
            <a:r>
              <a:rPr lang="en-GB" sz="1200" dirty="0" err="1"/>
              <a:t>obj</a:t>
            </a:r>
            <a:r>
              <a:rPr lang="en-GB" sz="1200" dirty="0"/>
              <a:t>) {</a:t>
            </a:r>
          </a:p>
          <a:p>
            <a:endParaRPr lang="en-GB" sz="1200" dirty="0"/>
          </a:p>
          <a:p>
            <a:r>
              <a:rPr lang="en-GB" sz="1200" dirty="0"/>
              <a:t>    if (</a:t>
            </a:r>
            <a:r>
              <a:rPr lang="en-GB" sz="1200" b="1" dirty="0" err="1">
                <a:solidFill>
                  <a:srgbClr val="FF0000"/>
                </a:solidFill>
              </a:rPr>
              <a:t>obj</a:t>
            </a:r>
            <a:r>
              <a:rPr lang="en-GB" sz="1200" b="1" dirty="0">
                <a:solidFill>
                  <a:srgbClr val="FF0000"/>
                </a:solidFill>
              </a:rPr>
              <a:t> </a:t>
            </a:r>
            <a:r>
              <a:rPr lang="en-GB" sz="1200" b="1" dirty="0" err="1">
                <a:solidFill>
                  <a:srgbClr val="FF0000"/>
                </a:solidFill>
              </a:rPr>
              <a:t>instanceof</a:t>
            </a:r>
            <a:r>
              <a:rPr lang="en-GB" sz="1200" b="1" dirty="0">
                <a:solidFill>
                  <a:srgbClr val="FF0000"/>
                </a:solidFill>
              </a:rPr>
              <a:t> B b</a:t>
            </a:r>
            <a:r>
              <a:rPr lang="en-GB" sz="1200" dirty="0"/>
              <a:t>) {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System.out.println</a:t>
            </a:r>
            <a:r>
              <a:rPr lang="en-GB" sz="1200" dirty="0"/>
              <a:t>("Got a B object");</a:t>
            </a:r>
          </a:p>
          <a:p>
            <a:r>
              <a:rPr lang="en-GB" sz="1200" dirty="0"/>
              <a:t>        b.m2();</a:t>
            </a:r>
          </a:p>
          <a:p>
            <a:r>
              <a:rPr lang="en-GB" sz="1200" dirty="0"/>
              <a:t>    }</a:t>
            </a:r>
          </a:p>
          <a:p>
            <a:r>
              <a:rPr lang="en-GB" sz="1200" dirty="0"/>
              <a:t>    else {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System.out.println</a:t>
            </a:r>
            <a:r>
              <a:rPr lang="en-GB" sz="1200" dirty="0"/>
              <a:t>("Got a non-B object");</a:t>
            </a:r>
          </a:p>
          <a:p>
            <a:r>
              <a:rPr lang="en-GB" sz="1200" dirty="0"/>
              <a:t>    }</a:t>
            </a:r>
          </a:p>
          <a:p>
            <a:r>
              <a:rPr lang="en-GB" sz="12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85993" y="3358601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>
                <a:solidFill>
                  <a:srgbClr val="333399"/>
                </a:solidFill>
              </a:rPr>
              <a:t>Main.java</a:t>
            </a:r>
          </a:p>
        </p:txBody>
      </p:sp>
    </p:spTree>
    <p:extLst>
      <p:ext uri="{BB962C8B-B14F-4D97-AF65-F5344CB8AC3E}">
        <p14:creationId xmlns:p14="http://schemas.microsoft.com/office/powerpoint/2010/main" val="153049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11965"/>
            <a:ext cx="8486775" cy="4935538"/>
          </a:xfrm>
        </p:spPr>
        <p:txBody>
          <a:bodyPr/>
          <a:lstStyle/>
          <a:p>
            <a:r>
              <a:rPr lang="en-GB" dirty="0"/>
              <a:t>What is the scope of a pattern variable?</a:t>
            </a:r>
          </a:p>
          <a:p>
            <a:pPr lvl="1"/>
            <a:r>
              <a:rPr lang="en-GB" dirty="0"/>
              <a:t>Consider the following example…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Scope of a Pattern Variable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819939" y="2108321"/>
            <a:ext cx="7759102" cy="323229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GB" sz="1200" dirty="0"/>
              <a:t>private static void demo3(A </a:t>
            </a:r>
            <a:r>
              <a:rPr lang="en-GB" sz="1200" dirty="0" err="1"/>
              <a:t>obj</a:t>
            </a:r>
            <a:r>
              <a:rPr lang="en-GB" sz="1200" dirty="0"/>
              <a:t>) {</a:t>
            </a:r>
          </a:p>
          <a:p>
            <a:endParaRPr lang="en-GB" sz="1200" dirty="0"/>
          </a:p>
          <a:p>
            <a:r>
              <a:rPr lang="en-GB" sz="1200" dirty="0"/>
              <a:t>    if (</a:t>
            </a:r>
            <a:r>
              <a:rPr lang="en-GB" sz="1200" dirty="0" err="1"/>
              <a:t>obj</a:t>
            </a:r>
            <a:r>
              <a:rPr lang="en-GB" sz="1200" dirty="0"/>
              <a:t> </a:t>
            </a:r>
            <a:r>
              <a:rPr lang="en-GB" sz="1200" dirty="0" err="1"/>
              <a:t>instanceof</a:t>
            </a:r>
            <a:r>
              <a:rPr lang="en-GB" sz="1200" dirty="0"/>
              <a:t> </a:t>
            </a:r>
            <a:r>
              <a:rPr lang="en-GB" sz="1200" b="1" dirty="0">
                <a:solidFill>
                  <a:schemeClr val="accent1">
                    <a:lumMod val="75000"/>
                  </a:schemeClr>
                </a:solidFill>
              </a:rPr>
              <a:t>B </a:t>
            </a:r>
            <a:r>
              <a:rPr lang="en-GB" sz="1200" b="1" dirty="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GB" sz="1200" b="1" dirty="0">
                <a:solidFill>
                  <a:schemeClr val="accent1">
                    <a:lumMod val="75000"/>
                  </a:schemeClr>
                </a:solidFill>
              </a:rPr>
              <a:t> &amp;&amp; </a:t>
            </a:r>
            <a:r>
              <a:rPr lang="en-GB" sz="1200" b="1" dirty="0" err="1">
                <a:solidFill>
                  <a:schemeClr val="accent1">
                    <a:lumMod val="75000"/>
                  </a:schemeClr>
                </a:solidFill>
              </a:rPr>
              <a:t>b.someFlag</a:t>
            </a:r>
            <a:r>
              <a:rPr lang="en-GB" sz="1200" b="1" dirty="0">
                <a:solidFill>
                  <a:schemeClr val="accent1">
                    <a:lumMod val="75000"/>
                  </a:schemeClr>
                </a:solidFill>
              </a:rPr>
              <a:t>) {</a:t>
            </a:r>
          </a:p>
          <a:p>
            <a:r>
              <a:rPr lang="en-GB" sz="1200" b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GB" sz="1200" b="1" dirty="0" err="1">
                <a:solidFill>
                  <a:schemeClr val="accent1">
                    <a:lumMod val="75000"/>
                  </a:schemeClr>
                </a:solidFill>
              </a:rPr>
              <a:t>System.out.println</a:t>
            </a:r>
            <a:r>
              <a:rPr lang="en-GB" sz="1200" b="1" dirty="0">
                <a:solidFill>
                  <a:schemeClr val="accent1">
                    <a:lumMod val="75000"/>
                  </a:schemeClr>
                </a:solidFill>
              </a:rPr>
              <a:t>("Got a B object and </a:t>
            </a:r>
            <a:r>
              <a:rPr lang="en-GB" sz="1200" b="1" dirty="0" err="1">
                <a:solidFill>
                  <a:schemeClr val="accent1">
                    <a:lumMod val="75000"/>
                  </a:schemeClr>
                </a:solidFill>
              </a:rPr>
              <a:t>someFlag</a:t>
            </a:r>
            <a:r>
              <a:rPr lang="en-GB" sz="1200" b="1" dirty="0">
                <a:solidFill>
                  <a:schemeClr val="accent1">
                    <a:lumMod val="75000"/>
                  </a:schemeClr>
                </a:solidFill>
              </a:rPr>
              <a:t> is true");</a:t>
            </a:r>
          </a:p>
          <a:p>
            <a:r>
              <a:rPr lang="en-GB" sz="1200" b="1" dirty="0">
                <a:solidFill>
                  <a:schemeClr val="accent1">
                    <a:lumMod val="75000"/>
                  </a:schemeClr>
                </a:solidFill>
              </a:rPr>
              <a:t>        b.m2();</a:t>
            </a:r>
          </a:p>
          <a:p>
            <a:r>
              <a:rPr lang="en-GB" sz="1200" b="1" dirty="0">
                <a:solidFill>
                  <a:schemeClr val="accent1">
                    <a:lumMod val="75000"/>
                  </a:schemeClr>
                </a:solidFill>
              </a:rPr>
              <a:t>    }</a:t>
            </a:r>
          </a:p>
          <a:p>
            <a:r>
              <a:rPr lang="en-GB" sz="1200" dirty="0"/>
              <a:t>    else {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System.out.println</a:t>
            </a:r>
            <a:r>
              <a:rPr lang="en-GB" sz="1200" dirty="0"/>
              <a:t>("Got a non-B object");</a:t>
            </a:r>
          </a:p>
          <a:p>
            <a:r>
              <a:rPr lang="en-GB" sz="1200" dirty="0"/>
              <a:t>        // Note that b is not in scope here, so we can't do this:</a:t>
            </a:r>
          </a:p>
          <a:p>
            <a:r>
              <a:rPr lang="en-GB" sz="1200" dirty="0"/>
              <a:t>        // </a:t>
            </a:r>
            <a:r>
              <a:rPr lang="en-GB" sz="1200" b="1" dirty="0">
                <a:solidFill>
                  <a:srgbClr val="FF0000"/>
                </a:solidFill>
              </a:rPr>
              <a:t>b.m2();</a:t>
            </a:r>
          </a:p>
          <a:p>
            <a:r>
              <a:rPr lang="en-GB" sz="1200" dirty="0"/>
              <a:t>    }</a:t>
            </a:r>
          </a:p>
          <a:p>
            <a:endParaRPr lang="en-GB" sz="1200" dirty="0"/>
          </a:p>
          <a:p>
            <a:r>
              <a:rPr lang="en-GB" sz="1200" dirty="0"/>
              <a:t>    // You can't use b after the || (because the first test might fail...)</a:t>
            </a:r>
          </a:p>
          <a:p>
            <a:r>
              <a:rPr lang="en-GB" sz="1200" dirty="0"/>
              <a:t>    // if (</a:t>
            </a:r>
            <a:r>
              <a:rPr lang="en-GB" sz="1200" dirty="0" err="1"/>
              <a:t>obj</a:t>
            </a:r>
            <a:r>
              <a:rPr lang="en-GB" sz="1200" dirty="0"/>
              <a:t> </a:t>
            </a:r>
            <a:r>
              <a:rPr lang="en-GB" sz="1200" dirty="0" err="1"/>
              <a:t>instanceof</a:t>
            </a:r>
            <a:r>
              <a:rPr lang="en-GB" sz="1200" dirty="0"/>
              <a:t> B </a:t>
            </a:r>
            <a:r>
              <a:rPr lang="en-GB" sz="1200" dirty="0" err="1"/>
              <a:t>b</a:t>
            </a:r>
            <a:r>
              <a:rPr lang="en-GB" sz="1200" dirty="0"/>
              <a:t> || </a:t>
            </a:r>
            <a:r>
              <a:rPr lang="en-GB" sz="1200" b="1" dirty="0" err="1">
                <a:solidFill>
                  <a:srgbClr val="FF0000"/>
                </a:solidFill>
              </a:rPr>
              <a:t>b.someFlag</a:t>
            </a:r>
            <a:r>
              <a:rPr lang="en-GB" sz="1200" dirty="0"/>
              <a:t>) {</a:t>
            </a:r>
          </a:p>
          <a:p>
            <a:r>
              <a:rPr lang="en-GB" sz="1200" dirty="0"/>
              <a:t>    //    </a:t>
            </a:r>
            <a:r>
              <a:rPr lang="en-GB" sz="1200" dirty="0" err="1"/>
              <a:t>System.out.println</a:t>
            </a:r>
            <a:r>
              <a:rPr lang="en-GB" sz="1200" dirty="0"/>
              <a:t>("We'll never know...");</a:t>
            </a:r>
          </a:p>
          <a:p>
            <a:r>
              <a:rPr lang="en-GB" sz="1200" dirty="0"/>
              <a:t>    // }</a:t>
            </a:r>
          </a:p>
          <a:p>
            <a:r>
              <a:rPr lang="en-GB" sz="12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85993" y="5024113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>
                <a:solidFill>
                  <a:srgbClr val="333399"/>
                </a:solidFill>
              </a:rPr>
              <a:t>Main.java</a:t>
            </a:r>
          </a:p>
        </p:txBody>
      </p:sp>
    </p:spTree>
    <p:extLst>
      <p:ext uri="{BB962C8B-B14F-4D97-AF65-F5344CB8AC3E}">
        <p14:creationId xmlns:p14="http://schemas.microsoft.com/office/powerpoint/2010/main" val="14763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Using pattern matching to simplify exceptions</a:t>
            </a:r>
          </a:p>
          <a:p>
            <a:pPr eaLnBrk="1" hangingPunct="1"/>
            <a:r>
              <a:rPr lang="en-GB" dirty="0"/>
              <a:t>Testing for various types</a:t>
            </a:r>
          </a:p>
          <a:p>
            <a:pPr eaLnBrk="1" hangingPunct="1"/>
            <a:r>
              <a:rPr lang="en-GB" dirty="0"/>
              <a:t>Pattern matching - realistic scenario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2. Pattern Matching Techniques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783319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18778</TotalTime>
  <Words>774</Words>
  <Application>Microsoft Office PowerPoint</Application>
  <PresentationFormat>On-screen Show (4:3)</PresentationFormat>
  <Paragraphs>158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Lucida Console</vt:lpstr>
      <vt:lpstr>Tahoma</vt:lpstr>
      <vt:lpstr>Univers</vt:lpstr>
      <vt:lpstr>Wingdings</vt:lpstr>
      <vt:lpstr>1_Blends</vt:lpstr>
      <vt:lpstr>Pattern Matching</vt:lpstr>
      <vt:lpstr>Contents</vt:lpstr>
      <vt:lpstr>1. Getting Started with Pattern Matching</vt:lpstr>
      <vt:lpstr>Overview</vt:lpstr>
      <vt:lpstr>Example Hierarchy of Types</vt:lpstr>
      <vt:lpstr>Testing for a Type in Traditional Java</vt:lpstr>
      <vt:lpstr>Testing for a Type using Pattern Matching</vt:lpstr>
      <vt:lpstr>The Scope of a Pattern Variable</vt:lpstr>
      <vt:lpstr>2. Pattern Matching Techniques</vt:lpstr>
      <vt:lpstr>Using Pattern Matching to Simplify Exceptions</vt:lpstr>
      <vt:lpstr>Testing for Various Types</vt:lpstr>
      <vt:lpstr>Pattern Matching - Realistic Scenario</vt:lpstr>
      <vt:lpstr>Any Questions?</vt:lpstr>
    </vt:vector>
  </TitlesOfParts>
  <Company>Olsen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 Olsen</cp:lastModifiedBy>
  <cp:revision>568</cp:revision>
  <dcterms:created xsi:type="dcterms:W3CDTF">2002-05-03T12:27:39Z</dcterms:created>
  <dcterms:modified xsi:type="dcterms:W3CDTF">2022-09-11T06:49:39Z</dcterms:modified>
</cp:coreProperties>
</file>