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798" r:id="rId4"/>
    <p:sldId id="867" r:id="rId5"/>
    <p:sldId id="838" r:id="rId6"/>
    <p:sldId id="881" r:id="rId7"/>
    <p:sldId id="839" r:id="rId8"/>
    <p:sldId id="874" r:id="rId9"/>
    <p:sldId id="875" r:id="rId10"/>
    <p:sldId id="879" r:id="rId11"/>
    <p:sldId id="882" r:id="rId12"/>
    <p:sldId id="883" r:id="rId13"/>
    <p:sldId id="884" r:id="rId14"/>
    <p:sldId id="885" r:id="rId15"/>
    <p:sldId id="886" r:id="rId16"/>
    <p:sldId id="887" r:id="rId17"/>
    <p:sldId id="888" r:id="rId18"/>
    <p:sldId id="889" r:id="rId19"/>
    <p:sldId id="890" r:id="rId20"/>
    <p:sldId id="891" r:id="rId21"/>
    <p:sldId id="758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ECFF"/>
    <a:srgbClr val="FE7C6E"/>
    <a:srgbClr val="FFFF00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11" d="100"/>
          <a:sy n="111" d="100"/>
        </p:scale>
        <p:origin x="645" y="57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613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Records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Records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Records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2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8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6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4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0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24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6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30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5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Records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75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Records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0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3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Records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You can define custom constructor(s) for a record</a:t>
            </a:r>
          </a:p>
          <a:p>
            <a:pPr lvl="1"/>
            <a:r>
              <a:rPr lang="en-GB" dirty="0"/>
              <a:t>Enables you to do additional work, as well as initializing the fields</a:t>
            </a:r>
          </a:p>
          <a:p>
            <a:pPr lvl="1"/>
            <a:endParaRPr lang="en-GB" dirty="0"/>
          </a:p>
          <a:p>
            <a:r>
              <a:rPr lang="en-GB" dirty="0"/>
              <a:t>For a simple example of a custom constructor,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PersonR_CustomConstructor_V1.java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In this example, the custom constructor happens to have the same signature as the canonical constructor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see how to use any of the custom constructors in this section, open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>
                <a:latin typeface="+mj-lt"/>
              </a:rPr>
              <a:t> and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demoUsingCustomConstructors()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Custom Constructors (1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For a more elegant custom constructor,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PersonR_CustomConstructor_V2.java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This is called a "compact constructor" </a:t>
            </a:r>
          </a:p>
          <a:p>
            <a:pPr lvl="1"/>
            <a:r>
              <a:rPr lang="en-GB" dirty="0">
                <a:latin typeface="+mj-lt"/>
              </a:rPr>
              <a:t>Implicitly has the same signature as the canonical constructor</a:t>
            </a:r>
          </a:p>
          <a:p>
            <a:pPr lvl="1"/>
            <a:r>
              <a:rPr lang="en-GB" dirty="0">
                <a:latin typeface="+mj-lt"/>
              </a:rPr>
              <a:t>Does some validation</a:t>
            </a:r>
          </a:p>
          <a:p>
            <a:pPr lvl="1"/>
            <a:r>
              <a:rPr lang="en-GB" dirty="0">
                <a:latin typeface="+mj-lt"/>
              </a:rPr>
              <a:t>If the validation succeeds, fields are initialized automatically</a:t>
            </a:r>
          </a:p>
          <a:p>
            <a:pPr lvl="1"/>
            <a:r>
              <a:rPr lang="en-GB" dirty="0">
                <a:latin typeface="+mj-lt"/>
              </a:rPr>
              <a:t>No need for us to initialize fields manually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Custom Constructors (2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To see how to define a custom constructor with a different signature,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PersonR_CustomConstructor_V3.java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Notes:</a:t>
            </a:r>
          </a:p>
          <a:p>
            <a:pPr lvl="1"/>
            <a:r>
              <a:rPr lang="en-GB" dirty="0">
                <a:latin typeface="+mj-lt"/>
              </a:rPr>
              <a:t>The custom constructor has a different signature than the "canonical constructor" in the record header</a:t>
            </a:r>
          </a:p>
          <a:p>
            <a:pPr lvl="1"/>
            <a:r>
              <a:rPr lang="en-GB" dirty="0">
                <a:latin typeface="+mj-lt"/>
              </a:rPr>
              <a:t>In such cases, the custom constructor </a:t>
            </a:r>
            <a:r>
              <a:rPr lang="en-GB" u="sng" dirty="0">
                <a:latin typeface="+mj-lt"/>
              </a:rPr>
              <a:t>must</a:t>
            </a:r>
            <a:r>
              <a:rPr lang="en-GB" dirty="0">
                <a:latin typeface="+mj-lt"/>
              </a:rPr>
              <a:t> invoke the canonical constructor 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Custom Constructors (3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4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When you define a record, you can optionally override the default implementations for: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equals()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For an example of how to do this,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PersonR_OverridingMethods.java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see how to use this class with overridden methods, open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>
                <a:latin typeface="+mj-lt"/>
              </a:rPr>
              <a:t> and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demoUsingOverriddenMethods()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Overriding Methods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8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0174" cy="4935538"/>
          </a:xfrm>
        </p:spPr>
        <p:txBody>
          <a:bodyPr/>
          <a:lstStyle/>
          <a:p>
            <a:r>
              <a:rPr lang="en-GB" dirty="0"/>
              <a:t>When you define a record, you can define additional members if appropriate:</a:t>
            </a:r>
          </a:p>
          <a:p>
            <a:pPr lvl="1"/>
            <a:r>
              <a:rPr lang="en-GB" dirty="0">
                <a:latin typeface="+mj-lt"/>
              </a:rPr>
              <a:t>Instance methods</a:t>
            </a:r>
          </a:p>
          <a:p>
            <a:pPr lvl="1"/>
            <a:r>
              <a:rPr lang="en-GB" dirty="0">
                <a:latin typeface="+mj-lt"/>
              </a:rPr>
              <a:t>Static methods and static data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For an example of how to do this,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PointR_AdditionalMembers.java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see how to use this class with additional members, open </a:t>
            </a:r>
            <a:r>
              <a:rPr lang="en-GB" dirty="0">
                <a:latin typeface="Lucida Console" panose="020B0609040504020204" pitchFamily="49" charset="0"/>
              </a:rPr>
              <a:t>Main.java</a:t>
            </a:r>
            <a:r>
              <a:rPr lang="en-GB" dirty="0">
                <a:latin typeface="+mj-lt"/>
              </a:rPr>
              <a:t> and see: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demoUsingRecordThatHasAdditionalMembers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Defining Additional Members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3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interfaces</a:t>
            </a:r>
          </a:p>
          <a:p>
            <a:pPr eaLnBrk="1" hangingPunct="1"/>
            <a:r>
              <a:rPr lang="en-GB" dirty="0"/>
              <a:t>Aside: Serializable records</a:t>
            </a:r>
          </a:p>
          <a:p>
            <a:pPr eaLnBrk="1" hangingPunct="1"/>
            <a:r>
              <a:rPr lang="en-GB" dirty="0"/>
              <a:t>Generic records</a:t>
            </a:r>
          </a:p>
          <a:p>
            <a:pPr eaLnBrk="1" hangingPunct="1"/>
            <a:r>
              <a:rPr lang="en-GB" dirty="0"/>
              <a:t>Using reflection with records</a:t>
            </a:r>
          </a:p>
          <a:p>
            <a:pPr eaLnBrk="1" hangingPunct="1"/>
            <a:r>
              <a:rPr lang="en-GB" dirty="0"/>
              <a:t>Using annotations with records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Additional Techniques for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2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09584" cy="4935538"/>
          </a:xfrm>
        </p:spPr>
        <p:txBody>
          <a:bodyPr/>
          <a:lstStyle/>
          <a:p>
            <a:r>
              <a:rPr lang="en-GB" dirty="0"/>
              <a:t>When you define a record, you can implement any interfaces you like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Just like you can for a regular class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1974850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Interface: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Loggable.java</a:t>
            </a:r>
          </a:p>
          <a:p>
            <a:pPr lvl="1">
              <a:tabLst>
                <a:tab pos="1974850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Record: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PointR_ImplementsInterface.java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Note: 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A record can't specify a superclass, it already inherits from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Record</a:t>
            </a:r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For usage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see this method: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demoUsingRecordThatImplementsInterface()</a:t>
            </a:r>
          </a:p>
          <a:p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Implementing Interfaces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5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record can implement the </a:t>
            </a:r>
            <a:r>
              <a:rPr lang="en-GB" dirty="0">
                <a:latin typeface="Lucida Console" panose="020B0609040504020204" pitchFamily="49" charset="0"/>
              </a:rPr>
              <a:t>Serializable</a:t>
            </a:r>
            <a:r>
              <a:rPr lang="en-GB" dirty="0">
                <a:latin typeface="+mj-lt"/>
              </a:rPr>
              <a:t> marker </a:t>
            </a:r>
            <a:r>
              <a:rPr lang="en-GB" dirty="0" err="1">
                <a:latin typeface="+mj-lt"/>
              </a:rPr>
              <a:t>i</a:t>
            </a:r>
            <a:r>
              <a:rPr lang="en-GB" dirty="0">
                <a:latin typeface="+mj-lt"/>
              </a:rPr>
              <a:t>/f</a:t>
            </a:r>
          </a:p>
          <a:p>
            <a:pPr lvl="1"/>
            <a:r>
              <a:rPr lang="en-GB" dirty="0"/>
              <a:t>To indicate the record is amenable to serialization/deserialization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2151063" algn="l"/>
              </a:tabLst>
            </a:pP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PointR_ImplementsSerializable.java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Note: 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You can't define custom serialization methods for records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If you do, they'll be ignored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For usage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see this method:</a:t>
            </a:r>
          </a:p>
          <a:p>
            <a:pPr lvl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demoUsingRecordThatImplementsSerializable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Aside: Serializable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0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define a generic record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+mj-lt"/>
              </a:rPr>
              <a:t>Just like you can define generic classes and generic interfaces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2151063" algn="l"/>
              </a:tabLst>
            </a:pP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PointR_Generic.java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For usage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see this method: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demoUsingGenericRecord()</a:t>
            </a:r>
          </a:p>
          <a:p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Generic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2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The Java reflection API has been enhanced to detect records and the components (i.e. fields) in a record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 record:</a:t>
            </a:r>
          </a:p>
          <a:p>
            <a:pPr lvl="1">
              <a:tabLst>
                <a:tab pos="2151063" algn="l"/>
              </a:tabLst>
            </a:pP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PointR_Reflection.java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To see how to use the enhanced reflection API to get record meta-info, go to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 and see:</a:t>
            </a:r>
          </a:p>
          <a:p>
            <a:pPr lvl="1"/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demoUsingReflection()</a:t>
            </a:r>
          </a:p>
          <a:p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/>
              <a:t>Using Reflection with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records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members in a record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Additional techniques for records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4C0DE-4CA5-B3CD-3A54-6E5861B68312}"/>
              </a:ext>
            </a:extLst>
          </p:cNvPr>
          <p:cNvSpPr txBox="1"/>
          <p:nvPr/>
        </p:nvSpPr>
        <p:spPr>
          <a:xfrm>
            <a:off x="464025" y="367989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demo.records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The Java annotation mechanism has been enhanced to enable you to annotate the components (fields) in a record</a:t>
            </a:r>
          </a:p>
          <a:p>
            <a:pPr lvl="1"/>
            <a:endParaRPr lang="en-GB" dirty="0">
              <a:solidFill>
                <a:srgbClr val="333399"/>
              </a:solidFill>
              <a:latin typeface="+mj-lt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Example:</a:t>
            </a:r>
          </a:p>
          <a:p>
            <a:pPr lvl="1">
              <a:tabLst>
                <a:tab pos="2239963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Annotation: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MyAnnotation.java</a:t>
            </a:r>
          </a:p>
          <a:p>
            <a:pPr lvl="1">
              <a:tabLst>
                <a:tab pos="2239963" algn="l"/>
              </a:tabLst>
            </a:pPr>
            <a:r>
              <a:rPr lang="en-GB" dirty="0">
                <a:solidFill>
                  <a:srgbClr val="333399"/>
                </a:solidFill>
                <a:latin typeface="+mj-lt"/>
              </a:rPr>
              <a:t>Record:	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PointR_WithAnnotations.java</a:t>
            </a: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99"/>
                </a:solidFill>
                <a:latin typeface="+mj-lt"/>
              </a:rPr>
              <a:t>To see how to make use of annotations with records, go to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 and see:</a:t>
            </a:r>
          </a:p>
          <a:p>
            <a:pPr lvl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demoUsingAnnotations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rgbClr val="333399"/>
              </a:solidFill>
              <a:latin typeface="+mj-lt"/>
            </a:endParaRPr>
          </a:p>
          <a:p>
            <a:pPr lvl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/>
              <a:t>Using Annotations with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record</a:t>
            </a:r>
          </a:p>
          <a:p>
            <a:pPr eaLnBrk="1" hangingPunct="1"/>
            <a:r>
              <a:rPr lang="en-GB" dirty="0"/>
              <a:t>What’s in a record?</a:t>
            </a:r>
          </a:p>
          <a:p>
            <a:pPr eaLnBrk="1" hangingPunct="1"/>
            <a:r>
              <a:rPr lang="en-GB" dirty="0"/>
              <a:t>Using a record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Records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Sometimes you want to define a class that is effectively just a bunch of related data points</a:t>
            </a:r>
          </a:p>
          <a:p>
            <a:pPr lvl="1"/>
            <a:r>
              <a:rPr lang="en-GB" dirty="0"/>
              <a:t>E.g. a DTO, to transfer between tiers in a distributed system</a:t>
            </a:r>
          </a:p>
          <a:p>
            <a:pPr lvl="1"/>
            <a:endParaRPr lang="en-GB" sz="1600" dirty="0"/>
          </a:p>
          <a:p>
            <a:r>
              <a:rPr lang="en-GB" dirty="0"/>
              <a:t>Defining such as class in traditional Java is quite tedious - you write a lot of boilerplate code such as:</a:t>
            </a:r>
          </a:p>
          <a:p>
            <a:pPr lvl="1"/>
            <a:r>
              <a:rPr lang="en-GB" dirty="0"/>
              <a:t> Fields</a:t>
            </a:r>
          </a:p>
          <a:p>
            <a:pPr lvl="1"/>
            <a:r>
              <a:rPr lang="en-GB" dirty="0"/>
              <a:t> Constructors</a:t>
            </a:r>
          </a:p>
          <a:p>
            <a:pPr lvl="1"/>
            <a:r>
              <a:rPr lang="en-GB" dirty="0"/>
              <a:t> Getters/setters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and </a:t>
            </a:r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endParaRPr lang="en-GB" sz="1600" dirty="0"/>
          </a:p>
          <a:p>
            <a:r>
              <a:rPr lang="en-GB" dirty="0"/>
              <a:t>Modern Java makes this a lot easier, via "records"</a:t>
            </a:r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To define a record in modern Java:</a:t>
            </a:r>
          </a:p>
          <a:p>
            <a:pPr lvl="1" eaLnBrk="1" hangingPunct="1"/>
            <a:r>
              <a:rPr lang="en-GB" dirty="0"/>
              <a:t>Use the </a:t>
            </a:r>
            <a:r>
              <a:rPr lang="en-GB" dirty="0">
                <a:latin typeface="Lucida Console" panose="020B0609040504020204" pitchFamily="49" charset="0"/>
              </a:rPr>
              <a:t>record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/>
              <a:t>Define fields (aka "components") enclosed in parentheses</a:t>
            </a:r>
          </a:p>
          <a:p>
            <a:pPr lvl="1" eaLnBrk="1" hangingPunct="1"/>
            <a:r>
              <a:rPr lang="en-GB" dirty="0"/>
              <a:t>Define a record body, similar to a class body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Notes:</a:t>
            </a:r>
          </a:p>
          <a:p>
            <a:pPr lvl="1" eaLnBrk="1" hangingPunct="1"/>
            <a:r>
              <a:rPr lang="en-GB" dirty="0"/>
              <a:t>Cannot define any additional instance fields</a:t>
            </a:r>
          </a:p>
          <a:p>
            <a:pPr lvl="1" eaLnBrk="1" hangingPunct="1"/>
            <a:r>
              <a:rPr lang="en-GB" dirty="0"/>
              <a:t>Cannot inherit from anything, because a record implicitly inherits from </a:t>
            </a:r>
            <a:r>
              <a:rPr lang="en-GB" dirty="0" err="1">
                <a:latin typeface="Lucida Console" panose="020B0609040504020204" pitchFamily="49" charset="0"/>
              </a:rPr>
              <a:t>java.lang.Record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Cannot be inherited from, because a record is implicitly a final class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Defining a Record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83805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record </a:t>
            </a:r>
            <a:r>
              <a:rPr lang="en-GB" sz="1200" dirty="0" err="1">
                <a:latin typeface="Lucida Console" panose="020B0609040504020204" pitchFamily="49" charset="0"/>
              </a:rPr>
              <a:t>PersonR</a:t>
            </a:r>
            <a:r>
              <a:rPr lang="en-GB" sz="1200" dirty="0">
                <a:latin typeface="Lucida Console" panose="020B0609040504020204" pitchFamily="49" charset="0"/>
              </a:rPr>
              <a:t>(long id, String name, String nationality, int age) {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A7B0D-1A69-4B7E-BC88-CC4FC36D60F3}"/>
              </a:ext>
            </a:extLst>
          </p:cNvPr>
          <p:cNvSpPr txBox="1"/>
          <p:nvPr/>
        </p:nvSpPr>
        <p:spPr>
          <a:xfrm>
            <a:off x="7293101" y="3129239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PersonR.java</a:t>
            </a:r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565322" cy="4935538"/>
          </a:xfrm>
        </p:spPr>
        <p:txBody>
          <a:bodyPr/>
          <a:lstStyle/>
          <a:p>
            <a:pPr eaLnBrk="1" hangingPunct="1"/>
            <a:r>
              <a:rPr lang="en-GB" dirty="0"/>
              <a:t>If you define a record like this: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compiler will convert it into a class with the following members:</a:t>
            </a:r>
          </a:p>
          <a:p>
            <a:pPr lvl="1" eaLnBrk="1" hangingPunct="1"/>
            <a:r>
              <a:rPr lang="en-GB" dirty="0"/>
              <a:t>Final fields, corresponding to the components in the record header</a:t>
            </a:r>
          </a:p>
          <a:p>
            <a:pPr lvl="1" eaLnBrk="1" hangingPunct="1"/>
            <a:r>
              <a:rPr lang="en-GB" dirty="0"/>
              <a:t>Constructor, to initialize all the components</a:t>
            </a:r>
          </a:p>
          <a:p>
            <a:pPr lvl="1" eaLnBrk="1" hangingPunct="1"/>
            <a:r>
              <a:rPr lang="en-GB" dirty="0"/>
              <a:t>Getters for components, named </a:t>
            </a:r>
            <a:r>
              <a:rPr lang="en-GB" dirty="0">
                <a:latin typeface="Lucida Console" panose="020B0609040504020204" pitchFamily="49" charset="0"/>
              </a:rPr>
              <a:t>id()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name()</a:t>
            </a:r>
            <a:r>
              <a:rPr lang="en-GB" dirty="0"/>
              <a:t>, etc.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method, returns string containing all components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method, performs shallow comparison of components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method, combines hash codes of all components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get a feel for what's happening, see </a:t>
            </a:r>
            <a:r>
              <a:rPr lang="en-GB" dirty="0">
                <a:latin typeface="Lucida Console" panose="020B0609040504020204" pitchFamily="49" charset="0"/>
              </a:rPr>
              <a:t>PersonC.java</a:t>
            </a:r>
          </a:p>
          <a:p>
            <a:pPr lvl="1" eaLnBrk="1" hangingPunct="1"/>
            <a:r>
              <a:rPr lang="en-GB" dirty="0"/>
              <a:t>The </a:t>
            </a:r>
            <a:r>
              <a:rPr lang="en-GB" dirty="0" err="1">
                <a:latin typeface="Lucida Console" panose="020B0609040504020204" pitchFamily="49" charset="0"/>
              </a:rPr>
              <a:t>PersonC</a:t>
            </a:r>
            <a:r>
              <a:rPr lang="en-GB" dirty="0"/>
              <a:t> class is semantically similar to the </a:t>
            </a:r>
            <a:r>
              <a:rPr lang="en-GB" dirty="0" err="1">
                <a:latin typeface="Lucida Console" panose="020B0609040504020204" pitchFamily="49" charset="0"/>
              </a:rPr>
              <a:t>PersonR</a:t>
            </a:r>
            <a:r>
              <a:rPr lang="en-GB" dirty="0"/>
              <a:t> record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What's in a Record?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5A97-B4CF-4B4A-A9C5-7D3CC0F3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87428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Lucida Console" panose="020B0609040504020204" pitchFamily="49" charset="0"/>
              </a:rPr>
              <a:t>record </a:t>
            </a:r>
            <a:r>
              <a:rPr lang="en-GB" sz="1200" dirty="0" err="1">
                <a:latin typeface="Lucida Console" panose="020B0609040504020204" pitchFamily="49" charset="0"/>
              </a:rPr>
              <a:t>PersonR</a:t>
            </a:r>
            <a:r>
              <a:rPr lang="en-GB" sz="1200" dirty="0">
                <a:latin typeface="Lucida Console" panose="020B0609040504020204" pitchFamily="49" charset="0"/>
              </a:rPr>
              <a:t>(long id, String name, String nationality, int age) { …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A7B0D-1A69-4B7E-BC88-CC4FC36D60F3}"/>
              </a:ext>
            </a:extLst>
          </p:cNvPr>
          <p:cNvSpPr txBox="1"/>
          <p:nvPr/>
        </p:nvSpPr>
        <p:spPr>
          <a:xfrm>
            <a:off x="7443295" y="1980711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PersonR.java</a:t>
            </a:r>
          </a:p>
        </p:txBody>
      </p:sp>
    </p:spTree>
    <p:extLst>
      <p:ext uri="{BB962C8B-B14F-4D97-AF65-F5344CB8AC3E}">
        <p14:creationId xmlns:p14="http://schemas.microsoft.com/office/powerpoint/2010/main" val="7119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You use a record just like a regular class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Create an instance on the GC heap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Invoke getters,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equals()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hashCode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toString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>
              <a:solidFill>
                <a:srgbClr val="333399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Bear in mind these important constraints: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A record is immutable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You can't define any additional instance variables in a record</a:t>
            </a:r>
          </a:p>
          <a:p>
            <a:pPr lvl="1" eaLnBrk="1" hangingPunct="1"/>
            <a:endParaRPr lang="en-GB" dirty="0">
              <a:solidFill>
                <a:srgbClr val="333399"/>
              </a:solidFill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For example usage of records (compared to classes), see the following methods in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Main.java</a:t>
            </a:r>
          </a:p>
          <a:p>
            <a:pPr lvl="1" eaLnBrk="1" hangingPunct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demoUsingRecord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demoUsingClass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>
              <a:solidFill>
                <a:srgbClr val="333399"/>
              </a:solidFill>
              <a:latin typeface="+mj-lt"/>
            </a:endParaRPr>
          </a:p>
          <a:p>
            <a:pPr eaLnBrk="1" hangingPunct="1"/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a Record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custom constructors</a:t>
            </a:r>
          </a:p>
          <a:p>
            <a:pPr eaLnBrk="1" hangingPunct="1"/>
            <a:r>
              <a:rPr lang="en-GB" dirty="0"/>
              <a:t>Overriding methods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Defining Members in a Record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In this section we'll see how to define more interesting records, which contain additional members:</a:t>
            </a:r>
          </a:p>
          <a:p>
            <a:pPr lvl="1"/>
            <a:r>
              <a:rPr lang="en-GB" dirty="0"/>
              <a:t>Custom constructor(s)</a:t>
            </a:r>
          </a:p>
          <a:p>
            <a:pPr lvl="1"/>
            <a:r>
              <a:rPr lang="en-GB" dirty="0"/>
              <a:t>Overrides for </a:t>
            </a:r>
            <a:r>
              <a:rPr lang="en-GB" dirty="0" err="1">
                <a:latin typeface="Lucida Console" panose="020B0609040504020204" pitchFamily="49" charset="0"/>
              </a:rPr>
              <a:t>toString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, and </a:t>
            </a:r>
            <a:r>
              <a:rPr lang="en-GB" dirty="0" err="1">
                <a:latin typeface="Lucida Console" panose="020B0609040504020204" pitchFamily="49" charset="0"/>
              </a:rPr>
              <a:t>hashCode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/>
              <a:t>Additional members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As before, bear in mind these important constraints: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A record is immutable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You can't define any additional instance variables in a record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9168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18908</TotalTime>
  <Words>1168</Words>
  <Application>Microsoft Office PowerPoint</Application>
  <PresentationFormat>On-screen Show (4:3)</PresentationFormat>
  <Paragraphs>228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Console</vt:lpstr>
      <vt:lpstr>Tahoma</vt:lpstr>
      <vt:lpstr>Univers</vt:lpstr>
      <vt:lpstr>Wingdings</vt:lpstr>
      <vt:lpstr>1_Blends</vt:lpstr>
      <vt:lpstr>Records</vt:lpstr>
      <vt:lpstr>Contents</vt:lpstr>
      <vt:lpstr>1. Getting Started with Records</vt:lpstr>
      <vt:lpstr>Overview</vt:lpstr>
      <vt:lpstr>Defining a Record</vt:lpstr>
      <vt:lpstr>What's in a Record?</vt:lpstr>
      <vt:lpstr>Using a Record</vt:lpstr>
      <vt:lpstr>2. Defining Members in a Record</vt:lpstr>
      <vt:lpstr>Overview</vt:lpstr>
      <vt:lpstr>Defining Custom Constructors (1 of 3)</vt:lpstr>
      <vt:lpstr>Defining Custom Constructors (2 of 3)</vt:lpstr>
      <vt:lpstr>Defining Custom Constructors (3 of 3)</vt:lpstr>
      <vt:lpstr>Overriding Methods</vt:lpstr>
      <vt:lpstr>Defining Additional Members</vt:lpstr>
      <vt:lpstr>3. Additional Techniques for Records</vt:lpstr>
      <vt:lpstr>Implementing Interfaces</vt:lpstr>
      <vt:lpstr>Aside: Serializable Records</vt:lpstr>
      <vt:lpstr>Generic Records</vt:lpstr>
      <vt:lpstr>Using Reflection with Records</vt:lpstr>
      <vt:lpstr>Using Annotations with Records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573</cp:revision>
  <dcterms:created xsi:type="dcterms:W3CDTF">2002-05-03T12:27:39Z</dcterms:created>
  <dcterms:modified xsi:type="dcterms:W3CDTF">2022-09-11T07:06:50Z</dcterms:modified>
</cp:coreProperties>
</file>