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7" r:id="rId3"/>
    <p:sldId id="798" r:id="rId4"/>
    <p:sldId id="867" r:id="rId5"/>
    <p:sldId id="838" r:id="rId6"/>
    <p:sldId id="881" r:id="rId7"/>
    <p:sldId id="892" r:id="rId8"/>
    <p:sldId id="874" r:id="rId9"/>
    <p:sldId id="893" r:id="rId10"/>
    <p:sldId id="894" r:id="rId11"/>
    <p:sldId id="895" r:id="rId12"/>
    <p:sldId id="896" r:id="rId13"/>
    <p:sldId id="897" r:id="rId14"/>
    <p:sldId id="898" r:id="rId15"/>
    <p:sldId id="758" r:id="rId1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3399"/>
    <a:srgbClr val="FFE181"/>
    <a:srgbClr val="CCECFF"/>
    <a:srgbClr val="FE7C6E"/>
    <a:srgbClr val="FFFF00"/>
    <a:srgbClr val="3333CC"/>
    <a:srgbClr val="99FF99"/>
    <a:srgbClr val="9BFDDF"/>
    <a:srgbClr val="F7F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111" d="100"/>
          <a:sy n="111" d="100"/>
        </p:scale>
        <p:origin x="645" y="57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613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switch Usage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switch Usage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switch Usage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8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4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6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1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97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switch Usage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switch Usage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0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13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3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switch Usage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Usage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You can define a multi-statement block for a case label</a:t>
            </a:r>
            <a:endParaRPr lang="en-GB" u="sng" dirty="0"/>
          </a:p>
          <a:p>
            <a:pPr lvl="1" eaLnBrk="1" hangingPunct="1"/>
            <a:r>
              <a:rPr lang="en-GB" dirty="0"/>
              <a:t>The block must still yield a value</a:t>
            </a:r>
          </a:p>
          <a:p>
            <a:pPr lvl="1" eaLnBrk="1" hangingPunct="1"/>
            <a:r>
              <a:rPr lang="en-GB" dirty="0"/>
              <a:t>To do this, you must use the </a:t>
            </a:r>
            <a:r>
              <a:rPr lang="en-GB" dirty="0">
                <a:latin typeface="Lucida Console" panose="020B0609040504020204" pitchFamily="49" charset="0"/>
              </a:rPr>
              <a:t>yield</a:t>
            </a:r>
            <a:r>
              <a:rPr lang="en-GB" dirty="0"/>
              <a:t> keyword explicitly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an example, where we use arrow syntax: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demoSwitchExpressionsYieldingValue_v1()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Yielding a Value from a Block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321632"/>
            <a:ext cx="8232776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month = … 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</a:t>
            </a:r>
            <a:r>
              <a:rPr lang="en-GB" sz="1200" dirty="0" err="1">
                <a:latin typeface="Lucida Console" panose="020B0609040504020204" pitchFamily="49" charset="0"/>
              </a:rPr>
              <a:t>daysInMonth</a:t>
            </a:r>
            <a:r>
              <a:rPr lang="en-GB" sz="1200" dirty="0">
                <a:latin typeface="Lucida Console" panose="020B0609040504020204" pitchFamily="49" charset="0"/>
              </a:rPr>
              <a:t> = switch (month)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case 4, 6, 9, 11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-&gt;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("Yay, it's April/June/Sept/Nov. ");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yield 30;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}</a:t>
            </a:r>
          </a:p>
          <a:p>
            <a:pPr defTabSz="739775">
              <a:defRPr/>
            </a:pPr>
            <a:r>
              <a:rPr lang="en-GB" sz="1200" dirty="0"/>
              <a:t>  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077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This example is equivalent to the previous slide</a:t>
            </a:r>
          </a:p>
          <a:p>
            <a:pPr lvl="1" eaLnBrk="1" hangingPunct="1"/>
            <a:r>
              <a:rPr lang="en-GB" dirty="0"/>
              <a:t>Except we use </a:t>
            </a:r>
            <a:r>
              <a:rPr lang="en-GB" dirty="0">
                <a:solidFill>
                  <a:srgbClr val="FF0000"/>
                </a:solidFill>
              </a:rPr>
              <a:t>:</a:t>
            </a:r>
            <a:r>
              <a:rPr lang="en-GB" dirty="0"/>
              <a:t> syntax here, rather than </a:t>
            </a:r>
            <a:r>
              <a:rPr lang="en-GB" dirty="0">
                <a:solidFill>
                  <a:srgbClr val="FF0000"/>
                </a:solidFill>
              </a:rPr>
              <a:t>-&gt;</a:t>
            </a:r>
            <a:r>
              <a:rPr lang="en-GB" dirty="0"/>
              <a:t> syntax</a:t>
            </a:r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demoSwitchExpressionsYieldingValue_v2()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Yielding a Value from a Block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78941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month = … 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</a:t>
            </a:r>
            <a:r>
              <a:rPr lang="en-GB" sz="1200" dirty="0" err="1">
                <a:latin typeface="Lucida Console" panose="020B0609040504020204" pitchFamily="49" charset="0"/>
              </a:rPr>
              <a:t>daysInMonth</a:t>
            </a:r>
            <a:r>
              <a:rPr lang="en-GB" sz="1200" dirty="0">
                <a:latin typeface="Lucida Console" panose="020B0609040504020204" pitchFamily="49" charset="0"/>
              </a:rPr>
              <a:t> = switch (month)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case 4, 6, 9, 11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("Yay, it's April/June/Sept/Nov. ");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yield 30;</a:t>
            </a:r>
          </a:p>
          <a:p>
            <a:pPr defTabSz="739775">
              <a:defRPr/>
            </a:pPr>
            <a:r>
              <a:rPr lang="en-GB" sz="1200" dirty="0"/>
              <a:t>  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261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Remember we discussed pattern matching earlier…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demoPatternMatching_if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Pattern Matching (1 of 3)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84071"/>
            <a:ext cx="8232776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private static void </a:t>
            </a:r>
            <a:r>
              <a:rPr lang="en-GB" sz="1200" dirty="0" err="1">
                <a:latin typeface="Lucida Console" panose="020B0609040504020204" pitchFamily="49" charset="0"/>
              </a:rPr>
              <a:t>demoPatternMatching_if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 a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if (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instanceof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B b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("Got B object");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b.m2();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else if (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instanceof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C c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("Got C object");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c.m3();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else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("Got A object that isn't a B or C");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a.m1();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07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691880" cy="4935538"/>
          </a:xfrm>
        </p:spPr>
        <p:txBody>
          <a:bodyPr/>
          <a:lstStyle/>
          <a:p>
            <a:pPr eaLnBrk="1" hangingPunct="1"/>
            <a:r>
              <a:rPr lang="en-GB" dirty="0"/>
              <a:t>Java 17 supports pattern matching in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</a:p>
          <a:p>
            <a:pPr lvl="1" eaLnBrk="1" hangingPunct="1"/>
            <a:r>
              <a:rPr lang="en-GB" dirty="0"/>
              <a:t>It's a preview feature, so set Project Language Level to </a:t>
            </a:r>
            <a:r>
              <a:rPr lang="en-GB" dirty="0">
                <a:solidFill>
                  <a:srgbClr val="FF0000"/>
                </a:solidFill>
              </a:rPr>
              <a:t>17 (Preview)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demoPatternMatching_switchStatement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Pattern Matching (2 of 3)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65440"/>
            <a:ext cx="8232776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private static void </a:t>
            </a:r>
            <a:r>
              <a:rPr lang="en-GB" sz="1200" dirty="0" err="1">
                <a:latin typeface="Lucida Console" panose="020B0609040504020204" pitchFamily="49" charset="0"/>
              </a:rPr>
              <a:t>demoPatternMatching_switchStatement</a:t>
            </a:r>
            <a:r>
              <a:rPr lang="en-GB" sz="1200" dirty="0">
                <a:latin typeface="Lucida Console" panose="020B0609040504020204" pitchFamily="49" charset="0"/>
              </a:rPr>
              <a:t>(A a) {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switch (a)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case B b</a:t>
            </a:r>
            <a:r>
              <a:rPr lang="en-GB" sz="1200" dirty="0">
                <a:latin typeface="Lucida Console" panose="020B0609040504020204" pitchFamily="49" charset="0"/>
              </a:rPr>
              <a:t>: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("Got B object");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b.m2();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break;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case C c</a:t>
            </a:r>
            <a:r>
              <a:rPr lang="en-GB" sz="1200" dirty="0">
                <a:latin typeface="Lucida Console" panose="020B0609040504020204" pitchFamily="49" charset="0"/>
              </a:rPr>
              <a:t>: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("Got C object");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c.m3();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break;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default: // Note, branches must be exhaustive.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("Got A object that isn't a B or C");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a.m1();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41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691880" cy="4935538"/>
          </a:xfrm>
        </p:spPr>
        <p:txBody>
          <a:bodyPr/>
          <a:lstStyle/>
          <a:p>
            <a:pPr eaLnBrk="1" hangingPunct="1"/>
            <a:r>
              <a:rPr lang="en-GB" dirty="0"/>
              <a:t>This example is equivalent to the previous slide, except we're now using a </a:t>
            </a:r>
            <a:r>
              <a:rPr lang="en-GB" u="sng" dirty="0"/>
              <a:t>switch expression</a:t>
            </a:r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demoPatternMatching_switchStatement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Pattern Matching (3 of 3)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71691"/>
            <a:ext cx="8232776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private static void </a:t>
            </a:r>
            <a:r>
              <a:rPr lang="en-GB" sz="1200" dirty="0" err="1">
                <a:latin typeface="Lucida Console" panose="020B0609040504020204" pitchFamily="49" charset="0"/>
              </a:rPr>
              <a:t>demoPatternMatching_switchExpression</a:t>
            </a:r>
            <a:r>
              <a:rPr lang="en-GB" sz="1200" dirty="0">
                <a:latin typeface="Lucida Console" panose="020B0609040504020204" pitchFamily="49" charset="0"/>
              </a:rPr>
              <a:t>(A a) {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String str = switch (a)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case B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GB" sz="1200" dirty="0">
                <a:latin typeface="Lucida Console" panose="020B0609040504020204" pitchFamily="49" charset="0"/>
              </a:rPr>
              <a:t> -&gt;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b.m2();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   yield "Got B object";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 dirty="0"/>
              <a:t>    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};</a:t>
            </a:r>
          </a:p>
          <a:p>
            <a:pPr defTabSz="739775">
              <a:defRPr/>
            </a:pPr>
            <a:r>
              <a:rPr lang="en-GB" sz="1200" dirty="0"/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28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564389" y="200627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0F8685C-21C4-DCC0-3565-35C94CA1CECF}"/>
              </a:ext>
            </a:extLst>
          </p:cNvPr>
          <p:cNvSpPr/>
          <p:nvPr/>
        </p:nvSpPr>
        <p:spPr bwMode="auto">
          <a:xfrm>
            <a:off x="5031346" y="1270716"/>
            <a:ext cx="3820733" cy="3224012"/>
          </a:xfrm>
          <a:prstGeom prst="wedgeRoundRectCallout">
            <a:avLst>
              <a:gd name="adj1" fmla="val -66089"/>
              <a:gd name="adj2" fmla="val -2518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Optional lab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rgbClr val="333399"/>
              </a:solidFill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Take a look at the code in the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</a:rPr>
              <a:t>student.switchUsage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 module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rgbClr val="333399"/>
              </a:solidFill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Refactor this code to make use of modern Java techniques, as follows: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rgbClr val="333399"/>
              </a:solidFill>
              <a:latin typeface="+mj-lt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Define a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</a:rPr>
              <a:t>Date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 record to encapsulate a date value and operations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solidFill>
                <a:srgbClr val="333399"/>
              </a:solidFill>
              <a:latin typeface="+mj-lt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Make use 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of new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j-lt"/>
              </a:rPr>
              <a:t>switch techniques as described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statement enhancements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expressions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DF4DD-5DB7-4084-D592-71944C094EB0}"/>
              </a:ext>
            </a:extLst>
          </p:cNvPr>
          <p:cNvSpPr txBox="1"/>
          <p:nvPr/>
        </p:nvSpPr>
        <p:spPr>
          <a:xfrm>
            <a:off x="464025" y="295438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demo.switchUsage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Recap traditional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statements</a:t>
            </a:r>
          </a:p>
          <a:p>
            <a:pPr eaLnBrk="1" hangingPunct="1"/>
            <a:r>
              <a:rPr lang="en-GB" altLang="en-US" dirty="0"/>
              <a:t>Defining multiple case labels</a:t>
            </a:r>
          </a:p>
          <a:p>
            <a:pPr eaLnBrk="1" hangingPunct="1"/>
            <a:r>
              <a:rPr lang="en-GB" altLang="en-US" dirty="0"/>
              <a:t>Using arrow syntax with case labels</a:t>
            </a:r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Statement Enhancements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has had a makeover in recent years…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statements are now much more flexible 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expressions have been added to the language</a:t>
            </a:r>
          </a:p>
          <a:p>
            <a:pPr lvl="1"/>
            <a:endParaRPr lang="en-GB" dirty="0"/>
          </a:p>
          <a:p>
            <a:r>
              <a:rPr lang="en-GB" dirty="0"/>
              <a:t>These changes were inspired by modern trends in other popular languages</a:t>
            </a:r>
          </a:p>
          <a:p>
            <a:pPr lvl="1"/>
            <a:r>
              <a:rPr lang="en-GB" dirty="0"/>
              <a:t>E.g. Kotlin, Scala, Rust, C#</a:t>
            </a:r>
          </a:p>
          <a:p>
            <a:pPr lvl="1"/>
            <a:endParaRPr lang="en-GB" dirty="0"/>
          </a:p>
          <a:p>
            <a:r>
              <a:rPr lang="en-GB" dirty="0"/>
              <a:t>We'll investigate all the new features in this chapter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We all know about traditional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statements…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Only support simple types: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char, byte, short, int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Character, Byte, Short, Integer</a:t>
            </a:r>
          </a:p>
          <a:p>
            <a:pPr lvl="1" eaLnBrk="1" hangingPunct="1"/>
            <a:r>
              <a:rPr lang="en-GB" dirty="0">
                <a:latin typeface="+mj-lt"/>
              </a:rPr>
              <a:t> Enum types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String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Very limited syntax for </a:t>
            </a:r>
            <a:r>
              <a:rPr lang="en-GB" dirty="0">
                <a:latin typeface="Lucida Console" panose="020B0609040504020204" pitchFamily="49" charset="0"/>
              </a:rPr>
              <a:t>case</a:t>
            </a:r>
            <a:r>
              <a:rPr lang="en-GB" dirty="0"/>
              <a:t> labels:</a:t>
            </a:r>
          </a:p>
          <a:p>
            <a:pPr lvl="1" eaLnBrk="1" hangingPunct="1"/>
            <a:r>
              <a:rPr lang="en-GB" dirty="0"/>
              <a:t> Each case label must be a single compile-time constant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For old time's sake, 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demoTraditionalSwitchStatements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Recap Traditional </a:t>
            </a:r>
            <a:r>
              <a:rPr lang="en-GB" altLang="en-US" dirty="0">
                <a:latin typeface="Lucida Console" panose="020B0609040504020204" pitchFamily="49" charset="0"/>
              </a:rPr>
              <a:t>switch</a:t>
            </a:r>
            <a:r>
              <a:rPr lang="en-GB" altLang="en-US" dirty="0"/>
              <a:t> Statements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now allows you to define multiple case values for the same branch</a:t>
            </a:r>
          </a:p>
          <a:p>
            <a:pPr lvl="1" eaLnBrk="1" hangingPunct="1"/>
            <a:r>
              <a:rPr lang="en-GB" dirty="0"/>
              <a:t>Comma-separated values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demoSwitchStatementsWithMultipleCaseValues()</a:t>
            </a: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Defining Multiple Case Values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438343"/>
            <a:ext cx="823277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month = … 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</a:t>
            </a:r>
            <a:r>
              <a:rPr lang="en-GB" sz="1200" dirty="0" err="1">
                <a:latin typeface="Lucida Console" panose="020B0609040504020204" pitchFamily="49" charset="0"/>
              </a:rPr>
              <a:t>daysInMonth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switch (month)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case 4, 6, 9, 11</a:t>
            </a:r>
            <a:r>
              <a:rPr lang="en-GB" sz="1200" dirty="0">
                <a:latin typeface="Lucida Console" panose="020B0609040504020204" pitchFamily="49" charset="0"/>
              </a:rPr>
              <a:t>: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daysInMonth</a:t>
            </a:r>
            <a:r>
              <a:rPr lang="en-GB" sz="1200" dirty="0">
                <a:latin typeface="Lucida Console" panose="020B0609040504020204" pitchFamily="49" charset="0"/>
              </a:rPr>
              <a:t> = 30;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break;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… 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9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now allows you to use -&gt; for case labels</a:t>
            </a:r>
          </a:p>
          <a:p>
            <a:pPr lvl="1" eaLnBrk="1" hangingPunct="1"/>
            <a:r>
              <a:rPr lang="en-GB" dirty="0"/>
              <a:t>Breaks out of the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implicitly, after the statement</a:t>
            </a:r>
          </a:p>
          <a:p>
            <a:pPr lvl="1" eaLnBrk="1" hangingPunct="1"/>
            <a:r>
              <a:rPr lang="en-GB" dirty="0"/>
              <a:t>You don't use </a:t>
            </a:r>
            <a:r>
              <a:rPr lang="en-GB" dirty="0">
                <a:latin typeface="Lucida Console" panose="020B0609040504020204" pitchFamily="49" charset="0"/>
              </a:rPr>
              <a:t>break</a:t>
            </a:r>
            <a:r>
              <a:rPr lang="en-GB" dirty="0"/>
              <a:t> keyword explicitly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demoSwitchStatementsWithArrowCaseLabels()</a:t>
            </a: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Using Arrow Syntax with Case Labels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416376"/>
            <a:ext cx="8232776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month = … 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</a:t>
            </a:r>
            <a:r>
              <a:rPr lang="en-GB" sz="1200" dirty="0" err="1">
                <a:latin typeface="Lucida Console" panose="020B0609040504020204" pitchFamily="49" charset="0"/>
              </a:rPr>
              <a:t>daysInMonth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switch (month)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case 4, 6, 9, 11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-&gt;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daysInMonth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30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case 2       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-&gt;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daysInMonth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isLeapYear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(year) ? 29 : 28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default      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-&gt;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daysInMonth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31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69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Overview</a:t>
            </a:r>
          </a:p>
          <a:p>
            <a:pPr eaLnBrk="1" hangingPunct="1"/>
            <a:r>
              <a:rPr lang="en-GB" dirty="0"/>
              <a:t>Yielding a value from a block</a:t>
            </a:r>
          </a:p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expressions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8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Java 12 introduces support for </a:t>
            </a:r>
            <a:r>
              <a:rPr lang="en-GB" u="sng" dirty="0">
                <a:latin typeface="Lucida Console" panose="020B0609040504020204" pitchFamily="49" charset="0"/>
              </a:rPr>
              <a:t>switch</a:t>
            </a:r>
            <a:r>
              <a:rPr lang="en-GB" u="sng" dirty="0"/>
              <a:t> expressions</a:t>
            </a:r>
          </a:p>
          <a:p>
            <a:pPr lvl="1" eaLnBrk="1" hangingPunct="1"/>
            <a:r>
              <a:rPr lang="en-GB" dirty="0"/>
              <a:t>Similar syntax to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/>
              <a:t> statements</a:t>
            </a:r>
          </a:p>
          <a:p>
            <a:pPr lvl="1" eaLnBrk="1" hangingPunct="1"/>
            <a:r>
              <a:rPr lang="en-GB" dirty="0"/>
              <a:t>Except each branch must now yield a value</a:t>
            </a:r>
          </a:p>
          <a:p>
            <a:pPr lvl="1" eaLnBrk="1" hangingPunct="1"/>
            <a:r>
              <a:rPr lang="en-GB" dirty="0"/>
              <a:t>You can assign the result to a variable, for example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this method in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demoSwitchExpressions()</a:t>
            </a: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Overview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834214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int month = … ;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int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daysInMonth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switch (month)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case 4, 6, 9, 11 -&gt;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30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case 2           -&gt;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isLeapYear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(year) ? 29 : 28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default          -&gt;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31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0695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18994</TotalTime>
  <Words>1061</Words>
  <Application>Microsoft Office PowerPoint</Application>
  <PresentationFormat>On-screen Show (4:3)</PresentationFormat>
  <Paragraphs>263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Lucida Console</vt:lpstr>
      <vt:lpstr>Tahoma</vt:lpstr>
      <vt:lpstr>Univers</vt:lpstr>
      <vt:lpstr>Wingdings</vt:lpstr>
      <vt:lpstr>1_Blends</vt:lpstr>
      <vt:lpstr>switch Usage</vt:lpstr>
      <vt:lpstr>Contents</vt:lpstr>
      <vt:lpstr>1. switch Statement Enhancements</vt:lpstr>
      <vt:lpstr>Overview</vt:lpstr>
      <vt:lpstr>Recap Traditional switch Statements</vt:lpstr>
      <vt:lpstr>Defining Multiple Case Values</vt:lpstr>
      <vt:lpstr>Using Arrow Syntax with Case Labels</vt:lpstr>
      <vt:lpstr>2. switch expressions</vt:lpstr>
      <vt:lpstr>Overview</vt:lpstr>
      <vt:lpstr>Yielding a Value from a Block (1 of 2)</vt:lpstr>
      <vt:lpstr>Yielding a Value from a Block (2 of 2)</vt:lpstr>
      <vt:lpstr>Pattern Matching (1 of 3)</vt:lpstr>
      <vt:lpstr>Pattern Matching (2 of 3)</vt:lpstr>
      <vt:lpstr>Pattern Matching (3 of 3)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577</cp:revision>
  <dcterms:created xsi:type="dcterms:W3CDTF">2002-05-03T12:27:39Z</dcterms:created>
  <dcterms:modified xsi:type="dcterms:W3CDTF">2022-09-11T07:45:00Z</dcterms:modified>
</cp:coreProperties>
</file>