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6"/>
  </p:notesMasterIdLst>
  <p:handoutMasterIdLst>
    <p:handoutMasterId r:id="rId17"/>
  </p:handoutMasterIdLst>
  <p:sldIdLst>
    <p:sldId id="256" r:id="rId2"/>
    <p:sldId id="497" r:id="rId3"/>
    <p:sldId id="798" r:id="rId4"/>
    <p:sldId id="867" r:id="rId5"/>
    <p:sldId id="838" r:id="rId6"/>
    <p:sldId id="881" r:id="rId7"/>
    <p:sldId id="892" r:id="rId8"/>
    <p:sldId id="893" r:id="rId9"/>
    <p:sldId id="894" r:id="rId10"/>
    <p:sldId id="895" r:id="rId11"/>
    <p:sldId id="896" r:id="rId12"/>
    <p:sldId id="897" r:id="rId13"/>
    <p:sldId id="898" r:id="rId14"/>
    <p:sldId id="758" r:id="rId15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7">
          <p15:clr>
            <a:srgbClr val="A4A3A4"/>
          </p15:clr>
        </p15:guide>
        <p15:guide id="2" pos="9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CCECFF"/>
    <a:srgbClr val="FE7C6E"/>
    <a:srgbClr val="FFFF00"/>
    <a:srgbClr val="3333CC"/>
    <a:srgbClr val="99FF99"/>
    <a:srgbClr val="9BFDDF"/>
    <a:srgbClr val="F7FC9C"/>
    <a:srgbClr val="F2CAE5"/>
    <a:srgbClr val="ECB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93" autoAdjust="0"/>
    <p:restoredTop sz="94610" autoAdjust="0"/>
  </p:normalViewPr>
  <p:slideViewPr>
    <p:cSldViewPr snapToGrid="0" showGuides="1">
      <p:cViewPr varScale="1">
        <p:scale>
          <a:sx n="131" d="100"/>
          <a:sy n="131" d="100"/>
        </p:scale>
        <p:origin x="48" y="102"/>
      </p:cViewPr>
      <p:guideLst>
        <p:guide orient="horz" pos="4177"/>
        <p:guide pos="9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5" d="100"/>
          <a:sy n="95" d="100"/>
        </p:scale>
        <p:origin x="2265" y="69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Sealed Classes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931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Sealed Classes</a:t>
            </a:r>
          </a:p>
        </p:txBody>
      </p:sp>
      <p:sp>
        <p:nvSpPr>
          <p:cNvPr id="2765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290777" y="9147729"/>
            <a:ext cx="6928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0" i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</a:t>
            </a:r>
            <a:fld id="{F9CC5804-0C81-4EE8-A47A-CDA75E103C34}" type="slidenum">
              <a:rPr lang="en-GB" sz="1000" b="0" i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‹#›</a:t>
            </a:fld>
            <a:endParaRPr lang="en-GB" sz="1000" b="0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39672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Sealed Classes</a:t>
            </a:r>
          </a:p>
        </p:txBody>
      </p:sp>
      <p:sp>
        <p:nvSpPr>
          <p:cNvPr id="2867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Sealed Classes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254C4-9767-4A26-8B94-27AE3FD49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706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Sealed Classes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254C4-9767-4A26-8B94-27AE3FD49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297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Sealed Classes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254C4-9767-4A26-8B94-27AE3FD49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691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Sealed Classes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254C4-9767-4A26-8B94-27AE3FD49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594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dirty="0">
                <a:solidFill>
                  <a:schemeClr val="tx2"/>
                </a:solidFill>
              </a:rPr>
              <a:t>Sealed Classes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Sealed Classes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282DAF-883B-43F1-91BB-29F7445C4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Sealed Classes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16D5D3-58FF-4E71-951F-841E77C21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Sealed Classes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254C4-9767-4A26-8B94-27AE3FD49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Sealed Classes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ADFA8A-896C-47C4-844F-2235A8FF6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Sealed Classes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ADFA8A-896C-47C4-844F-2235A8FF6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002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Sealed Classes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ADFA8A-896C-47C4-844F-2235A8FF6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128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Sealed Classes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ADFA8A-896C-47C4-844F-2235A8FF6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693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Sealed Classes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16D5D3-58FF-4E71-951F-841E77C21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75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34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68EE6B1-A8CD-4678-9777-2B6B3B87DAB5}"/>
              </a:ext>
            </a:extLst>
          </p:cNvPr>
          <p:cNvGrpSpPr/>
          <p:nvPr userDrawn="1"/>
        </p:nvGrpSpPr>
        <p:grpSpPr>
          <a:xfrm>
            <a:off x="5010435" y="5561862"/>
            <a:ext cx="3774014" cy="963223"/>
            <a:chOff x="5010435" y="5561862"/>
            <a:chExt cx="3774014" cy="9632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93969C-7F1F-4F5F-BB3F-CFB42471A04F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2A68AB-90FD-4CE1-AC5C-CBA930A22D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DD004E-3311-4AD8-A8E0-55062EB38A3E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672154" cy="518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784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97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Sealed Classes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You can define members in a sealed class, as usual</a:t>
            </a:r>
          </a:p>
          <a:p>
            <a:pPr lvl="1"/>
            <a:r>
              <a:rPr lang="en-GB" dirty="0"/>
              <a:t>Data members, constructors, methods, etc.</a:t>
            </a:r>
          </a:p>
          <a:p>
            <a:pPr lvl="1"/>
            <a:endParaRPr lang="en-GB" dirty="0"/>
          </a:p>
          <a:p>
            <a:r>
              <a:rPr lang="en-GB" dirty="0"/>
              <a:t>Subtypes can override and augment, as usual</a:t>
            </a:r>
          </a:p>
          <a:p>
            <a:pPr lvl="1"/>
            <a:r>
              <a:rPr lang="en-GB" dirty="0"/>
              <a:t>Define constructors</a:t>
            </a:r>
          </a:p>
          <a:p>
            <a:pPr lvl="1"/>
            <a:r>
              <a:rPr lang="en-GB" dirty="0"/>
              <a:t>Define additional data members and methods</a:t>
            </a:r>
          </a:p>
          <a:p>
            <a:pPr lvl="1"/>
            <a:r>
              <a:rPr lang="en-GB" dirty="0"/>
              <a:t>Override existing methods</a:t>
            </a:r>
          </a:p>
          <a:p>
            <a:pPr lvl="1"/>
            <a:r>
              <a:rPr lang="en-GB" dirty="0"/>
              <a:t>Access members in the supertype</a:t>
            </a:r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For an example, see this package:  </a:t>
            </a:r>
          </a:p>
          <a:p>
            <a:pPr lvl="1" eaLnBrk="1" hangingPunct="1"/>
            <a:r>
              <a:rPr lang="en-GB" dirty="0">
                <a:latin typeface="Lucida Console" panose="020B0609040504020204" pitchFamily="49" charset="0"/>
              </a:rPr>
              <a:t>demo2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r>
              <a:rPr lang="en-GB" dirty="0"/>
              <a:t>Defining Members in Sealed Classes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F2B72915-2081-4483-8C8F-CFACE768D299}" type="slidenum">
              <a:rPr lang="en-GB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169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In all the examples so far, we've specified a </a:t>
            </a:r>
            <a:r>
              <a:rPr lang="en-GB" dirty="0">
                <a:latin typeface="Lucida Console" panose="020B0609040504020204" pitchFamily="49" charset="0"/>
              </a:rPr>
              <a:t>permits</a:t>
            </a:r>
            <a:r>
              <a:rPr lang="en-GB" dirty="0"/>
              <a:t> clause on our sealed classes</a:t>
            </a:r>
          </a:p>
          <a:p>
            <a:pPr lvl="1"/>
            <a:r>
              <a:rPr lang="en-GB" dirty="0"/>
              <a:t>Explicitly specifies all permitted subtypes</a:t>
            </a:r>
          </a:p>
          <a:p>
            <a:pPr lvl="1"/>
            <a:r>
              <a:rPr lang="en-GB" dirty="0"/>
              <a:t>The subtypes could be located in other files</a:t>
            </a:r>
          </a:p>
          <a:p>
            <a:pPr lvl="1"/>
            <a:endParaRPr lang="en-GB" dirty="0"/>
          </a:p>
          <a:p>
            <a:r>
              <a:rPr lang="en-GB" dirty="0"/>
              <a:t>If all subtypes </a:t>
            </a:r>
            <a:r>
              <a:rPr lang="en-GB"/>
              <a:t>are co-located </a:t>
            </a:r>
            <a:r>
              <a:rPr lang="en-GB" dirty="0"/>
              <a:t>in the same file (i.e. compilation unit)…</a:t>
            </a:r>
          </a:p>
          <a:p>
            <a:pPr lvl="1"/>
            <a:r>
              <a:rPr lang="en-GB" dirty="0"/>
              <a:t>You can omit the permits clause</a:t>
            </a:r>
          </a:p>
          <a:p>
            <a:pPr lvl="1"/>
            <a:r>
              <a:rPr lang="en-GB" dirty="0"/>
              <a:t>The compiler implicitly limits the permitted subtypes to that file</a:t>
            </a:r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For an example, see this package:  </a:t>
            </a:r>
          </a:p>
          <a:p>
            <a:pPr lvl="1" eaLnBrk="1" hangingPunct="1"/>
            <a:r>
              <a:rPr lang="en-GB" dirty="0">
                <a:latin typeface="Lucida Console" panose="020B0609040504020204" pitchFamily="49" charset="0"/>
              </a:rPr>
              <a:t>demo3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r>
              <a:rPr lang="en-GB" dirty="0"/>
              <a:t>Providing all Subtypes in the Same File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F2B72915-2081-4483-8C8F-CFACE768D299}" type="slidenum">
              <a:rPr lang="en-GB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874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A class that extends/implements a sealed type must be qualified as one of the following: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final      </a:t>
            </a:r>
            <a:r>
              <a:rPr lang="en-GB" dirty="0"/>
              <a:t>-  no other subtypes after me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sealed     </a:t>
            </a:r>
            <a:r>
              <a:rPr lang="en-GB" dirty="0"/>
              <a:t>-  only these specified subtypes after me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non-sealed </a:t>
            </a:r>
            <a:r>
              <a:rPr lang="en-GB" dirty="0"/>
              <a:t>-  any subtypes after me, i.e. break the seal</a:t>
            </a:r>
          </a:p>
          <a:p>
            <a:pPr lvl="1"/>
            <a:endParaRPr lang="en-GB" dirty="0"/>
          </a:p>
          <a:p>
            <a:r>
              <a:rPr lang="en-GB" dirty="0"/>
              <a:t>Note:</a:t>
            </a:r>
          </a:p>
          <a:p>
            <a:pPr lvl="1"/>
            <a:r>
              <a:rPr lang="en-GB" dirty="0"/>
              <a:t>If a subtype is a </a:t>
            </a:r>
            <a:r>
              <a:rPr lang="en-GB" dirty="0">
                <a:latin typeface="Lucida Console" panose="020B0609040504020204" pitchFamily="49" charset="0"/>
              </a:rPr>
              <a:t>record</a:t>
            </a:r>
            <a:r>
              <a:rPr lang="en-GB" dirty="0"/>
              <a:t>, then it's implicitly </a:t>
            </a:r>
            <a:r>
              <a:rPr lang="en-GB" dirty="0">
                <a:latin typeface="Lucida Console" panose="020B0609040504020204" pitchFamily="49" charset="0"/>
              </a:rPr>
              <a:t>final</a:t>
            </a:r>
          </a:p>
          <a:p>
            <a:pPr lvl="1"/>
            <a:r>
              <a:rPr lang="en-GB" dirty="0"/>
              <a:t>So no need for the </a:t>
            </a:r>
            <a:r>
              <a:rPr lang="en-GB" dirty="0">
                <a:latin typeface="Lucida Console" panose="020B0609040504020204" pitchFamily="49" charset="0"/>
              </a:rPr>
              <a:t>final</a:t>
            </a:r>
            <a:r>
              <a:rPr lang="en-GB" dirty="0"/>
              <a:t> keyword in this case</a:t>
            </a:r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For an example, see this package:  </a:t>
            </a:r>
          </a:p>
          <a:p>
            <a:pPr lvl="1" eaLnBrk="1" hangingPunct="1"/>
            <a:r>
              <a:rPr lang="en-GB" dirty="0">
                <a:latin typeface="Lucida Console" panose="020B0609040504020204" pitchFamily="49" charset="0"/>
              </a:rPr>
              <a:t>demo4</a:t>
            </a:r>
          </a:p>
          <a:p>
            <a:pPr lvl="1"/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r>
              <a:rPr lang="en-GB" dirty="0"/>
              <a:t>A Closer Look at Subtypes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F2B72915-2081-4483-8C8F-CFACE768D299}" type="slidenum">
              <a:rPr lang="en-GB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811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You can't declare any of the following as </a:t>
            </a:r>
            <a:r>
              <a:rPr lang="en-GB" dirty="0">
                <a:latin typeface="Lucida Console" panose="020B0609040504020204" pitchFamily="49" charset="0"/>
              </a:rPr>
              <a:t>sealed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An already </a:t>
            </a:r>
            <a:r>
              <a:rPr lang="en-GB" dirty="0">
                <a:latin typeface="Lucida Console" panose="020B0609040504020204" pitchFamily="49" charset="0"/>
              </a:rPr>
              <a:t>final</a:t>
            </a:r>
            <a:r>
              <a:rPr lang="en-GB" dirty="0"/>
              <a:t> class </a:t>
            </a:r>
          </a:p>
          <a:p>
            <a:pPr lvl="1"/>
            <a:r>
              <a:rPr lang="en-GB" dirty="0"/>
              <a:t>An </a:t>
            </a:r>
            <a:r>
              <a:rPr lang="en-GB" dirty="0" err="1">
                <a:latin typeface="Lucida Console" panose="020B0609040504020204" pitchFamily="49" charset="0"/>
              </a:rPr>
              <a:t>enum</a:t>
            </a:r>
            <a:r>
              <a:rPr lang="en-GB" dirty="0"/>
              <a:t> type</a:t>
            </a:r>
          </a:p>
          <a:p>
            <a:pPr lvl="1"/>
            <a:r>
              <a:rPr lang="en-GB" dirty="0"/>
              <a:t>A </a:t>
            </a:r>
            <a:r>
              <a:rPr lang="en-GB" dirty="0">
                <a:latin typeface="Lucida Console" panose="020B0609040504020204" pitchFamily="49" charset="0"/>
              </a:rPr>
              <a:t>record</a:t>
            </a:r>
            <a:r>
              <a:rPr lang="en-GB" dirty="0"/>
              <a:t> type</a:t>
            </a:r>
          </a:p>
          <a:p>
            <a:pPr lvl="1"/>
            <a:r>
              <a:rPr lang="en-GB" dirty="0"/>
              <a:t>A functional interface</a:t>
            </a:r>
          </a:p>
          <a:p>
            <a:pPr lvl="2"/>
            <a:endParaRPr lang="en-GB" dirty="0"/>
          </a:p>
          <a:p>
            <a:r>
              <a:rPr lang="en-GB" dirty="0"/>
              <a:t>Also, you can't implement a </a:t>
            </a:r>
            <a:r>
              <a:rPr lang="en-GB" dirty="0">
                <a:latin typeface="Lucida Console" panose="020B0609040504020204" pitchFamily="49" charset="0"/>
              </a:rPr>
              <a:t>sealed</a:t>
            </a:r>
            <a:r>
              <a:rPr lang="en-GB" dirty="0"/>
              <a:t> class via:</a:t>
            </a:r>
          </a:p>
          <a:p>
            <a:pPr lvl="1"/>
            <a:r>
              <a:rPr lang="en-GB" dirty="0"/>
              <a:t>An anonymous class</a:t>
            </a:r>
          </a:p>
          <a:p>
            <a:pPr lvl="1"/>
            <a:r>
              <a:rPr lang="en-GB" dirty="0"/>
              <a:t>A lambda</a:t>
            </a:r>
          </a:p>
          <a:p>
            <a:pPr lvl="2"/>
            <a:endParaRPr lang="en-GB" dirty="0"/>
          </a:p>
          <a:p>
            <a:pPr eaLnBrk="1" hangingPunct="1"/>
            <a:r>
              <a:rPr lang="en-GB" dirty="0"/>
              <a:t>For an example, see this package:  </a:t>
            </a:r>
          </a:p>
          <a:p>
            <a:pPr lvl="1" eaLnBrk="1" hangingPunct="1"/>
            <a:r>
              <a:rPr lang="en-GB">
                <a:latin typeface="Lucida Console" panose="020B0609040504020204" pitchFamily="49" charset="0"/>
              </a:rPr>
              <a:t>demo5</a:t>
            </a:r>
            <a:endParaRPr lang="en-GB" dirty="0">
              <a:latin typeface="Lucida Console" panose="020B0609040504020204" pitchFamily="49" charset="0"/>
            </a:endParaRPr>
          </a:p>
          <a:p>
            <a:pPr lvl="2" eaLnBrk="1" hangingPunct="1"/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/>
              <a:t>Apart from that, all good </a:t>
            </a:r>
            <a:r>
              <a:rPr lang="en-GB" sz="2200" dirty="0"/>
              <a:t>😎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r>
              <a:rPr lang="en-GB" dirty="0"/>
              <a:t>Do's and Don'ts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F2B72915-2081-4483-8C8F-CFACE768D299}" type="slidenum">
              <a:rPr lang="en-GB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620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Any Questions?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B4C308-6903-441A-8F47-A5901292CB00}" type="slidenum">
              <a:rPr lang="en-GB"/>
              <a:pPr>
                <a:defRPr/>
              </a:pPr>
              <a:t>14</a:t>
            </a:fld>
            <a:endParaRPr lang="en-GB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1321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Getting started with sealed classes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Additional techniques with sealed classes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E87B16-6122-3D0E-C364-D9B2FEE6B086}"/>
              </a:ext>
            </a:extLst>
          </p:cNvPr>
          <p:cNvSpPr txBox="1"/>
          <p:nvPr/>
        </p:nvSpPr>
        <p:spPr>
          <a:xfrm>
            <a:off x="464025" y="2954388"/>
            <a:ext cx="8165910" cy="52642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dist="25400" dir="2700000" algn="ctr" rotWithShape="0">
              <a:srgbClr val="FFC000"/>
            </a:outerShdw>
          </a:effectLst>
        </p:spPr>
        <p:txBody>
          <a:bodyPr wrap="square" rtlCol="0" anchor="ctr" anchorCtr="0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000" dirty="0">
                <a:solidFill>
                  <a:srgbClr val="333399"/>
                </a:solidFill>
                <a:latin typeface="+mj-lt"/>
              </a:rPr>
              <a:t>Demo folder:  </a:t>
            </a:r>
            <a:r>
              <a:rPr lang="en-GB" sz="2000" dirty="0" err="1">
                <a:solidFill>
                  <a:srgbClr val="333399"/>
                </a:solidFill>
              </a:rPr>
              <a:t>demo.sealedClasses</a:t>
            </a:r>
            <a:endParaRPr lang="en-GB" sz="2000" dirty="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  <a:p>
            <a:pPr eaLnBrk="1" hangingPunct="1"/>
            <a:r>
              <a:rPr lang="en-GB" altLang="en-US" dirty="0"/>
              <a:t>Motivation</a:t>
            </a:r>
          </a:p>
          <a:p>
            <a:pPr eaLnBrk="1" hangingPunct="1"/>
            <a:r>
              <a:rPr lang="en-GB" altLang="en-US" dirty="0"/>
              <a:t>Emulating a sealed hierarchy in traditional Java</a:t>
            </a:r>
          </a:p>
          <a:p>
            <a:pPr eaLnBrk="1" hangingPunct="1"/>
            <a:r>
              <a:rPr lang="en-GB" altLang="en-US" dirty="0"/>
              <a:t>Defining a sealed hierarchy in modern Java</a:t>
            </a:r>
          </a:p>
          <a:p>
            <a:pPr eaLnBrk="1" hangingPunct="1"/>
            <a:r>
              <a:rPr lang="en-GB" altLang="en-US" dirty="0"/>
              <a:t>Using a sealed hierarchy</a:t>
            </a:r>
          </a:p>
          <a:p>
            <a:pPr eaLnBrk="1" hangingPunct="1"/>
            <a:endParaRPr lang="en-GB" altLang="en-US" dirty="0"/>
          </a:p>
          <a:p>
            <a:pPr eaLnBrk="1" hangingPunct="1"/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1. Getting Started with Sealed Classes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74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Java now supports the concept of "sealed classes"</a:t>
            </a:r>
          </a:p>
          <a:p>
            <a:pPr lvl="1"/>
            <a:r>
              <a:rPr lang="en-GB" dirty="0"/>
              <a:t>A sealed class has a bounded set of subclasses</a:t>
            </a:r>
          </a:p>
          <a:p>
            <a:pPr lvl="1"/>
            <a:r>
              <a:rPr lang="en-GB" dirty="0"/>
              <a:t>A sealed interface has a bounded set of implementation classes</a:t>
            </a:r>
          </a:p>
          <a:p>
            <a:pPr lvl="1"/>
            <a:endParaRPr lang="en-GB" dirty="0"/>
          </a:p>
          <a:p>
            <a:r>
              <a:rPr lang="en-GB" dirty="0"/>
              <a:t>Sealed classes timeline:</a:t>
            </a:r>
          </a:p>
          <a:p>
            <a:pPr lvl="1"/>
            <a:r>
              <a:rPr lang="en-GB" dirty="0"/>
              <a:t>Introduced as a preview feature in Java 15</a:t>
            </a:r>
          </a:p>
          <a:p>
            <a:pPr lvl="1"/>
            <a:r>
              <a:rPr lang="en-GB" dirty="0"/>
              <a:t>Further enhanced in Java 17</a:t>
            </a:r>
          </a:p>
          <a:p>
            <a:pPr lvl="1"/>
            <a:r>
              <a:rPr lang="en-GB" dirty="0"/>
              <a:t>Became a permanent feature in Java 17</a:t>
            </a:r>
          </a:p>
          <a:p>
            <a:pPr lvl="1"/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F2B72915-2081-4483-8C8F-CFACE768D299}" type="slidenum">
              <a:rPr lang="en-GB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16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11965"/>
            <a:ext cx="8565322" cy="4935538"/>
          </a:xfrm>
        </p:spPr>
        <p:txBody>
          <a:bodyPr/>
          <a:lstStyle/>
          <a:p>
            <a:pPr eaLnBrk="1" hangingPunct="1"/>
            <a:r>
              <a:rPr lang="en-GB" dirty="0"/>
              <a:t>Sealed classes are useful in closed, well-known domains</a:t>
            </a:r>
          </a:p>
          <a:p>
            <a:pPr lvl="1" eaLnBrk="1" hangingPunct="1"/>
            <a:r>
              <a:rPr lang="en-GB" dirty="0"/>
              <a:t>E.g. you know about all subtypes already, because of biz rules</a:t>
            </a:r>
          </a:p>
          <a:p>
            <a:pPr lvl="1" eaLnBrk="1" hangingPunct="1"/>
            <a:r>
              <a:rPr lang="en-GB" dirty="0"/>
              <a:t>You want to enumerate the allowed subtypes, and prevent others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This is the opposite to the oft-cited scenario for interfaces and inheritance in general</a:t>
            </a:r>
          </a:p>
          <a:p>
            <a:pPr lvl="1" eaLnBrk="1" hangingPunct="1"/>
            <a:r>
              <a:rPr lang="en-GB" dirty="0"/>
              <a:t>"I don't know what subtypes might be invented tomorrow"</a:t>
            </a:r>
          </a:p>
          <a:p>
            <a:pPr lvl="1" eaLnBrk="1" hangingPunct="1"/>
            <a:r>
              <a:rPr lang="en-GB" dirty="0"/>
              <a:t>"So I'll allow my type to be open for extension"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So the motivation for sealed classes is to:</a:t>
            </a:r>
          </a:p>
          <a:p>
            <a:pPr lvl="1" eaLnBrk="1" hangingPunct="1"/>
            <a:r>
              <a:rPr lang="en-GB" dirty="0"/>
              <a:t>Prevent uncontrolled subtyping</a:t>
            </a:r>
          </a:p>
          <a:p>
            <a:pPr lvl="1" eaLnBrk="1" hangingPunct="1"/>
            <a:r>
              <a:rPr lang="en-GB" dirty="0"/>
              <a:t>Enable the compiler to reason about our code more intelligently</a:t>
            </a:r>
          </a:p>
          <a:p>
            <a:pPr lvl="1" eaLnBrk="1" hangingPunct="1"/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Motivation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15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11965"/>
            <a:ext cx="8565322" cy="4935538"/>
          </a:xfrm>
        </p:spPr>
        <p:txBody>
          <a:bodyPr/>
          <a:lstStyle/>
          <a:p>
            <a:pPr eaLnBrk="1" hangingPunct="1"/>
            <a:r>
              <a:rPr lang="en-GB" dirty="0"/>
              <a:t>Before the advent of sealed classes in modern Java, we could emulate the effect as follows…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Define a package to house our hierarchy:</a:t>
            </a:r>
          </a:p>
          <a:p>
            <a:pPr lvl="1" eaLnBrk="1" hangingPunct="1"/>
            <a:r>
              <a:rPr lang="en-GB" dirty="0"/>
              <a:t>Define an abstract class, with a package-visibility constructor</a:t>
            </a:r>
          </a:p>
          <a:p>
            <a:pPr lvl="1" eaLnBrk="1" hangingPunct="1"/>
            <a:r>
              <a:rPr lang="en-GB" dirty="0"/>
              <a:t>Define subclasses that inherit from the abstract class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Outside of the package…</a:t>
            </a:r>
          </a:p>
          <a:p>
            <a:pPr lvl="1" eaLnBrk="1" hangingPunct="1"/>
            <a:r>
              <a:rPr lang="en-GB" dirty="0"/>
              <a:t>You can't define any other subclasses</a:t>
            </a:r>
          </a:p>
          <a:p>
            <a:pPr lvl="1" eaLnBrk="1" hangingPunct="1"/>
            <a:r>
              <a:rPr lang="en-GB" dirty="0"/>
              <a:t>(Because they can’t access the package-visibility constructor)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For an example, see this package:  </a:t>
            </a:r>
          </a:p>
          <a:p>
            <a:pPr lvl="1" eaLnBrk="1" hangingPunct="1"/>
            <a:r>
              <a:rPr lang="en-GB" dirty="0">
                <a:latin typeface="Lucida Console" panose="020B0609040504020204" pitchFamily="49" charset="0"/>
              </a:rPr>
              <a:t>demo0</a:t>
            </a:r>
          </a:p>
          <a:p>
            <a:pPr lvl="1" eaLnBrk="1" hangingPunct="1"/>
            <a:endParaRPr lang="en-GB" dirty="0"/>
          </a:p>
          <a:p>
            <a:pPr eaLnBrk="1" hangingPunct="1"/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Emulating a Sealed Hierarchy in Traditional Java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98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11965"/>
            <a:ext cx="8565322" cy="4935538"/>
          </a:xfrm>
        </p:spPr>
        <p:txBody>
          <a:bodyPr/>
          <a:lstStyle/>
          <a:p>
            <a:pPr eaLnBrk="1" hangingPunct="1"/>
            <a:r>
              <a:rPr lang="en-GB" dirty="0"/>
              <a:t>In modern Java, we can explicitly define a </a:t>
            </a:r>
            <a:r>
              <a:rPr lang="en-GB" dirty="0">
                <a:latin typeface="Lucida Console" panose="020B0609040504020204" pitchFamily="49" charset="0"/>
              </a:rPr>
              <a:t>sealed</a:t>
            </a:r>
            <a:r>
              <a:rPr lang="en-GB" dirty="0"/>
              <a:t> class or interface</a:t>
            </a:r>
          </a:p>
          <a:p>
            <a:pPr lvl="1" eaLnBrk="1" hangingPunct="1"/>
            <a:r>
              <a:rPr lang="en-GB" dirty="0"/>
              <a:t>Qualify a class/interface with the </a:t>
            </a:r>
            <a:r>
              <a:rPr lang="en-GB" dirty="0">
                <a:latin typeface="Lucida Console" panose="020B0609040504020204" pitchFamily="49" charset="0"/>
              </a:rPr>
              <a:t>sealed</a:t>
            </a:r>
            <a:r>
              <a:rPr lang="en-GB" dirty="0">
                <a:latin typeface="+mj-lt"/>
              </a:rPr>
              <a:t> keyword</a:t>
            </a:r>
          </a:p>
          <a:p>
            <a:pPr lvl="1" eaLnBrk="1" hangingPunct="1"/>
            <a:r>
              <a:rPr lang="en-GB" dirty="0"/>
              <a:t>Specify the permitted subtypes via a </a:t>
            </a:r>
            <a:r>
              <a:rPr lang="en-GB" dirty="0">
                <a:latin typeface="Lucida Console" panose="020B0609040504020204" pitchFamily="49" charset="0"/>
              </a:rPr>
              <a:t>permits</a:t>
            </a:r>
            <a:r>
              <a:rPr lang="en-GB" dirty="0"/>
              <a:t> clause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Then define the permitted subtypes</a:t>
            </a:r>
          </a:p>
          <a:p>
            <a:pPr lvl="1" eaLnBrk="1" hangingPunct="1"/>
            <a:r>
              <a:rPr lang="en-GB" dirty="0"/>
              <a:t>E.g. as records (more about this shortly…)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For an example, see this package:</a:t>
            </a:r>
          </a:p>
          <a:p>
            <a:pPr lvl="1" eaLnBrk="1" hangingPunct="1"/>
            <a:r>
              <a:rPr lang="en-GB" dirty="0">
                <a:latin typeface="Lucida Console" panose="020B0609040504020204" pitchFamily="49" charset="0"/>
              </a:rPr>
              <a:t>demo1</a:t>
            </a:r>
          </a:p>
          <a:p>
            <a:pPr lvl="1" eaLnBrk="1" hangingPunct="1"/>
            <a:endParaRPr lang="en-GB" dirty="0"/>
          </a:p>
          <a:p>
            <a:pPr eaLnBrk="1" hangingPunct="1"/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Defining a Sealed Hierarchy in Modern Java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F0AE08-4B60-4354-A4FD-54E54AE0D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2783805"/>
            <a:ext cx="8232776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public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sealed</a:t>
            </a:r>
            <a:r>
              <a:rPr lang="en-GB" sz="1200" dirty="0">
                <a:latin typeface="Lucida Console" panose="020B0609040504020204" pitchFamily="49" charset="0"/>
              </a:rPr>
              <a:t> interface Shape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permits Circle, Rectangle</a:t>
            </a:r>
            <a:r>
              <a:rPr lang="en-GB" sz="1200" dirty="0">
                <a:latin typeface="Lucida Console" panose="020B06090405040202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200" dirty="0"/>
              <a:t>    …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C7C4B0-373C-46F0-AE93-3F448F1F4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576" y="4765005"/>
            <a:ext cx="8232776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record Circle(int x, int y, int r) implements Shape {}</a:t>
            </a:r>
          </a:p>
          <a:p>
            <a:pPr defTabSz="739775">
              <a:defRPr/>
            </a:pPr>
            <a:endParaRPr lang="en-GB" sz="1200" dirty="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record Rectangle(int x, int y, int w, int h) implements Shape {}</a:t>
            </a:r>
          </a:p>
        </p:txBody>
      </p:sp>
    </p:spTree>
    <p:extLst>
      <p:ext uri="{BB962C8B-B14F-4D97-AF65-F5344CB8AC3E}">
        <p14:creationId xmlns:p14="http://schemas.microsoft.com/office/powerpoint/2010/main" val="3792362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11965"/>
            <a:ext cx="8565322" cy="4935538"/>
          </a:xfrm>
        </p:spPr>
        <p:txBody>
          <a:bodyPr/>
          <a:lstStyle/>
          <a:p>
            <a:pPr eaLnBrk="1" hangingPunct="1"/>
            <a:r>
              <a:rPr lang="en-GB" dirty="0"/>
              <a:t>When you define a sealed class/interface, the compiler </a:t>
            </a:r>
            <a:r>
              <a:rPr lang="en-GB" u="sng" dirty="0"/>
              <a:t>knows</a:t>
            </a:r>
            <a:r>
              <a:rPr lang="en-GB" dirty="0"/>
              <a:t> the full set of subtypes</a:t>
            </a:r>
          </a:p>
          <a:p>
            <a:pPr lvl="1" eaLnBrk="1" hangingPunct="1"/>
            <a:r>
              <a:rPr lang="en-GB" dirty="0"/>
              <a:t>This enables the compiler to be smart when it compiles your code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Example: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Using a Sealed Hierarchy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C7C4B0-373C-46F0-AE93-3F448F1F4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" y="3318682"/>
            <a:ext cx="7962392" cy="286296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public class Main {</a:t>
            </a:r>
          </a:p>
          <a:p>
            <a:pPr defTabSz="739775">
              <a:defRPr/>
            </a:pPr>
            <a:endParaRPr lang="en-GB" sz="1200" dirty="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public static void main(String[] </a:t>
            </a:r>
            <a:r>
              <a:rPr lang="en-GB" sz="1200" dirty="0" err="1">
                <a:latin typeface="Lucida Console" panose="020B0609040504020204" pitchFamily="49" charset="0"/>
              </a:rPr>
              <a:t>args</a:t>
            </a:r>
            <a:r>
              <a:rPr lang="en-GB" sz="1200" dirty="0">
                <a:latin typeface="Lucida Console" panose="020B06090405040202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  </a:t>
            </a:r>
            <a:r>
              <a:rPr lang="en-GB" sz="1200" dirty="0" err="1">
                <a:latin typeface="Lucida Console" panose="020B0609040504020204" pitchFamily="49" charset="0"/>
              </a:rPr>
              <a:t>useShape</a:t>
            </a:r>
            <a:r>
              <a:rPr lang="en-GB" sz="1200" dirty="0">
                <a:latin typeface="Lucida Console" panose="020B0609040504020204" pitchFamily="49" charset="0"/>
              </a:rPr>
              <a:t>(new Circle(10, 20, 5));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  </a:t>
            </a:r>
            <a:r>
              <a:rPr lang="en-GB" sz="1200" dirty="0" err="1">
                <a:latin typeface="Lucida Console" panose="020B0609040504020204" pitchFamily="49" charset="0"/>
              </a:rPr>
              <a:t>useShape</a:t>
            </a:r>
            <a:r>
              <a:rPr lang="en-GB" sz="1200" dirty="0">
                <a:latin typeface="Lucida Console" panose="020B0609040504020204" pitchFamily="49" charset="0"/>
              </a:rPr>
              <a:t>(new Rectangle(10, 20, 100, 200));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}</a:t>
            </a:r>
          </a:p>
          <a:p>
            <a:pPr defTabSz="739775">
              <a:defRPr/>
            </a:pPr>
            <a:endParaRPr lang="en-GB" sz="1200" dirty="0">
              <a:latin typeface="Lucida Console" panose="020B06090405040202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private static void </a:t>
            </a:r>
            <a:r>
              <a:rPr lang="en-GB" sz="1200" dirty="0" err="1">
                <a:latin typeface="Lucida Console" panose="020B0609040504020204" pitchFamily="49" charset="0"/>
              </a:rPr>
              <a:t>useShape</a:t>
            </a:r>
            <a:r>
              <a:rPr lang="en-GB" sz="1200" dirty="0">
                <a:latin typeface="Lucida Console" panose="020B0609040504020204" pitchFamily="49" charset="0"/>
              </a:rPr>
              <a:t>(Shape s) {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  switch (s) {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     case Circle c    -&gt; </a:t>
            </a:r>
            <a:r>
              <a:rPr lang="en-GB" sz="1200" dirty="0" err="1">
                <a:latin typeface="Lucida Console" panose="020B0609040504020204" pitchFamily="49" charset="0"/>
              </a:rPr>
              <a:t>System.out.printf</a:t>
            </a:r>
            <a:r>
              <a:rPr lang="en-GB" sz="1200" dirty="0">
                <a:latin typeface="Lucida Console" panose="020B0609040504020204" pitchFamily="49" charset="0"/>
              </a:rPr>
              <a:t>("It's a circle! %s\n", c);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     case Rectangle r -&gt; </a:t>
            </a:r>
            <a:r>
              <a:rPr lang="en-GB" sz="1200" dirty="0" err="1">
                <a:latin typeface="Lucida Console" panose="020B0609040504020204" pitchFamily="49" charset="0"/>
              </a:rPr>
              <a:t>System.out.printf</a:t>
            </a:r>
            <a:r>
              <a:rPr lang="en-GB" sz="1200" dirty="0">
                <a:latin typeface="Lucida Console" panose="020B0609040504020204" pitchFamily="49" charset="0"/>
              </a:rPr>
              <a:t>("It's a rectangle! %s\n", r);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    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// No need for default branch. Also, compiler can spot if we miss a branch.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  }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}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469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members in sealed classes</a:t>
            </a:r>
          </a:p>
          <a:p>
            <a:pPr eaLnBrk="1" hangingPunct="1"/>
            <a:r>
              <a:rPr lang="en-GB" dirty="0"/>
              <a:t>Providing all subtypes in the same file</a:t>
            </a:r>
          </a:p>
          <a:p>
            <a:pPr eaLnBrk="1" hangingPunct="1"/>
            <a:r>
              <a:rPr lang="en-GB" dirty="0"/>
              <a:t>A closer look at subtypes</a:t>
            </a:r>
          </a:p>
          <a:p>
            <a:pPr eaLnBrk="1" hangingPunct="1"/>
            <a:r>
              <a:rPr lang="en-GB" dirty="0"/>
              <a:t>Do's and don'ts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2. Additional Techniques with Sealed Classes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053749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18961</TotalTime>
  <Words>892</Words>
  <Application>Microsoft Office PowerPoint</Application>
  <PresentationFormat>On-screen Show (4:3)</PresentationFormat>
  <Paragraphs>167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Lucida Console</vt:lpstr>
      <vt:lpstr>Tahoma</vt:lpstr>
      <vt:lpstr>Univers</vt:lpstr>
      <vt:lpstr>Wingdings</vt:lpstr>
      <vt:lpstr>1_Blends</vt:lpstr>
      <vt:lpstr>Sealed Classes</vt:lpstr>
      <vt:lpstr>Contents</vt:lpstr>
      <vt:lpstr>1. Getting Started with Sealed Classes</vt:lpstr>
      <vt:lpstr>Overview</vt:lpstr>
      <vt:lpstr>Motivation</vt:lpstr>
      <vt:lpstr>Emulating a Sealed Hierarchy in Traditional Java</vt:lpstr>
      <vt:lpstr>Defining a Sealed Hierarchy in Modern Java</vt:lpstr>
      <vt:lpstr>Using a Sealed Hierarchy</vt:lpstr>
      <vt:lpstr>2. Additional Techniques with Sealed Classes</vt:lpstr>
      <vt:lpstr>Defining Members in Sealed Classes</vt:lpstr>
      <vt:lpstr>Providing all Subtypes in the Same File</vt:lpstr>
      <vt:lpstr>A Closer Look at Subtypes</vt:lpstr>
      <vt:lpstr>Do's and Don'ts</vt:lpstr>
      <vt:lpstr>Any Questions?</vt:lpstr>
    </vt:vector>
  </TitlesOfParts>
  <Company>Olsen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 Olsen</cp:lastModifiedBy>
  <cp:revision>583</cp:revision>
  <dcterms:created xsi:type="dcterms:W3CDTF">2002-05-03T12:27:39Z</dcterms:created>
  <dcterms:modified xsi:type="dcterms:W3CDTF">2022-09-13T07:29:50Z</dcterms:modified>
</cp:coreProperties>
</file>