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7" r:id="rId3"/>
    <p:sldId id="798" r:id="rId4"/>
    <p:sldId id="867" r:id="rId5"/>
    <p:sldId id="868" r:id="rId6"/>
    <p:sldId id="869" r:id="rId7"/>
    <p:sldId id="870" r:id="rId8"/>
    <p:sldId id="873" r:id="rId9"/>
    <p:sldId id="837" r:id="rId10"/>
    <p:sldId id="805" r:id="rId11"/>
    <p:sldId id="838" r:id="rId12"/>
    <p:sldId id="839" r:id="rId13"/>
    <p:sldId id="806" r:id="rId14"/>
    <p:sldId id="840" r:id="rId15"/>
    <p:sldId id="841" r:id="rId16"/>
    <p:sldId id="842" r:id="rId17"/>
    <p:sldId id="871" r:id="rId18"/>
    <p:sldId id="860" r:id="rId19"/>
    <p:sldId id="872" r:id="rId20"/>
    <p:sldId id="861" r:id="rId21"/>
    <p:sldId id="758" r:id="rId2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C6E"/>
    <a:srgbClr val="CCECFF"/>
    <a:srgbClr val="FFFF00"/>
    <a:srgbClr val="333399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7" autoAdjust="0"/>
    <p:restoredTop sz="94610" autoAdjust="0"/>
  </p:normalViewPr>
  <p:slideViewPr>
    <p:cSldViewPr snapToGrid="0" showGuides="1">
      <p:cViewPr varScale="1">
        <p:scale>
          <a:sx n="96" d="100"/>
          <a:sy n="96" d="100"/>
        </p:scale>
        <p:origin x="976" y="53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2360" y="45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Getting Started with Java Modules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Getting Started with Java Modules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Getting Started with Java Modules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8D467-DACE-469D-9E4C-C22644D46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81D701-CFF6-4BA1-8456-091618F5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55880-4D9C-4718-9205-3C675B2B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D74DB-06C7-4FA6-AE5B-6445D9866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1A1D1-2A45-427A-A2D7-325AD338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2AE40-0051-4E95-934B-5EC593768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80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DD155-40F1-4420-834B-2B62D4E87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726AD-4E98-45B3-8934-86C0574C4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1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Getting Started with Java Modules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A99A4-8D26-497C-A889-11C756F9F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Getting Started with Java Modules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0F61D6-74BE-45E6-8966-481D236A5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5212B-B14A-48B1-BDAA-83571A809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4A2D4-7BE7-4EEB-AE22-E771C8C51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1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7B224-669B-4A3C-A9AA-0EC39064F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8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E17C6-EC2C-49AF-BF8A-BD36FA636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68EE6B1-A8CD-4678-9777-2B6B3B87DAB5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93969C-7F1F-4F5F-BB3F-CFB42471A04F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2A68AB-90FD-4CE1-AC5C-CBA930A22D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DD004E-3311-4AD8-A8E0-55062EB38A3E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Getting Started with Java Modules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For a simple module example, see this demo folder</a:t>
            </a:r>
            <a:r>
              <a:rPr lang="en-GB" dirty="0">
                <a:latin typeface="+mj-lt"/>
              </a:rPr>
              <a:t>: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 example has a single module named </a:t>
            </a:r>
            <a:r>
              <a:rPr lang="en-GB" dirty="0" err="1">
                <a:latin typeface="Lucida Console" panose="020B0609040504020204" pitchFamily="49" charset="0"/>
                <a:cs typeface="Calibri" panose="020F0502020204030204" pitchFamily="34" charset="0"/>
              </a:rPr>
              <a:t>demo.moduleA</a:t>
            </a:r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Info about the module is defined in </a:t>
            </a:r>
            <a:r>
              <a:rPr lang="en-GB" dirty="0">
                <a:latin typeface="Lucida Console" panose="020B0609040504020204" pitchFamily="49" charset="0"/>
                <a:cs typeface="Calibri" panose="020F0502020204030204" pitchFamily="34" charset="0"/>
              </a:rPr>
              <a:t>module-info.java</a:t>
            </a:r>
            <a:r>
              <a:rPr lang="en-GB" dirty="0">
                <a:latin typeface="+mj-lt"/>
                <a:cs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The code for the module is in a package named </a:t>
            </a:r>
            <a:r>
              <a:rPr lang="en-GB" dirty="0" err="1">
                <a:latin typeface="Lucida Console" panose="020B0609040504020204" pitchFamily="49" charset="0"/>
                <a:cs typeface="Calibri" panose="020F0502020204030204" pitchFamily="34" charset="0"/>
              </a:rPr>
              <a:t>packageA</a:t>
            </a:r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A module name should be globally unique</a:t>
            </a: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E.g. use a reverse-domain-name for the module</a:t>
            </a:r>
          </a:p>
          <a:p>
            <a:pPr lvl="1" eaLnBrk="1" hangingPunct="1"/>
            <a:r>
              <a:rPr lang="en-GB" dirty="0">
                <a:latin typeface="+mj-lt"/>
                <a:cs typeface="Calibri" panose="020F0502020204030204" pitchFamily="34" charset="0"/>
              </a:rPr>
              <a:t>Also consider giving the same name to the primary package 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70319-E1B8-40B1-ADF3-7F7335F2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1731135"/>
            <a:ext cx="3516244" cy="147455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974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Here's the </a:t>
            </a:r>
            <a:r>
              <a:rPr lang="en-GB" dirty="0">
                <a:latin typeface="Lucida Console" panose="020B0609040504020204" pitchFamily="49" charset="0"/>
              </a:rPr>
              <a:t>module-info.java</a:t>
            </a:r>
            <a:r>
              <a:rPr lang="en-GB" dirty="0">
                <a:latin typeface="+mj-lt"/>
              </a:rPr>
              <a:t> file in our module:</a:t>
            </a: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24357" y="3569135"/>
            <a:ext cx="7759102" cy="64697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module </a:t>
            </a:r>
            <a:r>
              <a:rPr lang="en-GB" sz="1200" dirty="0" err="1"/>
              <a:t>demo.moduleA</a:t>
            </a:r>
            <a:r>
              <a:rPr lang="en-GB" sz="1200" dirty="0"/>
              <a:t> {</a:t>
            </a:r>
          </a:p>
          <a:p>
            <a:r>
              <a:rPr lang="en-GB" sz="1200" dirty="0"/>
              <a:t>    exports </a:t>
            </a:r>
            <a:r>
              <a:rPr lang="en-GB" sz="1200" dirty="0" err="1"/>
              <a:t>packageA</a:t>
            </a:r>
            <a:r>
              <a:rPr lang="en-GB" sz="1200" dirty="0"/>
              <a:t>;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8783" y="4314726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err="1">
                <a:solidFill>
                  <a:srgbClr val="333399"/>
                </a:solidFill>
              </a:rPr>
              <a:t>demo.moduleA</a:t>
            </a:r>
            <a:r>
              <a:rPr lang="en-GB" b="1" dirty="0">
                <a:solidFill>
                  <a:srgbClr val="333399"/>
                </a:solidFill>
              </a:rPr>
              <a:t>/module-info.java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86564D-5C22-4007-BA94-8AC02DA0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1735553"/>
            <a:ext cx="3516244" cy="14745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960C57-599A-4298-969F-BC2892F938E2}"/>
              </a:ext>
            </a:extLst>
          </p:cNvPr>
          <p:cNvSpPr/>
          <p:nvPr/>
        </p:nvSpPr>
        <p:spPr bwMode="auto">
          <a:xfrm>
            <a:off x="1643270" y="2504661"/>
            <a:ext cx="1842052" cy="2341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Our application contains a simple "main" class</a:t>
            </a: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(3 of 3)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3569135"/>
            <a:ext cx="7759102" cy="157030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package </a:t>
            </a:r>
            <a:r>
              <a:rPr lang="en-GB" sz="1200" dirty="0" err="1"/>
              <a:t>packageA</a:t>
            </a:r>
            <a:r>
              <a:rPr lang="en-GB" sz="1200" dirty="0"/>
              <a:t>;</a:t>
            </a:r>
          </a:p>
          <a:p>
            <a:endParaRPr lang="en-GB" sz="1200" dirty="0"/>
          </a:p>
          <a:p>
            <a:r>
              <a:rPr lang="en-GB" sz="1200" dirty="0"/>
              <a:t>public class Main {</a:t>
            </a:r>
          </a:p>
          <a:p>
            <a:endParaRPr lang="en-GB" sz="1200" dirty="0"/>
          </a:p>
          <a:p>
            <a:r>
              <a:rPr lang="en-GB" sz="1200" dirty="0"/>
              <a:t>    public static void main(String[] </a:t>
            </a:r>
            <a:r>
              <a:rPr lang="en-GB" sz="1200" dirty="0" err="1"/>
              <a:t>args</a:t>
            </a:r>
            <a:r>
              <a:rPr lang="en-GB" sz="1200" dirty="0"/>
              <a:t>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("Hello from my modularized Java app!");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9847" y="5224725"/>
            <a:ext cx="356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err="1">
                <a:solidFill>
                  <a:srgbClr val="333399"/>
                </a:solidFill>
              </a:rPr>
              <a:t>demo.moduleA</a:t>
            </a:r>
            <a:r>
              <a:rPr lang="en-GB" b="1" dirty="0">
                <a:solidFill>
                  <a:srgbClr val="333399"/>
                </a:solidFill>
              </a:rPr>
              <a:t>/</a:t>
            </a:r>
            <a:r>
              <a:rPr lang="en-GB" b="1" dirty="0" err="1">
                <a:solidFill>
                  <a:srgbClr val="333399"/>
                </a:solidFill>
              </a:rPr>
              <a:t>packageA</a:t>
            </a:r>
            <a:r>
              <a:rPr lang="en-GB" b="1" dirty="0">
                <a:solidFill>
                  <a:srgbClr val="333399"/>
                </a:solidFill>
              </a:rPr>
              <a:t>/Main.java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35532-1277-45D9-BFFF-53C5FFBB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8" y="1731135"/>
            <a:ext cx="3516244" cy="147455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B42C07-295A-4603-8024-4BBB322C872E}"/>
              </a:ext>
            </a:extLst>
          </p:cNvPr>
          <p:cNvSpPr/>
          <p:nvPr/>
        </p:nvSpPr>
        <p:spPr bwMode="auto">
          <a:xfrm>
            <a:off x="1643270" y="2941979"/>
            <a:ext cx="1842052" cy="2341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4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Java compiler has new flags for modules:</a:t>
            </a:r>
          </a:p>
          <a:p>
            <a:pPr eaLnBrk="1" hangingPunct="1"/>
            <a:endParaRPr lang="en-GB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Compiling Modules (1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19B27-69C1-4919-856E-3D30E4CC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99" y="1671437"/>
            <a:ext cx="6907014" cy="49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command to compile our module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compile.cmd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--module-source-path 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</a:rPr>
              <a:t>Specifies location of our module source code</a:t>
            </a:r>
          </a:p>
          <a:p>
            <a:pPr lvl="2" eaLnBrk="1" hangingPunct="1"/>
            <a:endParaRPr lang="en-GB" dirty="0">
              <a:solidFill>
                <a:srgbClr val="333399"/>
              </a:solidFill>
            </a:endParaRPr>
          </a:p>
          <a:p>
            <a:pPr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--module 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Specifies which module(s) to compile</a:t>
            </a:r>
          </a:p>
          <a:p>
            <a:pPr lvl="2" eaLnBrk="1" hangingPunct="1"/>
            <a:endParaRPr lang="en-GB" dirty="0">
              <a:solidFill>
                <a:srgbClr val="333399"/>
              </a:solidFill>
            </a:endParaRPr>
          </a:p>
          <a:p>
            <a:pPr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-d </a:t>
            </a:r>
          </a:p>
          <a:p>
            <a:pPr lvl="1" eaLnBrk="1" hangingPunct="1">
              <a:buClr>
                <a:srgbClr val="00B050"/>
              </a:buClr>
            </a:pPr>
            <a:r>
              <a:rPr lang="en-GB" dirty="0">
                <a:solidFill>
                  <a:srgbClr val="00B050"/>
                </a:solidFill>
              </a:rPr>
              <a:t>Specifies output directory for compiled Java classes</a:t>
            </a:r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Compiling Modules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2039851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javac  </a:t>
            </a:r>
            <a:r>
              <a:rPr lang="en-GB" sz="1200" dirty="0">
                <a:solidFill>
                  <a:srgbClr val="FE7C6E"/>
                </a:solidFill>
              </a:rPr>
              <a:t>--module-source-path </a:t>
            </a:r>
            <a:r>
              <a:rPr lang="en-GB" sz="1200" dirty="0" err="1">
                <a:solidFill>
                  <a:srgbClr val="FE7C6E"/>
                </a:solidFill>
              </a:rPr>
              <a:t>src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  </a:t>
            </a:r>
            <a:r>
              <a:rPr lang="en-GB" sz="1200" dirty="0">
                <a:solidFill>
                  <a:srgbClr val="00B050"/>
                </a:solidFill>
              </a:rPr>
              <a:t>-d out</a:t>
            </a:r>
          </a:p>
        </p:txBody>
      </p:sp>
    </p:spTree>
    <p:extLst>
      <p:ext uri="{BB962C8B-B14F-4D97-AF65-F5344CB8AC3E}">
        <p14:creationId xmlns:p14="http://schemas.microsoft.com/office/powerpoint/2010/main" val="318168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JVM has new flags for executing modules: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Executing a Modularized Application (1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D01B7-214F-4192-ABF0-F2EA9BB5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48" y="1671437"/>
            <a:ext cx="6912300" cy="49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3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the command to execute our modularized app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execute.cmd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--module-path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</a:rPr>
              <a:t>Specifies location of our compiled modules</a:t>
            </a:r>
          </a:p>
          <a:p>
            <a:pPr lvl="2" eaLnBrk="1" hangingPunct="1"/>
            <a:endParaRPr lang="en-GB" dirty="0">
              <a:solidFill>
                <a:srgbClr val="333399"/>
              </a:solidFill>
            </a:endParaRPr>
          </a:p>
          <a:p>
            <a:pPr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--module 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Specifies which module to run, and which particular class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</a:rPr>
              <a:t>Could just use </a:t>
            </a: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-m</a:t>
            </a:r>
            <a:r>
              <a:rPr lang="en-GB" dirty="0">
                <a:solidFill>
                  <a:srgbClr val="00B0F0"/>
                </a:solidFill>
              </a:rPr>
              <a:t> for short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Executing a Modularized Application (2 of 2)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2039851"/>
            <a:ext cx="775910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</a:t>
            </a:r>
            <a:r>
              <a:rPr lang="en-GB" sz="1200" dirty="0">
                <a:solidFill>
                  <a:srgbClr val="FE7C6E"/>
                </a:solidFill>
              </a:rPr>
              <a:t>--module-path out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/</a:t>
            </a:r>
            <a:r>
              <a:rPr lang="en-GB" sz="1200" dirty="0" err="1">
                <a:solidFill>
                  <a:srgbClr val="00B0F0"/>
                </a:solidFill>
              </a:rPr>
              <a:t>packageA.Main</a:t>
            </a:r>
            <a:endParaRPr lang="en-GB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1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modular JAR</a:t>
            </a:r>
          </a:p>
          <a:p>
            <a:pPr eaLnBrk="1" hangingPunct="1"/>
            <a:r>
              <a:rPr lang="en-GB" dirty="0"/>
              <a:t>Executing a modular JAR</a:t>
            </a:r>
          </a:p>
          <a:p>
            <a:pPr eaLnBrk="1" hangingPunct="1"/>
            <a:r>
              <a:rPr lang="en-GB" dirty="0"/>
              <a:t>Designating the entry point in a modular JAR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Defining a Simple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6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bundle a module into a "modular JAR"</a:t>
            </a:r>
          </a:p>
          <a:p>
            <a:pPr lvl="1" eaLnBrk="1" hangingPunct="1"/>
            <a:r>
              <a:rPr lang="en-GB" dirty="0"/>
              <a:t>Just use the </a:t>
            </a:r>
            <a:r>
              <a:rPr lang="en-GB" dirty="0">
                <a:latin typeface="Lucida Console" panose="020B0609040504020204" pitchFamily="49" charset="0"/>
              </a:rPr>
              <a:t>jar</a:t>
            </a:r>
            <a:r>
              <a:rPr lang="en-GB" dirty="0"/>
              <a:t> tool </a:t>
            </a:r>
            <a:r>
              <a:rPr lang="en-GB" dirty="0">
                <a:sym typeface="Wingdings" panose="05000000000000000000" pitchFamily="2" charset="2"/>
              </a:rPr>
              <a:t>(</a:t>
            </a:r>
            <a:r>
              <a:rPr lang="en-GB" dirty="0"/>
              <a:t>has module-related options in Java 9+)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Here's how to create a modularized JAR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jarCreate.cmd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</a:endParaRPr>
          </a:p>
          <a:p>
            <a:pPr lvl="1" eaLnBrk="1" hangingPunct="1">
              <a:buClr>
                <a:srgbClr val="FFC000"/>
              </a:buClr>
            </a:pPr>
            <a:r>
              <a:rPr lang="en-GB" dirty="0">
                <a:solidFill>
                  <a:srgbClr val="FFC000"/>
                </a:solidFill>
                <a:latin typeface="Lucida Console" panose="020B0609040504020204" pitchFamily="49" charset="0"/>
              </a:rPr>
              <a:t>c  </a:t>
            </a:r>
            <a:r>
              <a:rPr lang="en-GB" dirty="0">
                <a:solidFill>
                  <a:srgbClr val="FFC000"/>
                </a:solidFill>
                <a:latin typeface="+mj-lt"/>
              </a:rPr>
              <a:t>tells </a:t>
            </a:r>
            <a:r>
              <a:rPr lang="en-GB" dirty="0">
                <a:solidFill>
                  <a:srgbClr val="FFC000"/>
                </a:solidFill>
                <a:latin typeface="Lucida Console" panose="020B0609040504020204" pitchFamily="49" charset="0"/>
              </a:rPr>
              <a:t>jar</a:t>
            </a:r>
            <a:r>
              <a:rPr lang="en-GB" dirty="0">
                <a:solidFill>
                  <a:srgbClr val="FFC000"/>
                </a:solidFill>
                <a:latin typeface="+mj-lt"/>
              </a:rPr>
              <a:t> to create a new JAR file</a:t>
            </a:r>
          </a:p>
          <a:p>
            <a:pPr lvl="1" eaLnBrk="1" hangingPunct="1">
              <a:buClr>
                <a:srgbClr val="FFC000"/>
              </a:buClr>
            </a:pPr>
            <a:r>
              <a:rPr lang="en-GB" dirty="0">
                <a:solidFill>
                  <a:srgbClr val="FFC000"/>
                </a:solidFill>
                <a:latin typeface="Lucida Console" panose="020B0609040504020204" pitchFamily="49" charset="0"/>
              </a:rPr>
              <a:t>f  </a:t>
            </a:r>
            <a:r>
              <a:rPr lang="en-GB" dirty="0">
                <a:solidFill>
                  <a:srgbClr val="FFC000"/>
                </a:solidFill>
                <a:latin typeface="+mj-lt"/>
              </a:rPr>
              <a:t>specifies the path/name of the JAR file to create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-C </a:t>
            </a:r>
            <a:r>
              <a:rPr lang="en-GB" dirty="0">
                <a:solidFill>
                  <a:srgbClr val="00B0F0"/>
                </a:solidFill>
                <a:latin typeface="+mj-lt"/>
              </a:rPr>
              <a:t>tells </a:t>
            </a: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</a:rPr>
              <a:t>jar</a:t>
            </a:r>
            <a:r>
              <a:rPr lang="en-GB" dirty="0">
                <a:solidFill>
                  <a:srgbClr val="00B0F0"/>
                </a:solidFill>
                <a:latin typeface="+mj-lt"/>
              </a:rPr>
              <a:t> to change to the (compiled) module root directory</a:t>
            </a:r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.  </a:t>
            </a:r>
            <a:r>
              <a:rPr lang="en-GB" dirty="0">
                <a:solidFill>
                  <a:srgbClr val="FE7C6E"/>
                </a:solidFill>
                <a:latin typeface="+mj-lt"/>
              </a:rPr>
              <a:t>compiles the files in that directory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Creating a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3277063"/>
            <a:ext cx="8023272" cy="64697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md out-jar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jar </a:t>
            </a:r>
            <a:r>
              <a:rPr lang="en-GB" sz="1200" dirty="0" err="1">
                <a:solidFill>
                  <a:srgbClr val="FFC000"/>
                </a:solidFill>
              </a:rPr>
              <a:t>cf</a:t>
            </a:r>
            <a:r>
              <a:rPr lang="en-GB" sz="1200" dirty="0">
                <a:solidFill>
                  <a:srgbClr val="FFC000"/>
                </a:solidFill>
              </a:rPr>
              <a:t> out-jar/com-osl-myjar.jar</a:t>
            </a:r>
            <a:r>
              <a:rPr lang="en-GB" sz="1200" dirty="0">
                <a:solidFill>
                  <a:schemeClr val="bg1"/>
                </a:solidFill>
              </a:rPr>
              <a:t>  </a:t>
            </a:r>
            <a:r>
              <a:rPr lang="en-GB" sz="1200" dirty="0">
                <a:solidFill>
                  <a:srgbClr val="00B0F0"/>
                </a:solidFill>
              </a:rPr>
              <a:t>-C out/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  </a:t>
            </a:r>
            <a:r>
              <a:rPr lang="en-GB" sz="1200" b="1" dirty="0">
                <a:solidFill>
                  <a:srgbClr val="FE7C6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08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how to run a modular JAR</a:t>
            </a:r>
          </a:p>
          <a:p>
            <a:pPr lvl="1" eaLnBrk="1" hangingPunct="1"/>
            <a:r>
              <a:rPr lang="en-GB" dirty="0"/>
              <a:t>Available in </a:t>
            </a:r>
            <a:r>
              <a:rPr lang="en-GB" dirty="0">
                <a:latin typeface="Lucida Console" panose="020B0609040504020204" pitchFamily="49" charset="0"/>
              </a:rPr>
              <a:t>jarExecute.cmd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>
              <a:buClr>
                <a:srgbClr val="FE7C6E"/>
              </a:buClr>
            </a:pPr>
            <a:r>
              <a:rPr lang="en-GB" dirty="0">
                <a:solidFill>
                  <a:srgbClr val="FE7C6E"/>
                </a:solidFill>
                <a:latin typeface="Lucida Console" panose="020B0609040504020204" pitchFamily="49" charset="0"/>
              </a:rPr>
              <a:t>--module-path</a:t>
            </a:r>
            <a:r>
              <a:rPr lang="en-GB" dirty="0">
                <a:solidFill>
                  <a:srgbClr val="FE7C6E"/>
                </a:solidFill>
              </a:rPr>
              <a:t>  - adds the JAR to the module path</a:t>
            </a:r>
          </a:p>
          <a:p>
            <a:pPr lvl="1" eaLnBrk="1" hangingPunct="1">
              <a:buClr>
                <a:srgbClr val="00B0F0"/>
              </a:buClr>
            </a:pPr>
            <a:r>
              <a:rPr lang="en-GB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--module      </a:t>
            </a:r>
            <a:r>
              <a:rPr lang="en-GB" dirty="0">
                <a:solidFill>
                  <a:srgbClr val="00B0F0"/>
                </a:solidFill>
              </a:rPr>
              <a:t>- specifies which module (and class) to run</a:t>
            </a:r>
          </a:p>
          <a:p>
            <a:pPr lvl="1" eaLnBrk="1" hangingPunct="1">
              <a:buClr>
                <a:srgbClr val="FE7C6E"/>
              </a:buClr>
            </a:pPr>
            <a:endParaRPr lang="en-GB" dirty="0">
              <a:solidFill>
                <a:srgbClr val="00B0F0"/>
              </a:solidFill>
            </a:endParaRP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Executing a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2042978"/>
            <a:ext cx="802327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java  </a:t>
            </a:r>
            <a:r>
              <a:rPr lang="en-GB" sz="1200" dirty="0">
                <a:solidFill>
                  <a:srgbClr val="FE7C6E"/>
                </a:solidFill>
              </a:rPr>
              <a:t>--module-path out-jar 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>
                <a:solidFill>
                  <a:srgbClr val="00B0F0"/>
                </a:solidFill>
              </a:rPr>
              <a:t>--module </a:t>
            </a:r>
            <a:r>
              <a:rPr lang="en-GB" sz="1200" dirty="0" err="1">
                <a:solidFill>
                  <a:srgbClr val="00B0F0"/>
                </a:solidFill>
              </a:rPr>
              <a:t>demo.moduleA</a:t>
            </a:r>
            <a:r>
              <a:rPr lang="en-GB" sz="1200" dirty="0">
                <a:solidFill>
                  <a:srgbClr val="00B0F0"/>
                </a:solidFill>
              </a:rPr>
              <a:t>/</a:t>
            </a:r>
            <a:r>
              <a:rPr lang="en-GB" sz="1200" dirty="0" err="1">
                <a:solidFill>
                  <a:srgbClr val="00B0F0"/>
                </a:solidFill>
              </a:rPr>
              <a:t>packageA.Main</a:t>
            </a:r>
            <a:endParaRPr lang="en-GB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Java modules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a simple modular application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Defining a simple modular JAR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designate the entry point for a modular JAR</a:t>
            </a:r>
          </a:p>
          <a:p>
            <a:pPr lvl="1" eaLnBrk="1" hangingPunct="1"/>
            <a:r>
              <a:rPr lang="en-GB" dirty="0"/>
              <a:t>Use the </a:t>
            </a:r>
            <a:r>
              <a:rPr lang="en-GB" b="1" dirty="0">
                <a:solidFill>
                  <a:srgbClr val="FE7C6E"/>
                </a:solidFill>
                <a:latin typeface="Lucida Console" panose="020B0609040504020204" pitchFamily="49" charset="0"/>
              </a:rPr>
              <a:t>e</a:t>
            </a:r>
            <a:r>
              <a:rPr lang="en-GB" dirty="0"/>
              <a:t> option</a:t>
            </a:r>
          </a:p>
          <a:p>
            <a:pPr lvl="1" eaLnBrk="1" hangingPunct="1"/>
            <a:r>
              <a:rPr lang="en-GB" dirty="0"/>
              <a:t>See </a:t>
            </a:r>
            <a:r>
              <a:rPr lang="en-GB" dirty="0">
                <a:latin typeface="Lucida Console" panose="020B0609040504020204" pitchFamily="49" charset="0"/>
              </a:rPr>
              <a:t>jarCreateWithMain.cmd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run a modular JAR with a designated entry point…</a:t>
            </a:r>
          </a:p>
          <a:p>
            <a:pPr lvl="1" eaLnBrk="1" hangingPunct="1"/>
            <a:r>
              <a:rPr lang="en-GB" dirty="0"/>
              <a:t>Just like running a normal JAR </a:t>
            </a:r>
          </a:p>
          <a:p>
            <a:pPr lvl="1" eaLnBrk="1" hangingPunct="1"/>
            <a:r>
              <a:rPr lang="en-GB" dirty="0">
                <a:latin typeface="+mj-lt"/>
              </a:rPr>
              <a:t>No need for any module-related options now</a:t>
            </a:r>
          </a:p>
          <a:p>
            <a:pPr lvl="1" eaLnBrk="1" hangingPunct="1"/>
            <a:r>
              <a:rPr lang="en-GB" dirty="0">
                <a:latin typeface="+mj-lt"/>
              </a:rPr>
              <a:t>See </a:t>
            </a:r>
            <a:r>
              <a:rPr lang="en-GB" dirty="0">
                <a:latin typeface="Lucida Console" panose="020B0609040504020204" pitchFamily="49" charset="0"/>
              </a:rPr>
              <a:t>jarExecuteWithMain.cmd</a:t>
            </a:r>
          </a:p>
          <a:p>
            <a:pPr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Designating the Entry Point in a Modular JAR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19939" y="2402668"/>
            <a:ext cx="8023272" cy="46230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md out-jar</a:t>
            </a:r>
          </a:p>
          <a:p>
            <a:r>
              <a:rPr lang="en-GB" sz="1200" dirty="0">
                <a:solidFill>
                  <a:schemeClr val="bg1"/>
                </a:solidFill>
              </a:rPr>
              <a:t>jar  </a:t>
            </a:r>
            <a:r>
              <a:rPr lang="en-GB" sz="1200" dirty="0" err="1">
                <a:solidFill>
                  <a:schemeClr val="bg1"/>
                </a:solidFill>
              </a:rPr>
              <a:t>cf</a:t>
            </a:r>
            <a:r>
              <a:rPr lang="en-GB" sz="1200" dirty="0" err="1">
                <a:solidFill>
                  <a:srgbClr val="FE7C6E"/>
                </a:solidFill>
              </a:rPr>
              <a:t>e</a:t>
            </a:r>
            <a:r>
              <a:rPr lang="en-GB" sz="1200" dirty="0">
                <a:solidFill>
                  <a:schemeClr val="bg1"/>
                </a:solidFill>
              </a:rPr>
              <a:t> out-jar/com-osl-myjar.jar </a:t>
            </a:r>
            <a:r>
              <a:rPr lang="en-GB" sz="1200" dirty="0" err="1">
                <a:solidFill>
                  <a:srgbClr val="FE7C6E"/>
                </a:solidFill>
              </a:rPr>
              <a:t>packageA.Main</a:t>
            </a:r>
            <a:r>
              <a:rPr lang="en-GB" sz="1200" dirty="0">
                <a:solidFill>
                  <a:schemeClr val="bg1"/>
                </a:solidFill>
              </a:rPr>
              <a:t>  -C out/</a:t>
            </a:r>
            <a:r>
              <a:rPr lang="en-GB" sz="1200" dirty="0" err="1">
                <a:solidFill>
                  <a:schemeClr val="bg1"/>
                </a:solidFill>
              </a:rPr>
              <a:t>demo.moduleA</a:t>
            </a:r>
            <a:r>
              <a:rPr lang="en-GB" sz="1200" dirty="0">
                <a:solidFill>
                  <a:schemeClr val="bg1"/>
                </a:solidFill>
              </a:rPr>
              <a:t> .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17071" y="5088079"/>
            <a:ext cx="8023272" cy="2776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java  -jar out-jar/com-osl-myjar.jar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8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Java API refactored into modules</a:t>
            </a:r>
          </a:p>
          <a:p>
            <a:pPr eaLnBrk="1" hangingPunct="1"/>
            <a:r>
              <a:rPr lang="en-GB" dirty="0"/>
              <a:t>Benefits of JPMS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1. Getting Started with Java Modules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9 introduced "modules", a new way to organize code</a:t>
            </a:r>
          </a:p>
          <a:p>
            <a:pPr lvl="1" eaLnBrk="1" hangingPunct="1"/>
            <a:r>
              <a:rPr lang="en-GB" dirty="0"/>
              <a:t>Via the Java Platform Module System (JPMS)</a:t>
            </a:r>
          </a:p>
          <a:p>
            <a:pPr lvl="1" eaLnBrk="1" hangingPunct="1"/>
            <a:r>
              <a:rPr lang="en-GB" dirty="0"/>
              <a:t>Previously codenamed Project Jigsaw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JPMS allows you to bundle up your Java packages into a cohesive unit called a "module"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 Java module specifies:</a:t>
            </a:r>
          </a:p>
          <a:p>
            <a:pPr lvl="1" eaLnBrk="1" hangingPunct="1"/>
            <a:r>
              <a:rPr lang="en-GB" dirty="0"/>
              <a:t>What packages it makes visible to other modules</a:t>
            </a:r>
          </a:p>
          <a:p>
            <a:pPr lvl="1" eaLnBrk="1" hangingPunct="1"/>
            <a:r>
              <a:rPr lang="en-GB" dirty="0"/>
              <a:t>What other modules it requires, to do its thang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Java API has been refactored into modules</a:t>
            </a:r>
          </a:p>
          <a:p>
            <a:pPr lvl="1" eaLnBrk="1" hangingPunct="1"/>
            <a:r>
              <a:rPr lang="en-GB" dirty="0"/>
              <a:t>Take a look at </a:t>
            </a:r>
            <a:r>
              <a:rPr lang="en-GB" dirty="0" err="1"/>
              <a:t>JavaDoc</a:t>
            </a:r>
            <a:endParaRPr lang="en-GB" dirty="0"/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hlinkClick r:id="rId3"/>
              </a:rPr>
              <a:t>https://docs.oracle.com/en/java/javase/17/docs/api</a:t>
            </a:r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API Refactored into Modules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7AB98-87D1-49B2-A054-6B223272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020" y="2520156"/>
            <a:ext cx="6216060" cy="40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4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Smaller application </a:t>
            </a:r>
            <a:r>
              <a:rPr lang="en-GB" dirty="0" err="1"/>
              <a:t>distributables</a:t>
            </a:r>
            <a:endParaRPr lang="en-GB" dirty="0"/>
          </a:p>
          <a:p>
            <a:pPr lvl="1" eaLnBrk="1" hangingPunct="1"/>
            <a:r>
              <a:rPr lang="en-GB" dirty="0">
                <a:latin typeface="+mj-lt"/>
              </a:rPr>
              <a:t>You can specify which Java modules you need in your application</a:t>
            </a:r>
          </a:p>
          <a:p>
            <a:pPr lvl="1" eaLnBrk="1" hangingPunct="1"/>
            <a:r>
              <a:rPr lang="en-GB" dirty="0">
                <a:latin typeface="+mj-lt"/>
              </a:rPr>
              <a:t>Java can bundle up your app including just the modules you need</a:t>
            </a:r>
          </a:p>
          <a:p>
            <a:pPr lvl="1" eaLnBrk="1" hangingPunct="1"/>
            <a:r>
              <a:rPr lang="en-GB" dirty="0">
                <a:latin typeface="+mj-lt"/>
              </a:rPr>
              <a:t>Can dramatically reduce the size of your application distributable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Encapsulation of internal packages</a:t>
            </a:r>
          </a:p>
          <a:p>
            <a:pPr lvl="1" eaLnBrk="1" hangingPunct="1"/>
            <a:r>
              <a:rPr lang="en-GB" dirty="0">
                <a:latin typeface="+mj-lt"/>
              </a:rPr>
              <a:t>You must explicitly specify which packages are exported</a:t>
            </a:r>
          </a:p>
          <a:p>
            <a:pPr lvl="1" eaLnBrk="1" hangingPunct="1"/>
            <a:r>
              <a:rPr lang="en-GB" dirty="0">
                <a:latin typeface="+mj-lt"/>
              </a:rPr>
              <a:t>You can choose not to export some packages</a:t>
            </a:r>
          </a:p>
          <a:p>
            <a:pPr lvl="1" eaLnBrk="1" hangingPunct="1"/>
            <a:r>
              <a:rPr lang="en-GB" dirty="0">
                <a:latin typeface="+mj-lt"/>
              </a:rPr>
              <a:t>This gives you another level of encapsulation in your system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 JVM detects missing modules at start-up</a:t>
            </a:r>
          </a:p>
          <a:p>
            <a:pPr lvl="1" eaLnBrk="1" hangingPunct="1"/>
            <a:r>
              <a:rPr lang="en-GB" dirty="0">
                <a:latin typeface="+mj-lt"/>
              </a:rPr>
              <a:t>The JVM will shut down immediately if any modules are not found</a:t>
            </a:r>
          </a:p>
          <a:p>
            <a:pPr lvl="1" eaLnBrk="1" hangingPunct="1"/>
            <a:r>
              <a:rPr lang="en-GB" dirty="0">
                <a:latin typeface="+mj-lt"/>
              </a:rPr>
              <a:t>Previously, missing classes/JARs were only detected when used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Benefits of JPMS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0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Module toolset</a:t>
            </a:r>
          </a:p>
          <a:p>
            <a:pPr eaLnBrk="1" hangingPunct="1"/>
            <a:r>
              <a:rPr lang="en-GB" dirty="0"/>
              <a:t>How to define a module</a:t>
            </a:r>
          </a:p>
          <a:p>
            <a:pPr eaLnBrk="1" hangingPunct="1"/>
            <a:r>
              <a:rPr lang="en-GB" dirty="0"/>
              <a:t>Example</a:t>
            </a:r>
          </a:p>
          <a:p>
            <a:pPr eaLnBrk="1" hangingPunct="1"/>
            <a:r>
              <a:rPr lang="en-GB" dirty="0"/>
              <a:t>Compiling modules</a:t>
            </a:r>
          </a:p>
          <a:p>
            <a:pPr eaLnBrk="1" hangingPunct="1"/>
            <a:r>
              <a:rPr lang="en-GB" dirty="0"/>
              <a:t>Executing a modularized application</a:t>
            </a:r>
          </a:p>
          <a:p>
            <a:pPr eaLnBrk="1" hangingPunct="1"/>
            <a:r>
              <a:rPr lang="en-GB" dirty="0"/>
              <a:t>Creating and running a modularized JAR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Defining a Simple Modular Application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1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In this chapter we'll focus on how to define and run modules at the command line</a:t>
            </a:r>
          </a:p>
          <a:p>
            <a:pPr lvl="1" eaLnBrk="1" hangingPunct="1"/>
            <a:r>
              <a:rPr lang="en-GB" dirty="0">
                <a:latin typeface="+mj-lt"/>
              </a:rPr>
              <a:t>So you understand the JDK/JRE options, from first principles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If you're using IntelliJ, bear the following points in mind:</a:t>
            </a:r>
          </a:p>
          <a:p>
            <a:pPr lvl="1" eaLnBrk="1" hangingPunct="1"/>
            <a:r>
              <a:rPr lang="en-GB" dirty="0">
                <a:latin typeface="+mj-lt"/>
              </a:rPr>
              <a:t>Each Java module must live in a separate IntelliJ module</a:t>
            </a:r>
          </a:p>
          <a:p>
            <a:pPr lvl="1" eaLnBrk="1" hangingPunct="1"/>
            <a:r>
              <a:rPr lang="en-GB" dirty="0">
                <a:latin typeface="+mj-lt"/>
              </a:rPr>
              <a:t>If one module "requires" another, you need to define a relationship between the IntelliJ modules </a:t>
            </a:r>
          </a:p>
          <a:p>
            <a:pPr lvl="1" eaLnBrk="1" hangingPunct="1"/>
            <a:r>
              <a:rPr lang="en-GB" dirty="0">
                <a:latin typeface="+mj-lt"/>
              </a:rPr>
              <a:t>(E.g. see </a:t>
            </a:r>
            <a:r>
              <a:rPr lang="en-GB" dirty="0" err="1">
                <a:latin typeface="Lucida Console" panose="020B0609040504020204" pitchFamily="49" charset="0"/>
              </a:rPr>
              <a:t>demo.moduleB</a:t>
            </a:r>
            <a:r>
              <a:rPr lang="en-GB" dirty="0">
                <a:latin typeface="+mj-lt"/>
              </a:rPr>
              <a:t> etc. in IntelliJ)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Module Toolset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0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 module is a unit of software that defines:</a:t>
            </a:r>
          </a:p>
          <a:p>
            <a:pPr lvl="1" eaLnBrk="1" hangingPunct="1"/>
            <a:r>
              <a:rPr lang="en-GB" dirty="0"/>
              <a:t>A module name, e.g. </a:t>
            </a:r>
            <a:r>
              <a:rPr lang="en-GB" dirty="0" err="1">
                <a:latin typeface="Lucida Console" panose="020B0609040504020204" pitchFamily="49" charset="0"/>
              </a:rPr>
              <a:t>com.osl.mycoolmodule</a:t>
            </a:r>
            <a:endParaRPr lang="en-GB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GB" dirty="0"/>
              <a:t>What packages does it export?</a:t>
            </a:r>
          </a:p>
          <a:p>
            <a:pPr lvl="1" eaLnBrk="1" hangingPunct="1"/>
            <a:r>
              <a:rPr lang="en-GB" dirty="0"/>
              <a:t>What other modules does it require?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 module defines this info in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module-info.java</a:t>
            </a:r>
          </a:p>
          <a:p>
            <a:pPr lvl="1" eaLnBrk="1" hangingPunct="1"/>
            <a:r>
              <a:rPr lang="en-GB" dirty="0">
                <a:latin typeface="+mj-lt"/>
              </a:rPr>
              <a:t>This file lives in a directory with the same name as the module</a:t>
            </a:r>
          </a:p>
          <a:p>
            <a:pPr lvl="1" eaLnBrk="1" hangingPunct="1"/>
            <a:r>
              <a:rPr lang="en-GB" dirty="0">
                <a:latin typeface="+mj-lt"/>
              </a:rPr>
              <a:t>Typically at the root of your code packages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How to Define a Module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443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18739</TotalTime>
  <Words>1130</Words>
  <Application>Microsoft Office PowerPoint</Application>
  <PresentationFormat>On-screen Show (4:3)</PresentationFormat>
  <Paragraphs>215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Lucida Console</vt:lpstr>
      <vt:lpstr>Tahoma</vt:lpstr>
      <vt:lpstr>Univers</vt:lpstr>
      <vt:lpstr>Wingdings</vt:lpstr>
      <vt:lpstr>1_Blends</vt:lpstr>
      <vt:lpstr>Getting Started with Java Modules</vt:lpstr>
      <vt:lpstr>Contents</vt:lpstr>
      <vt:lpstr>1. Getting Started with Java Modules</vt:lpstr>
      <vt:lpstr>Overview</vt:lpstr>
      <vt:lpstr>Java API Refactored into Modules</vt:lpstr>
      <vt:lpstr>Benefits of JPMS</vt:lpstr>
      <vt:lpstr>2. Defining a Simple Modular Application</vt:lpstr>
      <vt:lpstr>Module Toolset</vt:lpstr>
      <vt:lpstr>How to Define a Module</vt:lpstr>
      <vt:lpstr>Example (1 of 3)</vt:lpstr>
      <vt:lpstr>Example (2 of 3)</vt:lpstr>
      <vt:lpstr>Example (3 of 3)</vt:lpstr>
      <vt:lpstr>Compiling Modules (1 of 2)</vt:lpstr>
      <vt:lpstr>Compiling Modules (2 of 2)</vt:lpstr>
      <vt:lpstr>Executing a Modularized Application (1 of 2)</vt:lpstr>
      <vt:lpstr>Executing a Modularized Application (2 of 2)</vt:lpstr>
      <vt:lpstr>3. Defining a Simple Modular JAR</vt:lpstr>
      <vt:lpstr>Creating a Modular JAR</vt:lpstr>
      <vt:lpstr>Executing a Modular JAR</vt:lpstr>
      <vt:lpstr>Designating the Entry Point in a Modular JAR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567</cp:revision>
  <dcterms:created xsi:type="dcterms:W3CDTF">2002-05-03T12:27:39Z</dcterms:created>
  <dcterms:modified xsi:type="dcterms:W3CDTF">2022-09-17T06:46:03Z</dcterms:modified>
</cp:coreProperties>
</file>