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4"/>
  </p:notesMasterIdLst>
  <p:handoutMasterIdLst>
    <p:handoutMasterId r:id="rId25"/>
  </p:handoutMasterIdLst>
  <p:sldIdLst>
    <p:sldId id="256" r:id="rId2"/>
    <p:sldId id="497" r:id="rId3"/>
    <p:sldId id="843" r:id="rId4"/>
    <p:sldId id="844" r:id="rId5"/>
    <p:sldId id="855" r:id="rId6"/>
    <p:sldId id="845" r:id="rId7"/>
    <p:sldId id="846" r:id="rId8"/>
    <p:sldId id="847" r:id="rId9"/>
    <p:sldId id="862" r:id="rId10"/>
    <p:sldId id="829" r:id="rId11"/>
    <p:sldId id="830" r:id="rId12"/>
    <p:sldId id="831" r:id="rId13"/>
    <p:sldId id="856" r:id="rId14"/>
    <p:sldId id="857" r:id="rId15"/>
    <p:sldId id="858" r:id="rId16"/>
    <p:sldId id="859" r:id="rId17"/>
    <p:sldId id="828" r:id="rId18"/>
    <p:sldId id="863" r:id="rId19"/>
    <p:sldId id="864" r:id="rId20"/>
    <p:sldId id="865" r:id="rId21"/>
    <p:sldId id="866" r:id="rId22"/>
    <p:sldId id="758" r:id="rId23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7">
          <p15:clr>
            <a:srgbClr val="A4A3A4"/>
          </p15:clr>
        </p15:guide>
        <p15:guide id="2" pos="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C6E"/>
    <a:srgbClr val="CCECFF"/>
    <a:srgbClr val="FFFF00"/>
    <a:srgbClr val="333399"/>
    <a:srgbClr val="3333CC"/>
    <a:srgbClr val="99FF99"/>
    <a:srgbClr val="9BFDDF"/>
    <a:srgbClr val="F7FC9C"/>
    <a:srgbClr val="F2CAE5"/>
    <a:srgbClr val="ECB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7" autoAdjust="0"/>
    <p:restoredTop sz="94610" autoAdjust="0"/>
  </p:normalViewPr>
  <p:slideViewPr>
    <p:cSldViewPr snapToGrid="0" showGuides="1">
      <p:cViewPr varScale="1">
        <p:scale>
          <a:sx n="96" d="100"/>
          <a:sy n="96" d="100"/>
        </p:scale>
        <p:origin x="909" y="53"/>
      </p:cViewPr>
      <p:guideLst>
        <p:guide orient="horz" pos="4177"/>
        <p:guide pos="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9" d="100"/>
          <a:sy n="69" d="100"/>
        </p:scale>
        <p:origin x="2360" y="45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Going Further with Java Modules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1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Going Further with Java Modules</a:t>
            </a:r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967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Going Further with Java Modules</a:t>
            </a:r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C19A8A-7558-4C22-BCE6-D85A21164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D5EC7D-120E-455A-AF14-2C6E19A5C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9D568B-B287-421C-BED2-60937FE96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06790-FC32-4111-A844-E1B8CD4AC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B70FF5-7653-4D57-A604-A8A0B350A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31C8A-6B74-4DED-84D6-9B3754360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F97B0C-BEEC-46A6-AAC3-BBE0EA032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B309F7-E0DF-47AE-942F-4B5A6720A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543110-CF95-4F6A-9359-2786C1D23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9D54EB-2302-42CB-98E1-35BDA9F91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Going Further with Java Modules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C883BF-823B-4459-97BF-E2E070AEB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F6A379-D27B-4357-A057-42F68604B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C0F3A-B56F-4FA7-9895-5794BE674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>
                <a:solidFill>
                  <a:schemeClr val="tx2"/>
                </a:solidFill>
              </a:rPr>
              <a:t>Going Further with Java Modules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843538-9356-4AF5-B529-2C94E981F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F37FC-DAA7-4E67-8DFC-D949128EC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3012D7-3DFB-4AA9-BBEF-3ED4A45D9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76A849-627D-4A3C-A74D-30183C7BD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F47F27-218D-41AE-9B87-9DE81D773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DF0380-C4DC-4C39-B3A5-91470623C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5FAE9D-0CAF-4BAD-86EA-020EB6F89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34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68EE6B1-A8CD-4678-9777-2B6B3B87DAB5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93969C-7F1F-4F5F-BB3F-CFB42471A04F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2A68AB-90FD-4CE1-AC5C-CBA930A22D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DD004E-3311-4AD8-A8E0-55062EB38A3E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8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97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Java 9 introduced the concept of "services"</a:t>
            </a:r>
          </a:p>
          <a:p>
            <a:pPr lvl="1" eaLnBrk="1" hangingPunct="1"/>
            <a:r>
              <a:rPr lang="en-GB" dirty="0"/>
              <a:t>Closely related to JPMS and module separation</a:t>
            </a:r>
          </a:p>
          <a:p>
            <a:pPr lvl="1" eaLnBrk="1" hangingPunct="1"/>
            <a:r>
              <a:rPr lang="en-GB" dirty="0"/>
              <a:t>Allows for clear demarcation of dependencies</a:t>
            </a:r>
          </a:p>
          <a:p>
            <a:pPr lvl="1" eaLnBrk="1" hangingPunct="1"/>
            <a:r>
              <a:rPr lang="en-GB" dirty="0"/>
              <a:t>Makes it easier to manage large, decoupled systems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Here's how you define / implement services:</a:t>
            </a:r>
          </a:p>
          <a:p>
            <a:pPr lvl="1" eaLnBrk="1" hangingPunct="1"/>
            <a:r>
              <a:rPr lang="en-GB" dirty="0"/>
              <a:t>Define a service interface in one module</a:t>
            </a:r>
          </a:p>
          <a:p>
            <a:pPr lvl="1" eaLnBrk="1" hangingPunct="1"/>
            <a:r>
              <a:rPr lang="en-GB" dirty="0"/>
              <a:t>Implement service in other modules (typically 1 </a:t>
            </a:r>
            <a:r>
              <a:rPr lang="en-GB" dirty="0" err="1"/>
              <a:t>impl</a:t>
            </a:r>
            <a:r>
              <a:rPr lang="en-GB" dirty="0"/>
              <a:t> per module)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Here's how client code uses services:</a:t>
            </a:r>
          </a:p>
          <a:p>
            <a:pPr lvl="1" eaLnBrk="1" hangingPunct="1"/>
            <a:r>
              <a:rPr lang="en-GB" dirty="0"/>
              <a:t>The client module </a:t>
            </a:r>
            <a:r>
              <a:rPr lang="en-GB" dirty="0">
                <a:solidFill>
                  <a:srgbClr val="FF0000"/>
                </a:solidFill>
              </a:rPr>
              <a:t>requires</a:t>
            </a:r>
            <a:r>
              <a:rPr lang="en-GB" dirty="0"/>
              <a:t> the service interface module</a:t>
            </a:r>
          </a:p>
          <a:p>
            <a:pPr lvl="1" eaLnBrk="1" hangingPunct="1"/>
            <a:r>
              <a:rPr lang="en-GB" dirty="0"/>
              <a:t>The client code is written in terms of the interfaces</a:t>
            </a:r>
          </a:p>
          <a:p>
            <a:pPr lvl="1" eaLnBrk="1" hangingPunct="1"/>
            <a:r>
              <a:rPr lang="en-GB" dirty="0"/>
              <a:t>At build time, you decide which </a:t>
            </a:r>
            <a:r>
              <a:rPr lang="en-GB" dirty="0" err="1"/>
              <a:t>impl</a:t>
            </a:r>
            <a:r>
              <a:rPr lang="en-GB" dirty="0"/>
              <a:t> module(s) to use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Overview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60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We've provided a complete example of services here:</a:t>
            </a:r>
          </a:p>
          <a:p>
            <a:pPr lvl="1" eaLnBrk="1" hangingPunct="1"/>
            <a:r>
              <a:rPr lang="en-GB" dirty="0">
                <a:latin typeface="Lucida Console" panose="020B0609040504020204" pitchFamily="49" charset="0"/>
              </a:rPr>
              <a:t>demo.modules.example3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The application comprises 3 modules:</a:t>
            </a:r>
          </a:p>
          <a:p>
            <a:pPr lvl="1" eaLnBrk="1" hangingPunct="1"/>
            <a:r>
              <a:rPr lang="en-US" dirty="0" err="1">
                <a:latin typeface="Lucida Console" panose="020B0609040504020204" pitchFamily="49" charset="0"/>
              </a:rPr>
              <a:t>demo.moduleService</a:t>
            </a:r>
            <a:r>
              <a:rPr lang="en-US" dirty="0">
                <a:latin typeface="Lucida Console" panose="020B0609040504020204" pitchFamily="49" charset="0"/>
              </a:rPr>
              <a:t>       - </a:t>
            </a:r>
            <a:r>
              <a:rPr lang="en-US" dirty="0">
                <a:latin typeface="+mj-lt"/>
              </a:rPr>
              <a:t>Defines service interface</a:t>
            </a:r>
          </a:p>
          <a:p>
            <a:pPr lvl="1" eaLnBrk="1" hangingPunct="1"/>
            <a:r>
              <a:rPr lang="en-US" dirty="0" err="1">
                <a:latin typeface="Lucida Console" panose="020B0609040504020204" pitchFamily="49" charset="0"/>
              </a:rPr>
              <a:t>demo.moduleServiceImpl</a:t>
            </a:r>
            <a:r>
              <a:rPr lang="en-US" dirty="0">
                <a:latin typeface="Lucida Console" panose="020B0609040504020204" pitchFamily="49" charset="0"/>
              </a:rPr>
              <a:t>   - </a:t>
            </a:r>
            <a:r>
              <a:rPr lang="en-US" dirty="0">
                <a:latin typeface="+mj-lt"/>
              </a:rPr>
              <a:t>Contains implementation code</a:t>
            </a:r>
          </a:p>
          <a:p>
            <a:pPr lvl="1" eaLnBrk="1" hangingPunct="1"/>
            <a:r>
              <a:rPr lang="en-US" dirty="0" err="1">
                <a:latin typeface="Lucida Console" panose="020B0609040504020204" pitchFamily="49" charset="0"/>
              </a:rPr>
              <a:t>demo.moduleServiceClient</a:t>
            </a:r>
            <a:r>
              <a:rPr lang="en-US" dirty="0">
                <a:latin typeface="Lucida Console" panose="020B0609040504020204" pitchFamily="49" charset="0"/>
              </a:rPr>
              <a:t> - </a:t>
            </a:r>
            <a:r>
              <a:rPr lang="en-US" dirty="0">
                <a:latin typeface="+mj-lt"/>
              </a:rPr>
              <a:t>Makes use of service</a:t>
            </a:r>
          </a:p>
          <a:p>
            <a:pPr lvl="1" eaLnBrk="1" hangingPunct="1"/>
            <a:endParaRPr lang="en-US" dirty="0">
              <a:latin typeface="+mj-lt"/>
            </a:endParaRPr>
          </a:p>
          <a:p>
            <a:pPr eaLnBrk="1" hangingPunct="1"/>
            <a:r>
              <a:rPr lang="en-US" dirty="0">
                <a:latin typeface="+mj-lt"/>
              </a:rPr>
              <a:t>We'll take a look at each module on the next few slides</a:t>
            </a:r>
          </a:p>
          <a:p>
            <a:pPr lvl="1" eaLnBrk="1" hangingPunct="1"/>
            <a:r>
              <a:rPr lang="en-US" dirty="0">
                <a:latin typeface="+mj-lt"/>
              </a:rPr>
              <a:t>The key point is how to define </a:t>
            </a:r>
            <a:r>
              <a:rPr lang="en-US" dirty="0">
                <a:latin typeface="Lucida Console" panose="020B0609040504020204" pitchFamily="49" charset="0"/>
              </a:rPr>
              <a:t>module-info.java</a:t>
            </a:r>
            <a:r>
              <a:rPr lang="en-US" dirty="0">
                <a:latin typeface="+mj-lt"/>
              </a:rPr>
              <a:t> in each case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Example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29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The service interface module is nothing special</a:t>
            </a:r>
          </a:p>
          <a:p>
            <a:pPr lvl="1" eaLnBrk="1" hangingPunct="1"/>
            <a:r>
              <a:rPr lang="en-GB"/>
              <a:t>Defines a regular Java interface</a:t>
            </a:r>
          </a:p>
          <a:p>
            <a:pPr lvl="1" eaLnBrk="1" hangingPunct="1"/>
            <a:r>
              <a:rPr lang="en-GB"/>
              <a:t>Defines a regular Java module, to export the package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>
                <a:latin typeface="+mj-lt"/>
              </a:rPr>
              <a:t>Here's our service interface:</a:t>
            </a:r>
          </a:p>
          <a:p>
            <a:pPr lvl="1" eaLnBrk="1" hangingPunct="1"/>
            <a:endParaRPr lang="en-GB">
              <a:latin typeface="+mj-lt"/>
            </a:endParaRPr>
          </a:p>
          <a:p>
            <a:pPr lvl="1" eaLnBrk="1" hangingPunct="1"/>
            <a:endParaRPr lang="en-GB">
              <a:latin typeface="+mj-lt"/>
            </a:endParaRPr>
          </a:p>
          <a:p>
            <a:pPr lvl="1" eaLnBrk="1" hangingPunct="1"/>
            <a:endParaRPr lang="en-GB">
              <a:latin typeface="+mj-lt"/>
            </a:endParaRPr>
          </a:p>
          <a:p>
            <a:pPr lvl="1" eaLnBrk="1" hangingPunct="1"/>
            <a:endParaRPr lang="en-GB">
              <a:latin typeface="+mj-lt"/>
            </a:endParaRPr>
          </a:p>
          <a:p>
            <a:pPr eaLnBrk="1" hangingPunct="1"/>
            <a:r>
              <a:rPr lang="en-GB">
                <a:latin typeface="+mj-lt"/>
              </a:rPr>
              <a:t>Here's </a:t>
            </a:r>
            <a:r>
              <a:rPr lang="en-GB">
                <a:latin typeface="Lucida Console" panose="020B0609040504020204" pitchFamily="49" charset="0"/>
              </a:rPr>
              <a:t>module-info.java</a:t>
            </a:r>
            <a:r>
              <a:rPr lang="en-GB">
                <a:latin typeface="+mj-lt"/>
              </a:rPr>
              <a:t>: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Service Interface Module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19939" y="3264413"/>
            <a:ext cx="7759102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package </a:t>
            </a:r>
            <a:r>
              <a:rPr lang="en-GB" sz="1200" dirty="0" err="1"/>
              <a:t>packageService</a:t>
            </a:r>
            <a:r>
              <a:rPr lang="en-GB" sz="1200" dirty="0"/>
              <a:t>;</a:t>
            </a:r>
          </a:p>
          <a:p>
            <a:endParaRPr lang="en-GB" sz="1200" dirty="0"/>
          </a:p>
          <a:p>
            <a:r>
              <a:rPr lang="en-GB" sz="1200" dirty="0"/>
              <a:t>public interface </a:t>
            </a:r>
            <a:r>
              <a:rPr lang="en-GB" sz="1200" dirty="0" err="1"/>
              <a:t>GreetingService</a:t>
            </a:r>
            <a:r>
              <a:rPr lang="en-GB" sz="1200" dirty="0"/>
              <a:t> {</a:t>
            </a:r>
          </a:p>
          <a:p>
            <a:r>
              <a:rPr lang="en-GB" sz="1200" dirty="0"/>
              <a:t>    String </a:t>
            </a:r>
            <a:r>
              <a:rPr lang="en-GB" sz="1200" dirty="0" err="1"/>
              <a:t>getBriefGreeting</a:t>
            </a:r>
            <a:r>
              <a:rPr lang="en-GB" sz="1200" dirty="0"/>
              <a:t>();</a:t>
            </a:r>
          </a:p>
          <a:p>
            <a:r>
              <a:rPr lang="en-GB" sz="1200" dirty="0"/>
              <a:t>    String </a:t>
            </a:r>
            <a:r>
              <a:rPr lang="en-GB" sz="1200" dirty="0" err="1"/>
              <a:t>getVerboseGreeting</a:t>
            </a:r>
            <a:r>
              <a:rPr lang="en-GB" sz="1200" dirty="0"/>
              <a:t>();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819939" y="5238947"/>
            <a:ext cx="7759102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module </a:t>
            </a:r>
            <a:r>
              <a:rPr lang="en-GB" sz="1200" dirty="0" err="1"/>
              <a:t>demo.moduleService</a:t>
            </a:r>
            <a:r>
              <a:rPr lang="en-GB" sz="1200" dirty="0"/>
              <a:t> {</a:t>
            </a:r>
          </a:p>
          <a:p>
            <a:r>
              <a:rPr lang="en-GB" sz="1200" dirty="0"/>
              <a:t>    exports </a:t>
            </a:r>
            <a:r>
              <a:rPr lang="en-GB" sz="1200" dirty="0" err="1"/>
              <a:t>packageService</a:t>
            </a:r>
            <a:r>
              <a:rPr lang="en-GB" sz="1200" dirty="0"/>
              <a:t>;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82178" y="409075"/>
            <a:ext cx="21178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GB" dirty="0" err="1">
                <a:solidFill>
                  <a:srgbClr val="333399"/>
                </a:solidFill>
              </a:rPr>
              <a:t>demo.moduleService</a:t>
            </a:r>
            <a:endParaRPr lang="en-GB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0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service implementation module:</a:t>
            </a:r>
          </a:p>
          <a:p>
            <a:pPr lvl="1" eaLnBrk="1" hangingPunct="1"/>
            <a:r>
              <a:rPr lang="en-GB" dirty="0"/>
              <a:t>Contains code to implement the service interface</a:t>
            </a:r>
          </a:p>
          <a:p>
            <a:pPr lvl="1" eaLnBrk="1" hangingPunct="1"/>
            <a:r>
              <a:rPr lang="en-GB" dirty="0"/>
              <a:t>Declares it </a:t>
            </a:r>
            <a:r>
              <a:rPr lang="en-GB" dirty="0">
                <a:solidFill>
                  <a:srgbClr val="FF0000"/>
                </a:solidFill>
              </a:rPr>
              <a:t>requires</a:t>
            </a:r>
            <a:r>
              <a:rPr lang="en-GB" dirty="0"/>
              <a:t> the service interface module</a:t>
            </a:r>
          </a:p>
          <a:p>
            <a:pPr lvl="1" eaLnBrk="1" hangingPunct="1"/>
            <a:r>
              <a:rPr lang="en-GB" dirty="0"/>
              <a:t>Declares it </a:t>
            </a:r>
            <a:r>
              <a:rPr lang="en-GB" dirty="0">
                <a:solidFill>
                  <a:srgbClr val="FF0000"/>
                </a:solidFill>
              </a:rPr>
              <a:t>provides</a:t>
            </a:r>
            <a:r>
              <a:rPr lang="en-GB" dirty="0"/>
              <a:t> an implementation of the service interface</a:t>
            </a:r>
          </a:p>
          <a:p>
            <a:pPr lvl="2" eaLnBrk="1" hangingPunct="1"/>
            <a:endParaRPr lang="en-GB" sz="800" dirty="0"/>
          </a:p>
          <a:p>
            <a:pPr eaLnBrk="1" hangingPunct="1"/>
            <a:r>
              <a:rPr lang="en-GB" dirty="0"/>
              <a:t>Here's our service implementation: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Here's </a:t>
            </a:r>
            <a:r>
              <a:rPr lang="en-GB" dirty="0">
                <a:latin typeface="Lucida Console" panose="020B0609040504020204" pitchFamily="49" charset="0"/>
              </a:rPr>
              <a:t>module-info.java</a:t>
            </a:r>
            <a:r>
              <a:rPr lang="en-GB" dirty="0"/>
              <a:t>:</a:t>
            </a:r>
            <a:endParaRPr lang="en-US" dirty="0"/>
          </a:p>
          <a:p>
            <a:pPr lvl="1"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Service Implementation Module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19939" y="3391684"/>
            <a:ext cx="7759102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package </a:t>
            </a:r>
            <a:r>
              <a:rPr lang="en-GB" sz="1200" dirty="0" err="1"/>
              <a:t>packageServiceImpl</a:t>
            </a:r>
            <a:r>
              <a:rPr lang="en-GB" sz="1200" dirty="0"/>
              <a:t>;</a:t>
            </a:r>
          </a:p>
          <a:p>
            <a:r>
              <a:rPr lang="en-GB" sz="1200" dirty="0"/>
              <a:t>import </a:t>
            </a:r>
            <a:r>
              <a:rPr lang="en-GB" sz="1200" dirty="0" err="1"/>
              <a:t>packageServiceImpl.GreetingService</a:t>
            </a:r>
            <a:r>
              <a:rPr lang="en-GB" sz="1200" dirty="0"/>
              <a:t>;</a:t>
            </a:r>
          </a:p>
          <a:p>
            <a:endParaRPr lang="en-GB" sz="1200" dirty="0"/>
          </a:p>
          <a:p>
            <a:r>
              <a:rPr lang="en-GB" sz="1200" dirty="0"/>
              <a:t>public class </a:t>
            </a:r>
            <a:r>
              <a:rPr lang="en-GB" sz="1200" dirty="0" err="1"/>
              <a:t>GreetingServiceImpl</a:t>
            </a:r>
            <a:r>
              <a:rPr lang="en-GB" sz="1200" dirty="0"/>
              <a:t> implements </a:t>
            </a:r>
            <a:r>
              <a:rPr lang="en-GB" sz="1200" dirty="0" err="1"/>
              <a:t>GreetingService</a:t>
            </a:r>
            <a:r>
              <a:rPr lang="en-GB" sz="1200" dirty="0"/>
              <a:t> {</a:t>
            </a:r>
          </a:p>
          <a:p>
            <a:r>
              <a:rPr lang="en-GB" sz="1200" dirty="0"/>
              <a:t>    public String </a:t>
            </a:r>
            <a:r>
              <a:rPr lang="en-GB" sz="1200" dirty="0" err="1"/>
              <a:t>getBriefGreeting</a:t>
            </a:r>
            <a:r>
              <a:rPr lang="en-GB" sz="1200" dirty="0"/>
              <a:t>()   { … … … }</a:t>
            </a:r>
          </a:p>
          <a:p>
            <a:r>
              <a:rPr lang="en-GB" sz="1200" dirty="0"/>
              <a:t>    public String </a:t>
            </a:r>
            <a:r>
              <a:rPr lang="en-GB" sz="1200" dirty="0" err="1"/>
              <a:t>getVerboseGreeting</a:t>
            </a:r>
            <a:r>
              <a:rPr lang="en-GB" sz="1200" dirty="0"/>
              <a:t>() { … … … }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819939" y="5507805"/>
            <a:ext cx="7759102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module </a:t>
            </a:r>
            <a:r>
              <a:rPr lang="en-GB" sz="1200" dirty="0" err="1"/>
              <a:t>demo.moduleServiceImpl</a:t>
            </a:r>
            <a:r>
              <a:rPr lang="en-GB" sz="1200" dirty="0"/>
              <a:t> {</a:t>
            </a:r>
          </a:p>
          <a:p>
            <a:r>
              <a:rPr lang="en-GB" sz="1200" dirty="0"/>
              <a:t>    requires </a:t>
            </a:r>
            <a:r>
              <a:rPr lang="en-GB" sz="1200" dirty="0" err="1"/>
              <a:t>demo.moduleService</a:t>
            </a:r>
            <a:r>
              <a:rPr lang="en-GB" sz="1200" dirty="0"/>
              <a:t>;</a:t>
            </a:r>
          </a:p>
          <a:p>
            <a:endParaRPr lang="en-GB" sz="1200" dirty="0"/>
          </a:p>
          <a:p>
            <a:r>
              <a:rPr lang="en-GB" sz="1200" b="1" dirty="0">
                <a:solidFill>
                  <a:srgbClr val="FF0000"/>
                </a:solidFill>
              </a:rPr>
              <a:t>    provides </a:t>
            </a:r>
            <a:r>
              <a:rPr lang="en-GB" sz="1200" b="1" dirty="0" err="1">
                <a:solidFill>
                  <a:srgbClr val="FF0000"/>
                </a:solidFill>
              </a:rPr>
              <a:t>packageService.GreetingService</a:t>
            </a:r>
            <a:r>
              <a:rPr lang="en-GB" sz="1200" b="1" dirty="0">
                <a:solidFill>
                  <a:srgbClr val="FF0000"/>
                </a:solidFill>
              </a:rPr>
              <a:t> with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</a:rPr>
              <a:t>packageServiceImpl.GreetingServiceImpl</a:t>
            </a:r>
            <a:r>
              <a:rPr lang="en-GB" sz="1200" b="1" dirty="0">
                <a:solidFill>
                  <a:srgbClr val="FF0000"/>
                </a:solidFill>
              </a:rPr>
              <a:t>;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2573" y="409075"/>
            <a:ext cx="2547493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GB" dirty="0" err="1">
                <a:solidFill>
                  <a:srgbClr val="333399"/>
                </a:solidFill>
              </a:rPr>
              <a:t>demo.moduleServiceImpl</a:t>
            </a:r>
            <a:endParaRPr lang="en-GB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5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service client module:</a:t>
            </a:r>
          </a:p>
          <a:p>
            <a:pPr lvl="1" eaLnBrk="1" hangingPunct="1"/>
            <a:r>
              <a:rPr lang="en-GB" dirty="0"/>
              <a:t>Contains code that uses service interface (no mention of </a:t>
            </a:r>
            <a:r>
              <a:rPr lang="en-GB" dirty="0" err="1"/>
              <a:t>implem</a:t>
            </a:r>
            <a:r>
              <a:rPr lang="en-GB" baseline="30000" dirty="0" err="1"/>
              <a:t>n</a:t>
            </a:r>
            <a:r>
              <a:rPr lang="en-GB" dirty="0"/>
              <a:t>)</a:t>
            </a:r>
          </a:p>
          <a:p>
            <a:pPr lvl="1" eaLnBrk="1" hangingPunct="1"/>
            <a:r>
              <a:rPr lang="en-GB" dirty="0"/>
              <a:t>Declares it </a:t>
            </a:r>
            <a:r>
              <a:rPr lang="en-GB" dirty="0">
                <a:solidFill>
                  <a:srgbClr val="FF0000"/>
                </a:solidFill>
              </a:rPr>
              <a:t>requires</a:t>
            </a:r>
            <a:r>
              <a:rPr lang="en-GB" dirty="0"/>
              <a:t> the service interface module</a:t>
            </a:r>
          </a:p>
          <a:p>
            <a:pPr lvl="1" eaLnBrk="1" hangingPunct="1"/>
            <a:r>
              <a:rPr lang="en-GB" dirty="0"/>
              <a:t>Declares it </a:t>
            </a:r>
            <a:r>
              <a:rPr lang="en-GB" dirty="0">
                <a:solidFill>
                  <a:srgbClr val="FF0000"/>
                </a:solidFill>
              </a:rPr>
              <a:t>uses</a:t>
            </a:r>
            <a:r>
              <a:rPr lang="en-GB" dirty="0"/>
              <a:t> the service interface (i.e. it needs a provider…)</a:t>
            </a:r>
          </a:p>
          <a:p>
            <a:pPr lvl="2" eaLnBrk="1" hangingPunct="1"/>
            <a:endParaRPr lang="en-GB" sz="800" dirty="0"/>
          </a:p>
          <a:p>
            <a:pPr eaLnBrk="1" hangingPunct="1"/>
            <a:r>
              <a:rPr lang="en-GB" dirty="0"/>
              <a:t>Here's our service client: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Here's </a:t>
            </a:r>
            <a:r>
              <a:rPr lang="en-GB" dirty="0">
                <a:latin typeface="Lucida Console" panose="020B0609040504020204" pitchFamily="49" charset="0"/>
              </a:rPr>
              <a:t>module-info.java</a:t>
            </a:r>
            <a:r>
              <a:rPr lang="en-GB" dirty="0"/>
              <a:t>:</a:t>
            </a:r>
            <a:endParaRPr lang="en-US" dirty="0"/>
          </a:p>
          <a:p>
            <a:pPr lvl="1"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Service Client Module (1 of 2)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19939" y="3409848"/>
            <a:ext cx="7759102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package </a:t>
            </a:r>
            <a:r>
              <a:rPr lang="en-GB" sz="1200" dirty="0" err="1"/>
              <a:t>packageServiceClient</a:t>
            </a:r>
            <a:r>
              <a:rPr lang="en-GB" sz="1200" dirty="0"/>
              <a:t>;</a:t>
            </a:r>
          </a:p>
          <a:p>
            <a:r>
              <a:rPr lang="en-GB" sz="1200" dirty="0"/>
              <a:t>import </a:t>
            </a:r>
            <a:r>
              <a:rPr lang="en-GB" sz="1200" dirty="0" err="1"/>
              <a:t>packageService.GreetingService</a:t>
            </a:r>
            <a:r>
              <a:rPr lang="en-GB" sz="1200" dirty="0"/>
              <a:t>;</a:t>
            </a:r>
          </a:p>
          <a:p>
            <a:r>
              <a:rPr lang="en-GB" sz="1200" dirty="0"/>
              <a:t>…</a:t>
            </a:r>
          </a:p>
          <a:p>
            <a:r>
              <a:rPr lang="en-GB" sz="1200" dirty="0"/>
              <a:t>public class Main {</a:t>
            </a:r>
          </a:p>
          <a:p>
            <a:r>
              <a:rPr lang="en-GB" sz="1200" dirty="0"/>
              <a:t>    public static void main(String[] </a:t>
            </a:r>
            <a:r>
              <a:rPr lang="en-GB" sz="1200" dirty="0" err="1"/>
              <a:t>args</a:t>
            </a:r>
            <a:r>
              <a:rPr lang="en-GB" sz="1200" dirty="0"/>
              <a:t>) { /* Make use of interface … */  }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819939" y="5511497"/>
            <a:ext cx="7759102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module </a:t>
            </a:r>
            <a:r>
              <a:rPr lang="en-GB" sz="1200" dirty="0" err="1"/>
              <a:t>demo.moduleServiceClient</a:t>
            </a:r>
            <a:r>
              <a:rPr lang="en-GB" sz="1200" dirty="0"/>
              <a:t> {</a:t>
            </a:r>
          </a:p>
          <a:p>
            <a:r>
              <a:rPr lang="en-GB" sz="1200" dirty="0"/>
              <a:t>    exports </a:t>
            </a:r>
            <a:r>
              <a:rPr lang="en-GB" sz="1200" dirty="0" err="1"/>
              <a:t>packageServiceClient</a:t>
            </a:r>
            <a:r>
              <a:rPr lang="en-GB" sz="1200" dirty="0"/>
              <a:t>;</a:t>
            </a:r>
          </a:p>
          <a:p>
            <a:r>
              <a:rPr lang="en-GB" sz="1200" dirty="0"/>
              <a:t>    requires </a:t>
            </a:r>
            <a:r>
              <a:rPr lang="en-GB" sz="1200" dirty="0" err="1"/>
              <a:t>demo.moduleService</a:t>
            </a:r>
            <a:r>
              <a:rPr lang="en-GB" sz="1200" dirty="0"/>
              <a:t>;</a:t>
            </a:r>
          </a:p>
          <a:p>
            <a:r>
              <a:rPr lang="en-GB" sz="1200" dirty="0"/>
              <a:t>    </a:t>
            </a:r>
            <a:r>
              <a:rPr lang="en-GB" sz="1200" b="1" dirty="0">
                <a:solidFill>
                  <a:srgbClr val="FF0000"/>
                </a:solidFill>
              </a:rPr>
              <a:t>uses </a:t>
            </a:r>
            <a:r>
              <a:rPr lang="en-GB" sz="1200" b="1" dirty="0" err="1">
                <a:solidFill>
                  <a:srgbClr val="FF0000"/>
                </a:solidFill>
              </a:rPr>
              <a:t>packageService.GreetingService</a:t>
            </a:r>
            <a:r>
              <a:rPr lang="en-GB" sz="1200" b="1" dirty="0">
                <a:solidFill>
                  <a:srgbClr val="FF0000"/>
                </a:solidFill>
              </a:rPr>
              <a:t>;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37770" y="409075"/>
            <a:ext cx="276229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GB" dirty="0" err="1">
                <a:solidFill>
                  <a:srgbClr val="333399"/>
                </a:solidFill>
              </a:rPr>
              <a:t>demo.moduleServiceClient</a:t>
            </a:r>
            <a:endParaRPr lang="en-GB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2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The service client can use the </a:t>
            </a:r>
            <a:r>
              <a:rPr lang="en-GB">
                <a:latin typeface="Lucida Console" panose="020B0609040504020204" pitchFamily="49" charset="0"/>
              </a:rPr>
              <a:t>ServiceLoader</a:t>
            </a:r>
            <a:r>
              <a:rPr lang="en-GB"/>
              <a:t> class to access instances of available implementation classes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Service Client Module (2 of 2)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19939" y="2035572"/>
            <a:ext cx="7759102" cy="45249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package </a:t>
            </a:r>
            <a:r>
              <a:rPr lang="en-GB" sz="1200" dirty="0" err="1"/>
              <a:t>packageServiceClient</a:t>
            </a:r>
            <a:r>
              <a:rPr lang="en-GB" sz="1200" dirty="0"/>
              <a:t>;</a:t>
            </a:r>
          </a:p>
          <a:p>
            <a:endParaRPr lang="en-GB" sz="1200" dirty="0"/>
          </a:p>
          <a:p>
            <a:r>
              <a:rPr lang="en-GB" sz="1200" dirty="0"/>
              <a:t>import </a:t>
            </a:r>
            <a:r>
              <a:rPr lang="en-GB" sz="1200" dirty="0" err="1"/>
              <a:t>packageService.GreetingService</a:t>
            </a:r>
            <a:r>
              <a:rPr lang="en-GB" sz="1200" dirty="0"/>
              <a:t>;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</a:rPr>
              <a:t>java.util.ServiceLoader</a:t>
            </a:r>
            <a:r>
              <a:rPr lang="en-GB" sz="1200" b="1" dirty="0">
                <a:solidFill>
                  <a:srgbClr val="FF0000"/>
                </a:solidFill>
              </a:rPr>
              <a:t>;</a:t>
            </a:r>
          </a:p>
          <a:p>
            <a:r>
              <a:rPr lang="en-GB" sz="1200" dirty="0"/>
              <a:t>import </a:t>
            </a:r>
            <a:r>
              <a:rPr lang="en-GB" sz="1200" dirty="0" err="1"/>
              <a:t>java.util.Optional</a:t>
            </a:r>
            <a:r>
              <a:rPr lang="en-GB" sz="1200" dirty="0"/>
              <a:t>;</a:t>
            </a:r>
          </a:p>
          <a:p>
            <a:r>
              <a:rPr lang="en-GB" sz="1200" dirty="0"/>
              <a:t>import </a:t>
            </a:r>
            <a:r>
              <a:rPr lang="en-GB" sz="1200" dirty="0" err="1"/>
              <a:t>java.util.NoSuchElementException</a:t>
            </a:r>
            <a:r>
              <a:rPr lang="en-GB" sz="1200" dirty="0"/>
              <a:t>;</a:t>
            </a:r>
          </a:p>
          <a:p>
            <a:endParaRPr lang="en-GB" sz="1200" dirty="0"/>
          </a:p>
          <a:p>
            <a:r>
              <a:rPr lang="en-GB" sz="1200" dirty="0"/>
              <a:t>public class Main {</a:t>
            </a:r>
          </a:p>
          <a:p>
            <a:endParaRPr lang="en-GB" sz="1200" dirty="0"/>
          </a:p>
          <a:p>
            <a:r>
              <a:rPr lang="en-GB" sz="1200" dirty="0"/>
              <a:t>    public static void main(String[] </a:t>
            </a:r>
            <a:r>
              <a:rPr lang="en-GB" sz="1200" dirty="0" err="1"/>
              <a:t>args</a:t>
            </a:r>
            <a:r>
              <a:rPr lang="en-GB" sz="1200" dirty="0"/>
              <a:t>) {</a:t>
            </a:r>
          </a:p>
          <a:p>
            <a:endParaRPr lang="en-GB" sz="1200" dirty="0"/>
          </a:p>
          <a:p>
            <a:r>
              <a:rPr lang="en-GB" sz="1200" b="1" dirty="0">
                <a:solidFill>
                  <a:srgbClr val="FF0000"/>
                </a:solidFill>
              </a:rPr>
              <a:t>        Optional&lt;</a:t>
            </a:r>
            <a:r>
              <a:rPr lang="en-GB" sz="1200" b="1" dirty="0" err="1">
                <a:solidFill>
                  <a:srgbClr val="FF0000"/>
                </a:solidFill>
              </a:rPr>
              <a:t>GreetingService</a:t>
            </a:r>
            <a:r>
              <a:rPr lang="en-GB" sz="1200" b="1" dirty="0">
                <a:solidFill>
                  <a:srgbClr val="FF0000"/>
                </a:solidFill>
              </a:rPr>
              <a:t>&gt; </a:t>
            </a:r>
            <a:r>
              <a:rPr lang="en-GB" sz="1200" b="1" dirty="0" err="1">
                <a:solidFill>
                  <a:srgbClr val="FF0000"/>
                </a:solidFill>
              </a:rPr>
              <a:t>optService</a:t>
            </a:r>
            <a:r>
              <a:rPr lang="en-GB" sz="1200" b="1" dirty="0">
                <a:solidFill>
                  <a:srgbClr val="FF0000"/>
                </a:solidFill>
              </a:rPr>
              <a:t> = </a:t>
            </a:r>
            <a:r>
              <a:rPr lang="en-GB" sz="1200" b="1" dirty="0" err="1">
                <a:solidFill>
                  <a:srgbClr val="FF0000"/>
                </a:solidFill>
              </a:rPr>
              <a:t>ServiceLoader</a:t>
            </a:r>
            <a:endParaRPr lang="en-GB" sz="1200" b="1" dirty="0">
              <a:solidFill>
                <a:srgbClr val="FF0000"/>
              </a:solidFill>
            </a:endParaRPr>
          </a:p>
          <a:p>
            <a:r>
              <a:rPr lang="en-GB" sz="1200" b="1" dirty="0">
                <a:solidFill>
                  <a:srgbClr val="FF0000"/>
                </a:solidFill>
              </a:rPr>
              <a:t>                                                   .load(</a:t>
            </a:r>
            <a:r>
              <a:rPr lang="en-GB" sz="1200" b="1" dirty="0" err="1">
                <a:solidFill>
                  <a:srgbClr val="FF0000"/>
                </a:solidFill>
              </a:rPr>
              <a:t>GreetingService.class</a:t>
            </a:r>
            <a:r>
              <a:rPr lang="en-GB" sz="1200" b="1" dirty="0">
                <a:solidFill>
                  <a:srgbClr val="FF0000"/>
                </a:solidFill>
              </a:rPr>
              <a:t>)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                                                   .</a:t>
            </a:r>
            <a:r>
              <a:rPr lang="en-GB" sz="1200" b="1" dirty="0" err="1">
                <a:solidFill>
                  <a:srgbClr val="FF0000"/>
                </a:solidFill>
              </a:rPr>
              <a:t>findFirst</a:t>
            </a:r>
            <a:r>
              <a:rPr lang="en-GB" sz="1200" b="1" dirty="0">
                <a:solidFill>
                  <a:srgbClr val="FF0000"/>
                </a:solidFill>
              </a:rPr>
              <a:t>();</a:t>
            </a:r>
          </a:p>
          <a:p>
            <a:r>
              <a:rPr lang="en-GB" sz="1200" dirty="0"/>
              <a:t>        try {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GreetingService</a:t>
            </a:r>
            <a:r>
              <a:rPr lang="en-GB" sz="1200" dirty="0"/>
              <a:t> service = </a:t>
            </a:r>
            <a:r>
              <a:rPr lang="en-GB" sz="1200" dirty="0" err="1"/>
              <a:t>optService.get</a:t>
            </a:r>
            <a:r>
              <a:rPr lang="en-GB" sz="1200" dirty="0"/>
              <a:t>();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System.out.println</a:t>
            </a:r>
            <a:r>
              <a:rPr lang="en-GB" sz="1200" dirty="0"/>
              <a:t>(</a:t>
            </a:r>
            <a:r>
              <a:rPr lang="en-GB" sz="1200" dirty="0" err="1"/>
              <a:t>service.getBriefGreeting</a:t>
            </a:r>
            <a:r>
              <a:rPr lang="en-GB" sz="1200" dirty="0"/>
              <a:t>());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System.out.println</a:t>
            </a:r>
            <a:r>
              <a:rPr lang="en-GB" sz="1200" dirty="0"/>
              <a:t>(</a:t>
            </a:r>
            <a:r>
              <a:rPr lang="en-GB" sz="1200" dirty="0" err="1"/>
              <a:t>service.getVerboseGreeting</a:t>
            </a:r>
            <a:r>
              <a:rPr lang="en-GB" sz="1200" dirty="0"/>
              <a:t>());</a:t>
            </a:r>
          </a:p>
          <a:p>
            <a:r>
              <a:rPr lang="en-GB" sz="1200" dirty="0"/>
              <a:t>        }</a:t>
            </a:r>
          </a:p>
          <a:p>
            <a:r>
              <a:rPr lang="en-GB" sz="1200" dirty="0"/>
              <a:t>        catch (</a:t>
            </a:r>
            <a:r>
              <a:rPr lang="en-GB" sz="1200" dirty="0" err="1"/>
              <a:t>NoSuchElementException</a:t>
            </a:r>
            <a:r>
              <a:rPr lang="en-GB" sz="1200" dirty="0"/>
              <a:t> ex) {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System.err.println</a:t>
            </a:r>
            <a:r>
              <a:rPr lang="en-GB" sz="1200" dirty="0"/>
              <a:t>("No </a:t>
            </a:r>
            <a:r>
              <a:rPr lang="en-GB" sz="1200" dirty="0" err="1"/>
              <a:t>GreetingService</a:t>
            </a:r>
            <a:r>
              <a:rPr lang="en-GB" sz="1200" dirty="0"/>
              <a:t> implementation available");</a:t>
            </a:r>
          </a:p>
          <a:p>
            <a:r>
              <a:rPr lang="en-GB" sz="1200" dirty="0"/>
              <a:t>        }</a:t>
            </a:r>
          </a:p>
          <a:p>
            <a:r>
              <a:rPr lang="en-GB" sz="1200" dirty="0"/>
              <a:t>    }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37770" y="409075"/>
            <a:ext cx="276229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GB" dirty="0" err="1">
                <a:solidFill>
                  <a:srgbClr val="333399"/>
                </a:solidFill>
              </a:rPr>
              <a:t>demo.moduleServiceClient</a:t>
            </a:r>
            <a:endParaRPr lang="en-GB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6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Compile the modules as normal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GB" dirty="0"/>
              <a:t>When you execute the application:</a:t>
            </a:r>
          </a:p>
          <a:p>
            <a:pPr lvl="1" eaLnBrk="1" hangingPunct="1"/>
            <a:r>
              <a:rPr lang="en-GB" dirty="0"/>
              <a:t>Include the path to the implementation module(s)</a:t>
            </a:r>
          </a:p>
          <a:p>
            <a:pPr lvl="1" eaLnBrk="1" hangingPunct="1"/>
            <a:r>
              <a:rPr lang="en-GB" dirty="0"/>
              <a:t>This makes the implementation module(s) available to the JVM</a:t>
            </a:r>
          </a:p>
          <a:p>
            <a:pPr lvl="1" eaLnBrk="1" hangingPunct="1"/>
            <a:r>
              <a:rPr lang="en-GB" dirty="0"/>
              <a:t>The JVM hooks up the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uses</a:t>
            </a:r>
            <a:r>
              <a:rPr lang="en-GB" dirty="0"/>
              <a:t> clauses with the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provides</a:t>
            </a:r>
            <a:r>
              <a:rPr lang="en-GB" dirty="0"/>
              <a:t> clauses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eaLnBrk="1" hangingPunct="1"/>
            <a:endParaRPr lang="en-GB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Compiling and Executing the Application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819939" y="1687241"/>
            <a:ext cx="7899518" cy="64697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javac </a:t>
            </a:r>
            <a:r>
              <a:rPr lang="en-GB" sz="1200" dirty="0">
                <a:solidFill>
                  <a:srgbClr val="00B0F0"/>
                </a:solidFill>
              </a:rPr>
              <a:t>--module-source-path </a:t>
            </a:r>
            <a:r>
              <a:rPr lang="en-GB" sz="1200" dirty="0" err="1">
                <a:solidFill>
                  <a:srgbClr val="00B0F0"/>
                </a:solidFill>
              </a:rPr>
              <a:t>src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</a:t>
            </a:r>
            <a:r>
              <a:rPr lang="en-GB" sz="1200" dirty="0">
                <a:solidFill>
                  <a:srgbClr val="FE7C6E"/>
                </a:solidFill>
              </a:rPr>
              <a:t>--module demo.moduleService,demo.moduleServiceImpl,demo.moduleServiceClient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</a:t>
            </a:r>
            <a:r>
              <a:rPr lang="en-GB" sz="1200" dirty="0">
                <a:solidFill>
                  <a:srgbClr val="00B050"/>
                </a:solidFill>
              </a:rPr>
              <a:t>-d out 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19939" y="4377825"/>
            <a:ext cx="7899518" cy="46230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java </a:t>
            </a:r>
            <a:r>
              <a:rPr lang="en-GB" sz="1200" dirty="0">
                <a:solidFill>
                  <a:srgbClr val="00B050"/>
                </a:solidFill>
              </a:rPr>
              <a:t>--module-path out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</a:t>
            </a:r>
            <a:r>
              <a:rPr lang="en-GB" sz="1200" dirty="0">
                <a:solidFill>
                  <a:srgbClr val="FFC000"/>
                </a:solidFill>
              </a:rPr>
              <a:t>--module </a:t>
            </a:r>
            <a:r>
              <a:rPr lang="en-GB" sz="1200" dirty="0" err="1">
                <a:solidFill>
                  <a:srgbClr val="FFC000"/>
                </a:solidFill>
              </a:rPr>
              <a:t>demo.moduleServiceClient</a:t>
            </a:r>
            <a:r>
              <a:rPr lang="en-GB" sz="1200" dirty="0">
                <a:solidFill>
                  <a:srgbClr val="FFC000"/>
                </a:solidFill>
              </a:rPr>
              <a:t>/</a:t>
            </a:r>
            <a:r>
              <a:rPr lang="en-GB" sz="1200" dirty="0" err="1">
                <a:solidFill>
                  <a:srgbClr val="FFC000"/>
                </a:solidFill>
              </a:rPr>
              <a:t>packageServiceClient.Main</a:t>
            </a:r>
            <a:endParaRPr lang="en-GB" sz="12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95445" y="232767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00"/>
                </a:solidFill>
              </a:rPr>
              <a:t>compile.cmd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84486" y="482624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00"/>
                </a:solidFill>
              </a:rPr>
              <a:t>execute.cmd</a:t>
            </a:r>
          </a:p>
        </p:txBody>
      </p:sp>
    </p:spTree>
    <p:extLst>
      <p:ext uri="{BB962C8B-B14F-4D97-AF65-F5344CB8AC3E}">
        <p14:creationId xmlns:p14="http://schemas.microsoft.com/office/powerpoint/2010/main" val="439409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Unnamed module</a:t>
            </a:r>
          </a:p>
          <a:p>
            <a:pPr eaLnBrk="1" hangingPunct="1"/>
            <a:r>
              <a:rPr lang="en-GB"/>
              <a:t>Automatic modules</a:t>
            </a:r>
          </a:p>
          <a:p>
            <a:pPr eaLnBrk="1" hangingPunct="1"/>
            <a:r>
              <a:rPr lang="en-GB"/>
              <a:t>A phased approach to migrating to Java modules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Migration Strategies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6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Java 9+, all Java classes must be located in a module</a:t>
            </a:r>
          </a:p>
          <a:p>
            <a:pPr lvl="1" eaLnBrk="1" hangingPunct="1"/>
            <a:r>
              <a:rPr lang="en-GB" dirty="0"/>
              <a:t>So that the JVM will be able to find them</a:t>
            </a:r>
          </a:p>
          <a:p>
            <a:pPr lvl="2" eaLnBrk="1" hangingPunct="1"/>
            <a:endParaRPr lang="en-GB" dirty="0"/>
          </a:p>
          <a:p>
            <a:pPr eaLnBrk="1" hangingPunct="1"/>
            <a:r>
              <a:rPr lang="en-GB" dirty="0"/>
              <a:t>What about old classes compiled prior to Java 9 modules?</a:t>
            </a:r>
          </a:p>
          <a:p>
            <a:pPr lvl="1" eaLnBrk="1" hangingPunct="1"/>
            <a:r>
              <a:rPr lang="en-GB" dirty="0"/>
              <a:t>You can still include old classes in your Java 9 application</a:t>
            </a:r>
          </a:p>
          <a:p>
            <a:pPr lvl="1" eaLnBrk="1" hangingPunct="1"/>
            <a:r>
              <a:rPr lang="en-GB" dirty="0"/>
              <a:t>The JVM puts all old classes into a single </a:t>
            </a:r>
            <a:r>
              <a:rPr lang="en-GB" u="sng" dirty="0"/>
              <a:t>unnamed module</a:t>
            </a:r>
          </a:p>
          <a:p>
            <a:pPr lvl="2" eaLnBrk="1" hangingPunct="1"/>
            <a:endParaRPr lang="en-GB" u="sng" dirty="0"/>
          </a:p>
          <a:p>
            <a:pPr eaLnBrk="1" hangingPunct="1"/>
            <a:r>
              <a:rPr lang="en-GB" dirty="0"/>
              <a:t>The unnamed module </a:t>
            </a:r>
            <a:r>
              <a:rPr lang="en-GB" dirty="0">
                <a:solidFill>
                  <a:srgbClr val="FF0000"/>
                </a:solidFill>
              </a:rPr>
              <a:t>exports all its packages</a:t>
            </a:r>
          </a:p>
          <a:p>
            <a:pPr lvl="1" eaLnBrk="1" hangingPunct="1"/>
            <a:r>
              <a:rPr lang="en-GB" dirty="0"/>
              <a:t>BUT: The classes in the unnamed module can only be read by other classes in the unnamed module</a:t>
            </a:r>
          </a:p>
          <a:p>
            <a:pPr lvl="1" eaLnBrk="1" hangingPunct="1"/>
            <a:r>
              <a:rPr lang="en-GB" dirty="0"/>
              <a:t>Named modules can't read classes of the unnamed module</a:t>
            </a:r>
          </a:p>
          <a:p>
            <a:pPr lvl="2" eaLnBrk="1" hangingPunct="1"/>
            <a:endParaRPr lang="en-GB" dirty="0"/>
          </a:p>
          <a:p>
            <a:pPr eaLnBrk="1" hangingPunct="1"/>
            <a:r>
              <a:rPr lang="en-GB" dirty="0"/>
              <a:t>The unnamed module </a:t>
            </a:r>
            <a:r>
              <a:rPr lang="en-GB" dirty="0">
                <a:solidFill>
                  <a:srgbClr val="FF0000"/>
                </a:solidFill>
              </a:rPr>
              <a:t>requires all named modules </a:t>
            </a:r>
          </a:p>
          <a:p>
            <a:pPr lvl="1" eaLnBrk="1" hangingPunct="1"/>
            <a:r>
              <a:rPr lang="en-GB" dirty="0"/>
              <a:t>So it can access all packages exported by named modules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Unnamed Module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114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Imagine this scenario:</a:t>
            </a:r>
          </a:p>
          <a:p>
            <a:pPr lvl="1" eaLnBrk="1" hangingPunct="1"/>
            <a:r>
              <a:rPr lang="en-GB" dirty="0"/>
              <a:t>You are modularizing your code, ready for Java 9+</a:t>
            </a:r>
          </a:p>
          <a:p>
            <a:pPr lvl="1" eaLnBrk="1" hangingPunct="1"/>
            <a:r>
              <a:rPr lang="en-GB" dirty="0"/>
              <a:t>But your code uses a third-party </a:t>
            </a:r>
            <a:r>
              <a:rPr lang="en-GB" dirty="0" err="1"/>
              <a:t>unmodularized</a:t>
            </a:r>
            <a:r>
              <a:rPr lang="en-GB" dirty="0"/>
              <a:t> library</a:t>
            </a:r>
          </a:p>
          <a:p>
            <a:pPr lvl="1" eaLnBrk="1" hangingPunct="1"/>
            <a:endParaRPr lang="en-US" u="sng" dirty="0"/>
          </a:p>
          <a:p>
            <a:pPr eaLnBrk="1" hangingPunct="1"/>
            <a:r>
              <a:rPr lang="en-US" dirty="0"/>
              <a:t>This is the dilemma:</a:t>
            </a:r>
          </a:p>
          <a:p>
            <a:pPr lvl="1" eaLnBrk="1" hangingPunct="1"/>
            <a:r>
              <a:rPr lang="en-US" dirty="0"/>
              <a:t>You can include the third-party library on the </a:t>
            </a:r>
            <a:r>
              <a:rPr lang="en-US" u="sng" dirty="0"/>
              <a:t>class path</a:t>
            </a:r>
          </a:p>
          <a:p>
            <a:pPr lvl="1" eaLnBrk="1" hangingPunct="1"/>
            <a:r>
              <a:rPr lang="en-US" dirty="0"/>
              <a:t>This will put the third-party classes into the unnamed module</a:t>
            </a:r>
          </a:p>
          <a:p>
            <a:pPr lvl="1" eaLnBrk="1" hangingPunct="1"/>
            <a:r>
              <a:rPr lang="en-US" dirty="0"/>
              <a:t>But you can't access those classes from your named modules!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The solution is </a:t>
            </a:r>
            <a:r>
              <a:rPr lang="en-US" u="sng" dirty="0"/>
              <a:t>automatic modules</a:t>
            </a:r>
            <a:endParaRPr lang="en-US" dirty="0"/>
          </a:p>
          <a:p>
            <a:pPr lvl="1" eaLnBrk="1" hangingPunct="1"/>
            <a:r>
              <a:rPr lang="en-US" dirty="0"/>
              <a:t>An automatic module is made from an non-modular JAR, </a:t>
            </a:r>
            <a:br>
              <a:rPr lang="en-US" dirty="0"/>
            </a:br>
            <a:r>
              <a:rPr lang="en-US" dirty="0"/>
              <a:t>i.e. a JAR created prior to Java 9 (i.e. no module descriptor)</a:t>
            </a:r>
          </a:p>
          <a:p>
            <a:pPr lvl="1" eaLnBrk="1" hangingPunct="1"/>
            <a:r>
              <a:rPr lang="en-US" dirty="0"/>
              <a:t>When you put an non-modular JAR on the </a:t>
            </a:r>
            <a:r>
              <a:rPr lang="en-US" u="sng" dirty="0"/>
              <a:t>module path</a:t>
            </a:r>
            <a:r>
              <a:rPr lang="en-US" dirty="0"/>
              <a:t> (not the class path), the JVM converts it into an automatic JAR</a:t>
            </a:r>
          </a:p>
          <a:p>
            <a:pPr lvl="1" eaLnBrk="1" hangingPunct="1"/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Automatic Modules (1 of 2)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22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Defining a multi-module application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Services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Migration strategies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An automatic module is a special kind of named module</a:t>
            </a:r>
          </a:p>
          <a:p>
            <a:pPr lvl="1" eaLnBrk="1" hangingPunct="1"/>
            <a:r>
              <a:rPr lang="en-GB" dirty="0"/>
              <a:t>The name of the automatic module is based on the JAR file name</a:t>
            </a:r>
          </a:p>
          <a:p>
            <a:pPr lvl="1" eaLnBrk="1" hangingPunct="1"/>
            <a:r>
              <a:rPr lang="en-GB" dirty="0"/>
              <a:t>e.g. an </a:t>
            </a:r>
            <a:r>
              <a:rPr lang="en-GB" dirty="0" err="1"/>
              <a:t>unmodularized</a:t>
            </a:r>
            <a:r>
              <a:rPr lang="en-GB" dirty="0"/>
              <a:t> JAR named </a:t>
            </a:r>
            <a:r>
              <a:rPr lang="en-GB" dirty="0">
                <a:latin typeface="Lucida Console" panose="020B0609040504020204" pitchFamily="49" charset="0"/>
              </a:rPr>
              <a:t>com-osl-utils.jar</a:t>
            </a:r>
            <a:r>
              <a:rPr lang="en-GB" dirty="0"/>
              <a:t> would be treated as an automatic module named </a:t>
            </a:r>
            <a:r>
              <a:rPr lang="en-GB" dirty="0" err="1">
                <a:latin typeface="Lucida Console" panose="020B0609040504020204" pitchFamily="49" charset="0"/>
              </a:rPr>
              <a:t>com.osl.utils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An automatic module </a:t>
            </a:r>
            <a:r>
              <a:rPr lang="en-GB" u="sng" dirty="0"/>
              <a:t>exports</a:t>
            </a:r>
            <a:r>
              <a:rPr lang="en-GB" dirty="0"/>
              <a:t> all its packages</a:t>
            </a:r>
          </a:p>
          <a:p>
            <a:pPr lvl="1" eaLnBrk="1" hangingPunct="1"/>
            <a:r>
              <a:rPr lang="en-GB" dirty="0"/>
              <a:t>So all named modules can access any of its packages</a:t>
            </a:r>
          </a:p>
          <a:p>
            <a:pPr lvl="1" eaLnBrk="1" hangingPunct="1"/>
            <a:r>
              <a:rPr lang="en-GB" dirty="0"/>
              <a:t>Note: Named modules still have to "require" the automatic module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An automatic module </a:t>
            </a:r>
            <a:r>
              <a:rPr lang="en-GB" u="sng" dirty="0"/>
              <a:t>requires</a:t>
            </a:r>
            <a:r>
              <a:rPr lang="en-GB" dirty="0"/>
              <a:t> all named modules </a:t>
            </a:r>
          </a:p>
          <a:p>
            <a:pPr lvl="1" eaLnBrk="1" hangingPunct="1"/>
            <a:r>
              <a:rPr lang="en-GB" dirty="0"/>
              <a:t>So it can access all packages exported by named modules</a:t>
            </a:r>
          </a:p>
          <a:p>
            <a:pPr lvl="1" eaLnBrk="1" hangingPunct="1"/>
            <a:r>
              <a:rPr lang="en-GB" dirty="0">
                <a:solidFill>
                  <a:srgbClr val="FF0000"/>
                </a:solidFill>
              </a:rPr>
              <a:t>It can also access all packages in the unnamed module (this is different from explicit named modules, which can't access the unnamed module!)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Automatic Modules (2 of 2)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915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Upgrade to Java 9+ JDK, without any code changes</a:t>
            </a:r>
          </a:p>
          <a:p>
            <a:pPr lvl="1" eaLnBrk="1" hangingPunct="1"/>
            <a:r>
              <a:rPr lang="en-GB"/>
              <a:t>Your classes will become part of the unnamed module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Put third-party/utility JARs into the module path</a:t>
            </a:r>
          </a:p>
          <a:p>
            <a:pPr lvl="1" eaLnBrk="1" hangingPunct="1"/>
            <a:r>
              <a:rPr lang="en-GB"/>
              <a:t>They will thus become automatic modules</a:t>
            </a:r>
          </a:p>
          <a:p>
            <a:pPr lvl="1" eaLnBrk="1" hangingPunct="1"/>
            <a:r>
              <a:rPr lang="en-GB"/>
              <a:t>The rest of the app remains in the unnamed module (this is fine, because the unnamed module can access named modules)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Migrate JARs to Java modules where possible, and add the modules to the module path</a:t>
            </a:r>
          </a:p>
          <a:p>
            <a:pPr lvl="1" eaLnBrk="1" hangingPunct="1"/>
            <a:r>
              <a:rPr lang="en-GB"/>
              <a:t>Start with libraries that have no other dependencies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Migrate your main application code to Java modules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 Phased Approach to Migrating to Java Modules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2" name="Oval 1"/>
          <p:cNvSpPr/>
          <p:nvPr/>
        </p:nvSpPr>
        <p:spPr bwMode="auto">
          <a:xfrm>
            <a:off x="374072" y="1288473"/>
            <a:ext cx="332509" cy="332509"/>
          </a:xfrm>
          <a:prstGeom prst="ellipse">
            <a:avLst/>
          </a:prstGeom>
          <a:solidFill>
            <a:srgbClr val="333399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j-lt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74072" y="2549237"/>
            <a:ext cx="332509" cy="332509"/>
          </a:xfrm>
          <a:prstGeom prst="ellipse">
            <a:avLst/>
          </a:prstGeom>
          <a:solidFill>
            <a:srgbClr val="333399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j-lt"/>
              </a:rPr>
              <a:t>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74072" y="4447309"/>
            <a:ext cx="332509" cy="332509"/>
          </a:xfrm>
          <a:prstGeom prst="ellipse">
            <a:avLst/>
          </a:prstGeom>
          <a:solidFill>
            <a:srgbClr val="333399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74072" y="6040582"/>
            <a:ext cx="332509" cy="332509"/>
          </a:xfrm>
          <a:prstGeom prst="ellipse">
            <a:avLst/>
          </a:prstGeom>
          <a:solidFill>
            <a:srgbClr val="333399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43399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B4C308-6903-441A-8F47-A5901292CB00}" type="slidenum">
              <a:rPr lang="en-GB"/>
              <a:pPr>
                <a:defRPr/>
              </a:pPr>
              <a:t>22</a:t>
            </a:fld>
            <a:endParaRPr lang="en-GB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321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How to define a multi-module application</a:t>
            </a:r>
          </a:p>
          <a:p>
            <a:pPr eaLnBrk="1" hangingPunct="1"/>
            <a:r>
              <a:rPr lang="en-GB" dirty="0"/>
              <a:t>Reflecting on modules</a:t>
            </a:r>
          </a:p>
          <a:p>
            <a:pPr eaLnBrk="1" hangingPunct="1"/>
            <a:r>
              <a:rPr lang="en-GB" dirty="0"/>
              <a:t>Module do's and don'ts</a:t>
            </a:r>
          </a:p>
          <a:p>
            <a:pPr eaLnBrk="1" hangingPunct="1"/>
            <a:r>
              <a:rPr lang="en-GB" dirty="0"/>
              <a:t>Standalone applications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Defining a Multi-Module Application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82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An application can comprise multiple modules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Each module specifies what packages it exports</a:t>
            </a:r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Each module also specifies what other modules it requires</a:t>
            </a:r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How to Define a Multi-Module Application (1 of 2)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819939" y="2556778"/>
            <a:ext cx="7759102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module </a:t>
            </a:r>
            <a:r>
              <a:rPr lang="en-GB" sz="1200" dirty="0" err="1"/>
              <a:t>someModule</a:t>
            </a:r>
            <a:r>
              <a:rPr lang="en-GB" sz="1200" dirty="0"/>
              <a:t> {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    exports somePackage1;      // Let's export some package.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    exports somePackage2;      // Let's export another package.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    exports somePackage2.sub;  // Let's export yet another package.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19939" y="4534689"/>
            <a:ext cx="7759102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module </a:t>
            </a:r>
            <a:r>
              <a:rPr lang="en-GB" sz="1200" dirty="0" err="1"/>
              <a:t>utilsModule</a:t>
            </a:r>
            <a:r>
              <a:rPr lang="en-GB" sz="1200" dirty="0"/>
              <a:t> {</a:t>
            </a:r>
          </a:p>
          <a:p>
            <a:r>
              <a:rPr lang="en-GB" sz="1200" dirty="0"/>
              <a:t>    exports </a:t>
            </a:r>
            <a:r>
              <a:rPr lang="en-GB" sz="1200" dirty="0" err="1"/>
              <a:t>somePackage</a:t>
            </a:r>
            <a:r>
              <a:rPr lang="en-GB" sz="1200" dirty="0"/>
              <a:t>;      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    requires </a:t>
            </a:r>
            <a:r>
              <a:rPr lang="en-GB" sz="1200" b="1" dirty="0" err="1">
                <a:solidFill>
                  <a:srgbClr val="FF0000"/>
                </a:solidFill>
              </a:rPr>
              <a:t>someModule</a:t>
            </a:r>
            <a:r>
              <a:rPr lang="en-GB" sz="1200" b="1" dirty="0">
                <a:solidFill>
                  <a:srgbClr val="FF0000"/>
                </a:solidFill>
              </a:rPr>
              <a:t>;       // We can access exported packages from </a:t>
            </a:r>
            <a:r>
              <a:rPr lang="en-GB" sz="1200" b="1" dirty="0" err="1">
                <a:solidFill>
                  <a:srgbClr val="FF0000"/>
                </a:solidFill>
              </a:rPr>
              <a:t>someModule</a:t>
            </a:r>
            <a:r>
              <a:rPr lang="en-GB" sz="1200" b="1" dirty="0">
                <a:solidFill>
                  <a:srgbClr val="FF0000"/>
                </a:solidFill>
              </a:rPr>
              <a:t>.     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    requires </a:t>
            </a:r>
            <a:r>
              <a:rPr lang="en-GB" sz="1200" b="1" dirty="0" err="1">
                <a:solidFill>
                  <a:srgbClr val="FF0000"/>
                </a:solidFill>
              </a:rPr>
              <a:t>someOtherModule</a:t>
            </a:r>
            <a:r>
              <a:rPr lang="en-GB" sz="1200" b="1" dirty="0">
                <a:solidFill>
                  <a:srgbClr val="FF0000"/>
                </a:solidFill>
              </a:rPr>
              <a:t>;  // And from </a:t>
            </a:r>
            <a:r>
              <a:rPr lang="en-GB" sz="1200" b="1" dirty="0" err="1">
                <a:solidFill>
                  <a:srgbClr val="FF0000"/>
                </a:solidFill>
              </a:rPr>
              <a:t>someOtherModule</a:t>
            </a:r>
            <a:r>
              <a:rPr lang="en-GB" sz="1200" b="1" dirty="0">
                <a:solidFill>
                  <a:srgbClr val="FF0000"/>
                </a:solidFill>
              </a:rPr>
              <a:t>.</a:t>
            </a:r>
          </a:p>
          <a:p>
            <a:r>
              <a:rPr lang="en-GB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218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of a multi-module application:</a:t>
            </a:r>
          </a:p>
          <a:p>
            <a:pPr lvl="1" eaLnBrk="1" hangingPunct="1"/>
            <a:r>
              <a:rPr lang="en-GB" dirty="0"/>
              <a:t>See </a:t>
            </a:r>
            <a:r>
              <a:rPr lang="en-GB" dirty="0">
                <a:latin typeface="Lucida Console" panose="020B0609040504020204" pitchFamily="49" charset="0"/>
              </a:rPr>
              <a:t>demo.modules.example2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GB" dirty="0">
                <a:latin typeface="+mj-lt"/>
              </a:rPr>
              <a:t>The </a:t>
            </a:r>
            <a:r>
              <a:rPr lang="en-GB" dirty="0" err="1">
                <a:latin typeface="Lucida Console" panose="020B0609040504020204" pitchFamily="49" charset="0"/>
              </a:rPr>
              <a:t>src</a:t>
            </a:r>
            <a:r>
              <a:rPr lang="en-GB" dirty="0">
                <a:latin typeface="+mj-lt"/>
              </a:rPr>
              <a:t> directory contains two module root directories:</a:t>
            </a:r>
          </a:p>
          <a:p>
            <a:pPr lvl="1" eaLnBrk="1" hangingPunct="1"/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demo.moduleB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demo.moduleC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GB" dirty="0">
                <a:latin typeface="+mj-lt"/>
              </a:rPr>
              <a:t> Note that </a:t>
            </a:r>
            <a:r>
              <a:rPr lang="en-GB" dirty="0" err="1">
                <a:latin typeface="Lucida Console" panose="020B0609040504020204" pitchFamily="49" charset="0"/>
              </a:rPr>
              <a:t>demo.moduleB</a:t>
            </a:r>
            <a:r>
              <a:rPr lang="en-GB" dirty="0">
                <a:latin typeface="+mj-lt"/>
              </a:rPr>
              <a:t>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requires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demo.moduleC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GB" dirty="0">
                <a:latin typeface="+mj-lt"/>
              </a:rPr>
              <a:t>You can compile via </a:t>
            </a:r>
            <a:r>
              <a:rPr lang="en-GB" dirty="0">
                <a:latin typeface="Lucida Console" panose="020B0609040504020204" pitchFamily="49" charset="0"/>
              </a:rPr>
              <a:t>compile.cmd 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GB" dirty="0"/>
              <a:t>You can execute via </a:t>
            </a:r>
            <a:r>
              <a:rPr lang="en-GB" dirty="0">
                <a:latin typeface="Lucida Console" panose="020B0609040504020204" pitchFamily="49" charset="0"/>
              </a:rPr>
              <a:t>execute.cmd </a:t>
            </a:r>
          </a:p>
          <a:p>
            <a:pPr eaLnBrk="1" hangingPunct="1"/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How to Define a Multi-Module Application (2 of 2)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819939" y="4888248"/>
            <a:ext cx="7759102" cy="2776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</a:rPr>
              <a:t>javac</a:t>
            </a:r>
            <a:r>
              <a:rPr lang="en-GB" sz="1200" dirty="0">
                <a:solidFill>
                  <a:schemeClr val="bg1"/>
                </a:solidFill>
              </a:rPr>
              <a:t>  </a:t>
            </a:r>
            <a:r>
              <a:rPr lang="en-GB" sz="1200" dirty="0">
                <a:solidFill>
                  <a:srgbClr val="FE7C6E"/>
                </a:solidFill>
              </a:rPr>
              <a:t>--module-source-path </a:t>
            </a:r>
            <a:r>
              <a:rPr lang="en-GB" sz="1200" dirty="0" err="1">
                <a:solidFill>
                  <a:srgbClr val="FE7C6E"/>
                </a:solidFill>
              </a:rPr>
              <a:t>src</a:t>
            </a:r>
            <a:r>
              <a:rPr lang="en-GB" sz="1200" dirty="0">
                <a:solidFill>
                  <a:srgbClr val="FE7C6E"/>
                </a:solidFill>
              </a:rPr>
              <a:t>  </a:t>
            </a:r>
            <a:r>
              <a:rPr lang="en-GB" sz="1200" dirty="0">
                <a:solidFill>
                  <a:srgbClr val="00B0F0"/>
                </a:solidFill>
              </a:rPr>
              <a:t>--module </a:t>
            </a:r>
            <a:r>
              <a:rPr lang="en-GB" sz="1200" dirty="0" err="1">
                <a:solidFill>
                  <a:srgbClr val="00B0F0"/>
                </a:solidFill>
              </a:rPr>
              <a:t>demo.moduleB,demo.moduleC</a:t>
            </a:r>
            <a:r>
              <a:rPr lang="en-GB" sz="1200" dirty="0">
                <a:solidFill>
                  <a:srgbClr val="00B0F0"/>
                </a:solidFill>
              </a:rPr>
              <a:t>  </a:t>
            </a:r>
            <a:r>
              <a:rPr lang="en-GB" sz="1200" dirty="0">
                <a:solidFill>
                  <a:srgbClr val="00B050"/>
                </a:solidFill>
              </a:rPr>
              <a:t>-d out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819939" y="6124981"/>
            <a:ext cx="7759102" cy="2776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java  </a:t>
            </a:r>
            <a:r>
              <a:rPr lang="en-GB" sz="1200" dirty="0">
                <a:solidFill>
                  <a:srgbClr val="00B050"/>
                </a:solidFill>
              </a:rPr>
              <a:t>--module-path out</a:t>
            </a:r>
            <a:r>
              <a:rPr lang="en-GB" sz="1200" dirty="0">
                <a:solidFill>
                  <a:schemeClr val="bg1"/>
                </a:solidFill>
              </a:rPr>
              <a:t>  </a:t>
            </a:r>
            <a:r>
              <a:rPr lang="en-GB" sz="1200" dirty="0">
                <a:solidFill>
                  <a:srgbClr val="FFC000"/>
                </a:solidFill>
              </a:rPr>
              <a:t>--module </a:t>
            </a:r>
            <a:r>
              <a:rPr lang="en-GB" sz="1200" dirty="0" err="1">
                <a:solidFill>
                  <a:srgbClr val="FFC000"/>
                </a:solidFill>
              </a:rPr>
              <a:t>demo.moduleB</a:t>
            </a:r>
            <a:r>
              <a:rPr lang="en-GB" sz="1200" dirty="0">
                <a:solidFill>
                  <a:srgbClr val="FFC000"/>
                </a:solidFill>
              </a:rPr>
              <a:t>/</a:t>
            </a:r>
            <a:r>
              <a:rPr lang="en-GB" sz="1200" dirty="0" err="1">
                <a:solidFill>
                  <a:srgbClr val="FFC000"/>
                </a:solidFill>
              </a:rPr>
              <a:t>packageB.Main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5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Java 9 introduced the </a:t>
            </a:r>
            <a:r>
              <a:rPr lang="en-GB" dirty="0" err="1">
                <a:latin typeface="Lucida Console" panose="020B0609040504020204" pitchFamily="49" charset="0"/>
              </a:rPr>
              <a:t>java.lang.Module</a:t>
            </a:r>
            <a:r>
              <a:rPr lang="en-GB" dirty="0">
                <a:latin typeface="+mj-lt"/>
              </a:rPr>
              <a:t> class</a:t>
            </a:r>
          </a:p>
          <a:p>
            <a:pPr lvl="1" eaLnBrk="1" hangingPunct="1"/>
            <a:r>
              <a:rPr lang="en-GB" dirty="0"/>
              <a:t>Instances constructed by the JVM, to represent your module graph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>
                <a:latin typeface="+mj-lt"/>
              </a:rPr>
              <a:t>Also </a:t>
            </a:r>
            <a:r>
              <a:rPr lang="en-GB" dirty="0" err="1">
                <a:latin typeface="Lucida Console" panose="020B0609040504020204" pitchFamily="49" charset="0"/>
              </a:rPr>
              <a:t>java.lang.module.ModuleDescriptor</a:t>
            </a:r>
            <a:endParaRPr lang="en-GB" dirty="0"/>
          </a:p>
          <a:p>
            <a:pPr lvl="1" eaLnBrk="1" hangingPunct="1"/>
            <a:r>
              <a:rPr lang="en-GB" dirty="0"/>
              <a:t>Allows you to reflect and interact with a module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Example</a:t>
            </a:r>
          </a:p>
          <a:p>
            <a:pPr lvl="1" eaLnBrk="1" hangingPunct="1"/>
            <a:r>
              <a:rPr lang="en-GB" dirty="0"/>
              <a:t>See "main" code in </a:t>
            </a:r>
            <a:r>
              <a:rPr lang="en-GB" dirty="0">
                <a:latin typeface="Lucida Console" panose="020B0609040504020204" pitchFamily="49" charset="0"/>
              </a:rPr>
              <a:t>demo.modules.example2</a:t>
            </a:r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Reflecting on Modules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19939" y="4528974"/>
            <a:ext cx="7759102" cy="2124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/>
              <a:t>private static void displayModuleInfoFor(Class aClass) {</a:t>
            </a:r>
          </a:p>
          <a:p>
            <a:r>
              <a:rPr lang="en-GB" sz="1200" b="1">
                <a:solidFill>
                  <a:srgbClr val="FF0000"/>
                </a:solidFill>
              </a:rPr>
              <a:t>    Module module = aClass.getModule();</a:t>
            </a:r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ModuleDescriptor descriptor = module.getDescriptor();</a:t>
            </a:r>
          </a:p>
          <a:p>
            <a:r>
              <a:rPr lang="en-GB" sz="1200"/>
              <a:t>    System.out.printf("\nModule name: %s\n", </a:t>
            </a:r>
            <a:r>
              <a:rPr lang="en-GB" sz="1200" b="1">
                <a:solidFill>
                  <a:srgbClr val="FF0000"/>
                </a:solidFill>
              </a:rPr>
              <a:t>descriptor.name()</a:t>
            </a:r>
            <a:r>
              <a:rPr lang="en-GB" sz="1200"/>
              <a:t>);</a:t>
            </a:r>
          </a:p>
          <a:p>
            <a:endParaRPr lang="en-GB" sz="1200"/>
          </a:p>
          <a:p>
            <a:r>
              <a:rPr lang="en-GB" sz="1200"/>
              <a:t>    System.out.println("Exports packages:");</a:t>
            </a:r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descriptor.packages()</a:t>
            </a:r>
            <a:r>
              <a:rPr lang="en-GB" sz="1200"/>
              <a:t>.stream().forEach(p -&gt; System.out.printf("  %s\n", p));</a:t>
            </a:r>
          </a:p>
          <a:p>
            <a:endParaRPr lang="en-GB" sz="1200"/>
          </a:p>
          <a:p>
            <a:r>
              <a:rPr lang="en-GB" sz="1200"/>
              <a:t>    System.out.println("Requires modules:");</a:t>
            </a:r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descriptor.requires()</a:t>
            </a:r>
            <a:r>
              <a:rPr lang="en-GB" sz="1200"/>
              <a:t>.stream().forEach(m -&gt; System.out.printf("  %s\n", m));</a:t>
            </a:r>
          </a:p>
          <a:p>
            <a:r>
              <a:rPr lang="en-GB" sz="1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821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You can't have circular dependencies</a:t>
            </a:r>
          </a:p>
          <a:p>
            <a:pPr lvl="1" eaLnBrk="1" hangingPunct="1"/>
            <a:r>
              <a:rPr lang="en-GB" dirty="0">
                <a:latin typeface="+mj-lt"/>
              </a:rPr>
              <a:t>e.g. if </a:t>
            </a:r>
            <a:r>
              <a:rPr lang="en-GB" dirty="0" err="1">
                <a:latin typeface="Lucida Console" panose="020B0609040504020204" pitchFamily="49" charset="0"/>
              </a:rPr>
              <a:t>moduleA</a:t>
            </a:r>
            <a:r>
              <a:rPr lang="en-GB" dirty="0">
                <a:latin typeface="+mj-lt"/>
              </a:rPr>
              <a:t>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requires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moduleB</a:t>
            </a:r>
            <a:r>
              <a:rPr lang="en-GB" dirty="0">
                <a:latin typeface="+mj-lt"/>
              </a:rPr>
              <a:t> …</a:t>
            </a:r>
          </a:p>
          <a:p>
            <a:pPr lvl="1" eaLnBrk="1" hangingPunct="1"/>
            <a:r>
              <a:rPr lang="en-GB" dirty="0">
                <a:latin typeface="+mj-lt"/>
              </a:rPr>
              <a:t>… then </a:t>
            </a:r>
            <a:r>
              <a:rPr lang="en-GB" dirty="0" err="1">
                <a:latin typeface="Lucida Console" panose="020B0609040504020204" pitchFamily="49" charset="0"/>
              </a:rPr>
              <a:t>moduleB</a:t>
            </a:r>
            <a:r>
              <a:rPr lang="en-GB" dirty="0">
                <a:latin typeface="+mj-lt"/>
              </a:rPr>
              <a:t> can't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require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moduleA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You can't export the same package name across modules</a:t>
            </a:r>
          </a:p>
          <a:p>
            <a:pPr lvl="1" eaLnBrk="1" hangingPunct="1"/>
            <a:r>
              <a:rPr lang="en-GB" dirty="0">
                <a:latin typeface="+mj-lt"/>
              </a:rPr>
              <a:t>e.g. if </a:t>
            </a:r>
            <a:r>
              <a:rPr lang="en-GB" dirty="0" err="1">
                <a:latin typeface="Lucida Console" panose="020B0609040504020204" pitchFamily="49" charset="0"/>
              </a:rPr>
              <a:t>moduleA</a:t>
            </a:r>
            <a:r>
              <a:rPr lang="en-GB" dirty="0">
                <a:latin typeface="+mj-lt"/>
              </a:rPr>
              <a:t>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exports</a:t>
            </a:r>
            <a:r>
              <a:rPr lang="en-GB" dirty="0">
                <a:latin typeface="+mj-lt"/>
              </a:rPr>
              <a:t> a package </a:t>
            </a:r>
            <a:r>
              <a:rPr lang="en-GB" dirty="0" err="1">
                <a:latin typeface="Lucida Console" panose="020B0609040504020204" pitchFamily="49" charset="0"/>
              </a:rPr>
              <a:t>myCoolPackage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GB" dirty="0">
                <a:latin typeface="+mj-lt"/>
              </a:rPr>
              <a:t>… then </a:t>
            </a:r>
            <a:r>
              <a:rPr lang="en-GB" dirty="0" err="1">
                <a:latin typeface="Lucida Console" panose="020B0609040504020204" pitchFamily="49" charset="0"/>
              </a:rPr>
              <a:t>moduleB</a:t>
            </a:r>
            <a:r>
              <a:rPr lang="en-GB" dirty="0">
                <a:latin typeface="+mj-lt"/>
              </a:rPr>
              <a:t> can't also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export</a:t>
            </a:r>
            <a:r>
              <a:rPr lang="en-GB" dirty="0">
                <a:latin typeface="+mj-lt"/>
              </a:rPr>
              <a:t> a package </a:t>
            </a:r>
            <a:r>
              <a:rPr lang="en-GB" dirty="0" err="1">
                <a:latin typeface="Lucida Console" panose="020B0609040504020204" pitchFamily="49" charset="0"/>
              </a:rPr>
              <a:t>myCoolPackage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GB" dirty="0"/>
              <a:t>A module can specify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requires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transitive</a:t>
            </a:r>
            <a:r>
              <a:rPr lang="en-GB" dirty="0"/>
              <a:t> </a:t>
            </a:r>
          </a:p>
          <a:p>
            <a:pPr lvl="1" eaLnBrk="1" hangingPunct="1"/>
            <a:r>
              <a:rPr lang="en-GB" dirty="0"/>
              <a:t>E.g. if module B </a:t>
            </a:r>
            <a:r>
              <a:rPr lang="en-GB" dirty="0">
                <a:solidFill>
                  <a:srgbClr val="FF0000"/>
                </a:solidFill>
              </a:rPr>
              <a:t>requires transitive</a:t>
            </a:r>
            <a:r>
              <a:rPr lang="en-GB" dirty="0"/>
              <a:t> module A</a:t>
            </a:r>
          </a:p>
          <a:p>
            <a:pPr lvl="1" eaLnBrk="1" hangingPunct="1"/>
            <a:r>
              <a:rPr lang="en-GB" dirty="0"/>
              <a:t>… and module C </a:t>
            </a:r>
            <a:r>
              <a:rPr lang="en-GB" dirty="0">
                <a:solidFill>
                  <a:srgbClr val="FF0000"/>
                </a:solidFill>
              </a:rPr>
              <a:t>requires</a:t>
            </a:r>
            <a:r>
              <a:rPr lang="en-GB" dirty="0"/>
              <a:t> module B</a:t>
            </a:r>
          </a:p>
          <a:p>
            <a:pPr lvl="1" eaLnBrk="1" hangingPunct="1"/>
            <a:r>
              <a:rPr lang="en-GB" dirty="0"/>
              <a:t>… then module C implicitly </a:t>
            </a:r>
            <a:r>
              <a:rPr lang="en-GB" dirty="0">
                <a:solidFill>
                  <a:srgbClr val="FF0000"/>
                </a:solidFill>
              </a:rPr>
              <a:t>requires</a:t>
            </a:r>
            <a:r>
              <a:rPr lang="en-GB" dirty="0"/>
              <a:t> module A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Additional Module Considerations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35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package Java module(s) into a standalone </a:t>
            </a:r>
            <a:r>
              <a:rPr lang="en-GB" dirty="0" err="1"/>
              <a:t>app</a:t>
            </a:r>
            <a:r>
              <a:rPr lang="en-GB" baseline="30000" dirty="0" err="1"/>
              <a:t>n</a:t>
            </a:r>
            <a:endParaRPr lang="en-GB" baseline="30000" dirty="0"/>
          </a:p>
          <a:p>
            <a:pPr lvl="1" eaLnBrk="1" hangingPunct="1"/>
            <a:r>
              <a:rPr lang="en-GB" dirty="0">
                <a:latin typeface="+mj-lt"/>
              </a:rPr>
              <a:t>The standalone </a:t>
            </a:r>
            <a:r>
              <a:rPr lang="en-GB" dirty="0" err="1">
                <a:latin typeface="+mj-lt"/>
              </a:rPr>
              <a:t>app</a:t>
            </a:r>
            <a:r>
              <a:rPr lang="en-GB" baseline="30000" dirty="0" err="1">
                <a:latin typeface="+mj-lt"/>
              </a:rPr>
              <a:t>n</a:t>
            </a:r>
            <a:r>
              <a:rPr lang="en-GB" dirty="0">
                <a:latin typeface="+mj-lt"/>
              </a:rPr>
              <a:t> contains all required modules, plus the JRE</a:t>
            </a:r>
          </a:p>
          <a:p>
            <a:pPr lvl="1" eaLnBrk="1" hangingPunct="1"/>
            <a:r>
              <a:rPr lang="en-GB" dirty="0">
                <a:latin typeface="+mj-lt"/>
              </a:rPr>
              <a:t>The user of the standalone </a:t>
            </a:r>
            <a:r>
              <a:rPr lang="en-GB" dirty="0" err="1">
                <a:latin typeface="+mj-lt"/>
              </a:rPr>
              <a:t>app</a:t>
            </a:r>
            <a:r>
              <a:rPr lang="en-GB" baseline="30000" dirty="0" err="1">
                <a:latin typeface="+mj-lt"/>
              </a:rPr>
              <a:t>n</a:t>
            </a:r>
            <a:r>
              <a:rPr lang="en-GB" dirty="0">
                <a:latin typeface="+mj-lt"/>
              </a:rPr>
              <a:t> doesn't need Java pre-installed</a:t>
            </a:r>
          </a:p>
          <a:p>
            <a:pPr lvl="2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To package Java modules into a standalone app:</a:t>
            </a:r>
          </a:p>
          <a:p>
            <a:pPr lvl="1" eaLnBrk="1" hangingPunct="1"/>
            <a:r>
              <a:rPr lang="en-GB" dirty="0">
                <a:latin typeface="+mj-lt"/>
              </a:rPr>
              <a:t> Use the </a:t>
            </a:r>
            <a:r>
              <a:rPr lang="en-GB" dirty="0">
                <a:latin typeface="Lucida Console" panose="020B0609040504020204" pitchFamily="49" charset="0"/>
              </a:rPr>
              <a:t>jlink</a:t>
            </a:r>
            <a:r>
              <a:rPr lang="en-GB" dirty="0">
                <a:latin typeface="+mj-lt"/>
              </a:rPr>
              <a:t> command (comes with Java SDK 9+)</a:t>
            </a:r>
          </a:p>
          <a:p>
            <a:pPr lvl="1" eaLnBrk="1" hangingPunct="1">
              <a:buClr>
                <a:srgbClr val="FE7C6E"/>
              </a:buClr>
            </a:pPr>
            <a:r>
              <a:rPr lang="en-GB" dirty="0">
                <a:solidFill>
                  <a:srgbClr val="FE7C6E"/>
                </a:solidFill>
                <a:latin typeface="+mj-lt"/>
              </a:rPr>
              <a:t> </a:t>
            </a:r>
            <a:r>
              <a:rPr lang="en-GB" dirty="0">
                <a:solidFill>
                  <a:srgbClr val="FE7C6E"/>
                </a:solidFill>
                <a:latin typeface="Lucida Console" panose="020B0609040504020204" pitchFamily="49" charset="0"/>
              </a:rPr>
              <a:t>--module-path</a:t>
            </a:r>
            <a:r>
              <a:rPr lang="en-GB" dirty="0">
                <a:solidFill>
                  <a:srgbClr val="FE7C6E"/>
                </a:solidFill>
                <a:latin typeface="+mj-lt"/>
              </a:rPr>
              <a:t> specifies paths to modules (yours plus JDK)</a:t>
            </a:r>
          </a:p>
          <a:p>
            <a:pPr lvl="1" eaLnBrk="1" hangingPunct="1">
              <a:buClr>
                <a:srgbClr val="00B0F0"/>
              </a:buClr>
            </a:pPr>
            <a:r>
              <a:rPr lang="en-GB" dirty="0">
                <a:latin typeface="+mj-lt"/>
              </a:rPr>
              <a:t> </a:t>
            </a:r>
            <a:r>
              <a:rPr lang="en-GB" dirty="0">
                <a:solidFill>
                  <a:srgbClr val="00B0F0"/>
                </a:solidFill>
                <a:latin typeface="Lucida Console" panose="020B0609040504020204" pitchFamily="49" charset="0"/>
              </a:rPr>
              <a:t>--add-modules</a:t>
            </a:r>
            <a:r>
              <a:rPr lang="en-GB" dirty="0">
                <a:solidFill>
                  <a:srgbClr val="00B0F0"/>
                </a:solidFill>
              </a:rPr>
              <a:t> specifies which of your modules to add to app</a:t>
            </a:r>
          </a:p>
          <a:p>
            <a:pPr lvl="2" eaLnBrk="1" hangingPunct="1"/>
            <a:endParaRPr lang="en-GB" dirty="0">
              <a:latin typeface="+mj-lt"/>
            </a:endParaRPr>
          </a:p>
          <a:p>
            <a:pPr marL="57150" indent="0" eaLnBrk="1" hangingPunct="1">
              <a:buNone/>
            </a:pPr>
            <a:endParaRPr lang="en-GB" dirty="0">
              <a:latin typeface="+mj-lt"/>
            </a:endParaRPr>
          </a:p>
          <a:p>
            <a:pPr eaLnBrk="1" hangingPunct="1"/>
            <a:r>
              <a:rPr lang="en-GB" dirty="0"/>
              <a:t>To run a standalone app:</a:t>
            </a:r>
          </a:p>
          <a:p>
            <a:pPr lvl="1" eaLnBrk="1" hangingPunct="1"/>
            <a:r>
              <a:rPr lang="en-GB" dirty="0"/>
              <a:t>Change to the directory containing your standalone app</a:t>
            </a:r>
          </a:p>
          <a:p>
            <a:pPr lvl="1" eaLnBrk="1" hangingPunct="1"/>
            <a:r>
              <a:rPr lang="en-GB" dirty="0"/>
              <a:t>Run </a:t>
            </a:r>
            <a:r>
              <a:rPr lang="en-GB" dirty="0">
                <a:latin typeface="Lucida Console" panose="020B0609040504020204" pitchFamily="49" charset="0"/>
              </a:rPr>
              <a:t>bin\java</a:t>
            </a:r>
            <a:r>
              <a:rPr lang="en-GB" dirty="0"/>
              <a:t> from this directory</a:t>
            </a:r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Standalone Applications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20878" y="4309726"/>
            <a:ext cx="8617857" cy="2776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jlink </a:t>
            </a:r>
            <a:r>
              <a:rPr lang="en-GB" sz="1200" dirty="0">
                <a:solidFill>
                  <a:srgbClr val="FE7C6E"/>
                </a:solidFill>
              </a:rPr>
              <a:t>--module-path out;$JAVA_HOME/</a:t>
            </a:r>
            <a:r>
              <a:rPr lang="en-GB" sz="1200" dirty="0" err="1">
                <a:solidFill>
                  <a:srgbClr val="FE7C6E"/>
                </a:solidFill>
              </a:rPr>
              <a:t>jmods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>
                <a:solidFill>
                  <a:srgbClr val="00B0F0"/>
                </a:solidFill>
              </a:rPr>
              <a:t>--add-modules </a:t>
            </a:r>
            <a:r>
              <a:rPr lang="en-GB" sz="1200" dirty="0" err="1">
                <a:solidFill>
                  <a:srgbClr val="00B0F0"/>
                </a:solidFill>
              </a:rPr>
              <a:t>demo.moduleB</a:t>
            </a:r>
            <a:r>
              <a:rPr lang="en-GB" sz="1200" dirty="0">
                <a:solidFill>
                  <a:schemeClr val="bg1"/>
                </a:solidFill>
              </a:rPr>
              <a:t> --output out-standalone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0877" y="6324642"/>
            <a:ext cx="8556480" cy="46230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cd out-standalone</a:t>
            </a:r>
          </a:p>
          <a:p>
            <a:r>
              <a:rPr lang="en-GB" sz="1200" dirty="0">
                <a:solidFill>
                  <a:schemeClr val="bg1"/>
                </a:solidFill>
              </a:rPr>
              <a:t>bin\java --module </a:t>
            </a:r>
            <a:r>
              <a:rPr lang="en-GB" sz="1200" dirty="0" err="1">
                <a:solidFill>
                  <a:schemeClr val="bg1"/>
                </a:solidFill>
              </a:rPr>
              <a:t>demo.moduleB</a:t>
            </a:r>
            <a:r>
              <a:rPr lang="en-GB" sz="1200" dirty="0">
                <a:solidFill>
                  <a:schemeClr val="bg1"/>
                </a:solidFill>
              </a:rPr>
              <a:t>/</a:t>
            </a:r>
            <a:r>
              <a:rPr lang="en-GB" sz="1200" dirty="0" err="1">
                <a:solidFill>
                  <a:schemeClr val="bg1"/>
                </a:solidFill>
              </a:rPr>
              <a:t>packageB.Main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83408" y="4573654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00"/>
                </a:solidFill>
              </a:rPr>
              <a:t>standaloneCreate.cmd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6999" y="606036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00"/>
                </a:solidFill>
              </a:rPr>
              <a:t>standaloneExecute.cmd</a:t>
            </a:r>
          </a:p>
        </p:txBody>
      </p:sp>
    </p:spTree>
    <p:extLst>
      <p:ext uri="{BB962C8B-B14F-4D97-AF65-F5344CB8AC3E}">
        <p14:creationId xmlns:p14="http://schemas.microsoft.com/office/powerpoint/2010/main" val="403096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Example</a:t>
            </a:r>
          </a:p>
          <a:p>
            <a:pPr eaLnBrk="1" hangingPunct="1"/>
            <a:r>
              <a:rPr lang="en-GB" dirty="0"/>
              <a:t>Service interface</a:t>
            </a:r>
          </a:p>
          <a:p>
            <a:pPr eaLnBrk="1" hangingPunct="1"/>
            <a:r>
              <a:rPr lang="en-GB" dirty="0"/>
              <a:t>Service implementation</a:t>
            </a:r>
          </a:p>
          <a:p>
            <a:pPr eaLnBrk="1" hangingPunct="1"/>
            <a:r>
              <a:rPr lang="en-GB" dirty="0"/>
              <a:t>Service client</a:t>
            </a:r>
          </a:p>
          <a:p>
            <a:pPr eaLnBrk="1" hangingPunct="1"/>
            <a:r>
              <a:rPr lang="en-GB" dirty="0"/>
              <a:t>Compiling and executing the application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Services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260513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18891</TotalTime>
  <Words>1935</Words>
  <Application>Microsoft Office PowerPoint</Application>
  <PresentationFormat>On-screen Show (4:3)</PresentationFormat>
  <Paragraphs>348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Lucida Console</vt:lpstr>
      <vt:lpstr>Tahoma</vt:lpstr>
      <vt:lpstr>Univers</vt:lpstr>
      <vt:lpstr>Wingdings</vt:lpstr>
      <vt:lpstr>1_Blends</vt:lpstr>
      <vt:lpstr>Going Further with Java Modules</vt:lpstr>
      <vt:lpstr>Contents</vt:lpstr>
      <vt:lpstr>1. Defining a Multi-Module Application</vt:lpstr>
      <vt:lpstr>How to Define a Multi-Module Application (1 of 2)</vt:lpstr>
      <vt:lpstr>How to Define a Multi-Module Application (2 of 2)</vt:lpstr>
      <vt:lpstr>Reflecting on Modules</vt:lpstr>
      <vt:lpstr>Additional Module Considerations</vt:lpstr>
      <vt:lpstr>Standalone Applications</vt:lpstr>
      <vt:lpstr>2. Services</vt:lpstr>
      <vt:lpstr>Overview</vt:lpstr>
      <vt:lpstr>Example</vt:lpstr>
      <vt:lpstr>Service Interface Module</vt:lpstr>
      <vt:lpstr>Service Implementation Module</vt:lpstr>
      <vt:lpstr>Service Client Module (1 of 2)</vt:lpstr>
      <vt:lpstr>Service Client Module (2 of 2)</vt:lpstr>
      <vt:lpstr>Compiling and Executing the Application</vt:lpstr>
      <vt:lpstr>3. Migration Strategies</vt:lpstr>
      <vt:lpstr>Unnamed Module</vt:lpstr>
      <vt:lpstr>Automatic Modules (1 of 2)</vt:lpstr>
      <vt:lpstr>Automatic Modules (2 of 2)</vt:lpstr>
      <vt:lpstr>A Phased Approach to Migrating to Java Modules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571</cp:revision>
  <dcterms:created xsi:type="dcterms:W3CDTF">2002-05-03T12:27:39Z</dcterms:created>
  <dcterms:modified xsi:type="dcterms:W3CDTF">2022-09-17T06:46:22Z</dcterms:modified>
</cp:coreProperties>
</file>